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60" r:id="rId3"/>
    <p:sldId id="262" r:id="rId4"/>
    <p:sldId id="284" r:id="rId5"/>
    <p:sldId id="287" r:id="rId6"/>
    <p:sldId id="288" r:id="rId7"/>
    <p:sldId id="286" r:id="rId8"/>
    <p:sldId id="292" r:id="rId9"/>
    <p:sldId id="270" r:id="rId10"/>
    <p:sldId id="271" r:id="rId11"/>
    <p:sldId id="285" r:id="rId12"/>
    <p:sldId id="293" r:id="rId13"/>
    <p:sldId id="272" r:id="rId14"/>
    <p:sldId id="274" r:id="rId15"/>
    <p:sldId id="279" r:id="rId16"/>
    <p:sldId id="294" r:id="rId17"/>
    <p:sldId id="280" r:id="rId18"/>
    <p:sldId id="281" r:id="rId19"/>
    <p:sldId id="28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A28"/>
    <a:srgbClr val="F2F2F2"/>
    <a:srgbClr val="7B7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mclaughlin\AppData\Local\Microsoft\Windows\Temporary%20Internet%20Files\Content.Outlook\MHWN3V2R\Hubs%20Age%20%20Geographical%20%20Graphs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mclaughlin\AppData\Local\Microsoft\Windows\Temporary%20Internet%20Files\Content.Outlook\MHWN3V2R\Hubs%20Age%20%20Geographical%20%20Graph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1227130732263733"/>
          <c:y val="2.1719457013574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'[Hubs Age  Geographical  Graphs.xlsx]Ctown Hub Ages'!$H$2</c:f>
              <c:strCache>
                <c:ptCount val="1"/>
                <c:pt idx="0">
                  <c:v>Collinstown Hub Age Profile 2017/2018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'[Hubs Age  Geographical  Graphs.xlsx]Ctown Hub Ages'!$I$1:$U$1</c:f>
              <c:numCache>
                <c:formatCode>General</c:formatCode>
                <c:ptCount val="13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  <c:pt idx="4">
                  <c:v>9</c:v>
                </c:pt>
                <c:pt idx="5">
                  <c:v>10</c:v>
                </c:pt>
                <c:pt idx="6">
                  <c:v>11</c:v>
                </c:pt>
                <c:pt idx="7">
                  <c:v>12</c:v>
                </c:pt>
                <c:pt idx="8">
                  <c:v>13</c:v>
                </c:pt>
                <c:pt idx="9">
                  <c:v>14</c:v>
                </c:pt>
                <c:pt idx="10">
                  <c:v>15</c:v>
                </c:pt>
                <c:pt idx="11">
                  <c:v>16</c:v>
                </c:pt>
                <c:pt idx="12">
                  <c:v>17</c:v>
                </c:pt>
              </c:numCache>
            </c:numRef>
          </c:cat>
          <c:val>
            <c:numRef>
              <c:f>'[Hubs Age  Geographical  Graphs.xlsx]Ctown Hub Ages'!$I$2:$U$2</c:f>
              <c:numCache>
                <c:formatCode>General</c:formatCode>
                <c:ptCount val="13"/>
                <c:pt idx="0">
                  <c:v>1</c:v>
                </c:pt>
                <c:pt idx="1">
                  <c:v>4</c:v>
                </c:pt>
                <c:pt idx="2">
                  <c:v>10</c:v>
                </c:pt>
                <c:pt idx="3">
                  <c:v>5</c:v>
                </c:pt>
                <c:pt idx="4">
                  <c:v>6</c:v>
                </c:pt>
                <c:pt idx="5">
                  <c:v>2</c:v>
                </c:pt>
                <c:pt idx="6">
                  <c:v>5</c:v>
                </c:pt>
                <c:pt idx="7">
                  <c:v>4</c:v>
                </c:pt>
                <c:pt idx="8">
                  <c:v>1</c:v>
                </c:pt>
                <c:pt idx="9">
                  <c:v>0</c:v>
                </c:pt>
                <c:pt idx="10">
                  <c:v>1</c:v>
                </c:pt>
                <c:pt idx="11">
                  <c:v>3</c:v>
                </c:pt>
                <c:pt idx="1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3B3-43C1-8579-43C646A826E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38527488"/>
        <c:axId val="138528664"/>
      </c:barChart>
      <c:catAx>
        <c:axId val="13852748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E" sz="1000" dirty="0"/>
                  <a:t>Age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528664"/>
        <c:crosses val="autoZero"/>
        <c:auto val="1"/>
        <c:lblAlgn val="ctr"/>
        <c:lblOffset val="100"/>
        <c:noMultiLvlLbl val="0"/>
      </c:catAx>
      <c:valAx>
        <c:axId val="13852866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E" sz="1000" dirty="0"/>
                  <a:t>Number of Students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527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'[Hubs Age  Geographical  Graphs.xlsx]Rcoole Hub Ages'!$G$5</c:f>
              <c:strCache>
                <c:ptCount val="1"/>
                <c:pt idx="0">
                  <c:v>Rathcoole Hub Age Profile 2017/2018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'[Hubs Age  Geographical  Graphs.xlsx]Rcoole Hub Ages'!$H$4:$T$4</c:f>
              <c:numCache>
                <c:formatCode>General</c:formatCode>
                <c:ptCount val="13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  <c:pt idx="4">
                  <c:v>9</c:v>
                </c:pt>
                <c:pt idx="5">
                  <c:v>10</c:v>
                </c:pt>
                <c:pt idx="6">
                  <c:v>11</c:v>
                </c:pt>
                <c:pt idx="7">
                  <c:v>12</c:v>
                </c:pt>
                <c:pt idx="8">
                  <c:v>13</c:v>
                </c:pt>
                <c:pt idx="9">
                  <c:v>14</c:v>
                </c:pt>
                <c:pt idx="10">
                  <c:v>15</c:v>
                </c:pt>
                <c:pt idx="11">
                  <c:v>16</c:v>
                </c:pt>
                <c:pt idx="12">
                  <c:v>17</c:v>
                </c:pt>
              </c:numCache>
            </c:numRef>
          </c:cat>
          <c:val>
            <c:numRef>
              <c:f>'[Hubs Age  Geographical  Graphs.xlsx]Rcoole Hub Ages'!$H$5:$T$5</c:f>
              <c:numCache>
                <c:formatCode>General</c:formatCode>
                <c:ptCount val="13"/>
                <c:pt idx="0">
                  <c:v>3</c:v>
                </c:pt>
                <c:pt idx="1">
                  <c:v>7</c:v>
                </c:pt>
                <c:pt idx="2">
                  <c:v>11</c:v>
                </c:pt>
                <c:pt idx="3">
                  <c:v>17</c:v>
                </c:pt>
                <c:pt idx="4">
                  <c:v>11</c:v>
                </c:pt>
                <c:pt idx="5">
                  <c:v>13</c:v>
                </c:pt>
                <c:pt idx="6">
                  <c:v>19</c:v>
                </c:pt>
                <c:pt idx="7">
                  <c:v>9</c:v>
                </c:pt>
                <c:pt idx="8">
                  <c:v>6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46-46C0-859A-E96FB570568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38529056"/>
        <c:axId val="138530232"/>
      </c:barChart>
      <c:catAx>
        <c:axId val="13852905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E" sz="1000" dirty="0"/>
                  <a:t>Age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530232"/>
        <c:crosses val="autoZero"/>
        <c:auto val="1"/>
        <c:lblAlgn val="ctr"/>
        <c:lblOffset val="100"/>
        <c:noMultiLvlLbl val="0"/>
      </c:catAx>
      <c:valAx>
        <c:axId val="138530232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E" sz="1000" dirty="0"/>
                  <a:t>Number</a:t>
                </a:r>
                <a:r>
                  <a:rPr lang="en-IE" sz="1000" baseline="0" dirty="0"/>
                  <a:t> of Students</a:t>
                </a:r>
                <a:endParaRPr lang="en-IE" sz="1000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529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0.00909</cdr:x>
      <cdr:y>0.05204</cdr:y>
    </cdr:from>
    <cdr:to>
      <cdr:x>0.09873</cdr:x>
      <cdr:y>0.13122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="" xmlns:a16="http://schemas.microsoft.com/office/drawing/2014/main" id="{CDA36CB0-0735-42AF-867E-B5991DE752E0}"/>
            </a:ext>
          </a:extLst>
        </cdr:cNvPr>
        <cdr:cNvSpPr txBox="1"/>
      </cdr:nvSpPr>
      <cdr:spPr>
        <a:xfrm xmlns:a="http://schemas.openxmlformats.org/drawingml/2006/main">
          <a:off x="59532" y="182562"/>
          <a:ext cx="587375" cy="2778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IE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A135-D482-4E75-A0F3-BA69271E2DD0}" type="datetimeFigureOut">
              <a:rPr lang="en-IE" smtClean="0"/>
              <a:t>31/08/2018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4096-FDA6-4B2C-B023-12DBB82C162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3518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A135-D482-4E75-A0F3-BA69271E2DD0}" type="datetimeFigureOut">
              <a:rPr lang="en-IE" smtClean="0"/>
              <a:t>31/08/2018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4096-FDA6-4B2C-B023-12DBB82C162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13894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A135-D482-4E75-A0F3-BA69271E2DD0}" type="datetimeFigureOut">
              <a:rPr lang="en-IE" smtClean="0"/>
              <a:t>31/08/2018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4096-FDA6-4B2C-B023-12DBB82C162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81098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A135-D482-4E75-A0F3-BA69271E2DD0}" type="datetimeFigureOut">
              <a:rPr lang="en-IE" smtClean="0"/>
              <a:t>31/08/2018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4096-FDA6-4B2C-B023-12DBB82C162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900252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A135-D482-4E75-A0F3-BA69271E2DD0}" type="datetimeFigureOut">
              <a:rPr lang="en-IE" smtClean="0"/>
              <a:t>31/08/2018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4096-FDA6-4B2C-B023-12DBB82C162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71648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A135-D482-4E75-A0F3-BA69271E2DD0}" type="datetimeFigureOut">
              <a:rPr lang="en-IE" smtClean="0"/>
              <a:t>31/08/2018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4096-FDA6-4B2C-B023-12DBB82C162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49887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A135-D482-4E75-A0F3-BA69271E2DD0}" type="datetimeFigureOut">
              <a:rPr lang="en-IE" smtClean="0"/>
              <a:t>31/08/2018</a:t>
            </a:fld>
            <a:endParaRPr lang="en-I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4096-FDA6-4B2C-B023-12DBB82C162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99815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A135-D482-4E75-A0F3-BA69271E2DD0}" type="datetimeFigureOut">
              <a:rPr lang="en-IE" smtClean="0"/>
              <a:t>31/08/2018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4096-FDA6-4B2C-B023-12DBB82C162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87466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A135-D482-4E75-A0F3-BA69271E2DD0}" type="datetimeFigureOut">
              <a:rPr lang="en-IE" smtClean="0"/>
              <a:t>31/08/2018</a:t>
            </a:fld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4096-FDA6-4B2C-B023-12DBB82C162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68672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A135-D482-4E75-A0F3-BA69271E2DD0}" type="datetimeFigureOut">
              <a:rPr lang="en-IE" smtClean="0"/>
              <a:t>31/08/2018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4096-FDA6-4B2C-B023-12DBB82C162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63161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A135-D482-4E75-A0F3-BA69271E2DD0}" type="datetimeFigureOut">
              <a:rPr lang="en-IE" smtClean="0"/>
              <a:t>31/08/2018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04096-FDA6-4B2C-B023-12DBB82C162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682317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4A135-D482-4E75-A0F3-BA69271E2DD0}" type="datetimeFigureOut">
              <a:rPr lang="en-IE" smtClean="0"/>
              <a:t>31/08/2018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04096-FDA6-4B2C-B023-12DBB82C162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23225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b="1" dirty="0" smtClean="0">
                <a:solidFill>
                  <a:srgbClr val="C00000"/>
                </a:solidFill>
              </a:rPr>
              <a:t>19 </a:t>
            </a:r>
            <a:r>
              <a:rPr lang="en-IE" b="1" dirty="0" smtClean="0">
                <a:solidFill>
                  <a:srgbClr val="C00000"/>
                </a:solidFill>
              </a:rPr>
              <a:t>MG Areas… </a:t>
            </a:r>
            <a:r>
              <a:rPr lang="en-IE" b="1" dirty="0" smtClean="0">
                <a:solidFill>
                  <a:srgbClr val="C00000"/>
                </a:solidFill>
              </a:rPr>
              <a:t>Country-wide by 2022</a:t>
            </a:r>
            <a:endParaRPr lang="en-IE" b="1" dirty="0">
              <a:solidFill>
                <a:srgbClr val="C0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764" y="1315587"/>
            <a:ext cx="7423429" cy="461226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2835" y="1315587"/>
            <a:ext cx="924341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 smtClean="0">
                <a:solidFill>
                  <a:srgbClr val="C00000"/>
                </a:solidFill>
              </a:rPr>
              <a:t>Including 7 new </a:t>
            </a:r>
            <a:r>
              <a:rPr lang="en-IE" sz="2400" b="1" dirty="0" smtClean="0">
                <a:solidFill>
                  <a:srgbClr val="C00000"/>
                </a:solidFill>
              </a:rPr>
              <a:t>areas since Jan 2018:</a:t>
            </a:r>
            <a:endParaRPr lang="en-IE" sz="2400" b="1" dirty="0" smtClean="0">
              <a:solidFill>
                <a:srgbClr val="C00000"/>
              </a:solidFill>
            </a:endParaRPr>
          </a:p>
          <a:p>
            <a:endParaRPr lang="en-IE" sz="2400" b="1" dirty="0" smtClean="0">
              <a:solidFill>
                <a:srgbClr val="7B7B7B"/>
              </a:solidFill>
            </a:endParaRPr>
          </a:p>
          <a:p>
            <a:r>
              <a:rPr lang="en-IE" sz="2400" b="1" dirty="0" smtClean="0"/>
              <a:t>Waterford City</a:t>
            </a:r>
          </a:p>
          <a:p>
            <a:r>
              <a:rPr lang="en-IE" sz="2400" b="1" dirty="0" smtClean="0"/>
              <a:t>Leitrim</a:t>
            </a:r>
          </a:p>
          <a:p>
            <a:r>
              <a:rPr lang="en-IE" sz="2400" b="1" dirty="0" smtClean="0"/>
              <a:t>Dun Laoghaire/</a:t>
            </a:r>
            <a:r>
              <a:rPr lang="en-IE" sz="2400" b="1" dirty="0" smtClean="0"/>
              <a:t>Rathdown</a:t>
            </a:r>
            <a:endParaRPr lang="en-IE" sz="2400" b="1" dirty="0"/>
          </a:p>
          <a:p>
            <a:r>
              <a:rPr lang="en-IE" sz="2400" b="1" dirty="0" smtClean="0"/>
              <a:t>Wexford</a:t>
            </a:r>
          </a:p>
          <a:p>
            <a:r>
              <a:rPr lang="en-IE" sz="2400" b="1" dirty="0" smtClean="0"/>
              <a:t>Kilkenny</a:t>
            </a:r>
          </a:p>
          <a:p>
            <a:r>
              <a:rPr lang="en-IE" sz="2400" b="1" dirty="0" smtClean="0"/>
              <a:t>Galway City</a:t>
            </a:r>
          </a:p>
          <a:p>
            <a:r>
              <a:rPr lang="en-IE" sz="2400" b="1" dirty="0" smtClean="0"/>
              <a:t>Kerry </a:t>
            </a:r>
            <a:endParaRPr lang="en-IE" sz="2400" b="1" dirty="0"/>
          </a:p>
        </p:txBody>
      </p:sp>
      <p:sp>
        <p:nvSpPr>
          <p:cNvPr id="5" name="Rectangle 4"/>
          <p:cNvSpPr/>
          <p:nvPr/>
        </p:nvSpPr>
        <p:spPr>
          <a:xfrm rot="1393101">
            <a:off x="6915901" y="2315577"/>
            <a:ext cx="3262241" cy="40856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dirty="0" smtClean="0"/>
              <a:t>Countrywide by </a:t>
            </a:r>
            <a:r>
              <a:rPr lang="en-IE" b="1" dirty="0" smtClean="0"/>
              <a:t>2022</a:t>
            </a:r>
            <a:endParaRPr lang="en-IE" b="1" dirty="0"/>
          </a:p>
        </p:txBody>
      </p:sp>
    </p:spTree>
    <p:extLst>
      <p:ext uri="{BB962C8B-B14F-4D97-AF65-F5344CB8AC3E}">
        <p14:creationId xmlns:p14="http://schemas.microsoft.com/office/powerpoint/2010/main" val="298137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b="1" dirty="0" smtClean="0">
                <a:solidFill>
                  <a:srgbClr val="C00000"/>
                </a:solidFill>
              </a:rPr>
              <a:t>The Hubs | Attendees by Age</a:t>
            </a:r>
            <a:endParaRPr lang="en-IE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B005BDD6-A3D4-497C-88AE-9151095793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7187094"/>
              </p:ext>
            </p:extLst>
          </p:nvPr>
        </p:nvGraphicFramePr>
        <p:xfrm>
          <a:off x="480432" y="1690688"/>
          <a:ext cx="5585517" cy="3629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4CCDAF8B-7A1D-481A-ABBB-991A977AAB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0722299"/>
              </p:ext>
            </p:extLst>
          </p:nvPr>
        </p:nvGraphicFramePr>
        <p:xfrm>
          <a:off x="6172894" y="1690688"/>
          <a:ext cx="5585517" cy="3600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783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>
                <a:solidFill>
                  <a:srgbClr val="C00000"/>
                </a:solidFill>
              </a:rPr>
              <a:t>Areas of Development…</a:t>
            </a:r>
            <a:endParaRPr lang="en-IE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0773"/>
            <a:ext cx="10515600" cy="52191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E" sz="2400" b="1" dirty="0" smtClean="0">
                <a:solidFill>
                  <a:srgbClr val="C00000"/>
                </a:solidFill>
              </a:rPr>
              <a:t>Community Hubs </a:t>
            </a:r>
            <a:r>
              <a:rPr lang="en-IE" sz="2400" b="1" dirty="0">
                <a:solidFill>
                  <a:srgbClr val="C00000"/>
                </a:solidFill>
              </a:rPr>
              <a:t>D</a:t>
            </a:r>
            <a:r>
              <a:rPr lang="en-IE" sz="2400" b="1" dirty="0" smtClean="0">
                <a:solidFill>
                  <a:srgbClr val="C00000"/>
                </a:solidFill>
              </a:rPr>
              <a:t>evelopment</a:t>
            </a:r>
            <a:r>
              <a:rPr lang="en-IE" sz="2400" b="1" dirty="0" smtClean="0">
                <a:solidFill>
                  <a:srgbClr val="C00000"/>
                </a:solidFill>
              </a:rPr>
              <a:t>: </a:t>
            </a:r>
            <a:endParaRPr lang="en-IE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IE" sz="2400" dirty="0" smtClean="0"/>
              <a:t>The Mobile Music Machine </a:t>
            </a:r>
            <a:r>
              <a:rPr lang="en-IE" sz="2400" dirty="0" smtClean="0"/>
              <a:t>facilitated </a:t>
            </a:r>
            <a:r>
              <a:rPr lang="en-IE" sz="2400" dirty="0" smtClean="0"/>
              <a:t>workshops across </a:t>
            </a:r>
            <a:r>
              <a:rPr lang="en-IE" sz="2400" dirty="0" smtClean="0"/>
              <a:t>June 2018 </a:t>
            </a:r>
            <a:r>
              <a:rPr lang="en-IE" sz="2400" dirty="0" smtClean="0"/>
              <a:t>in feeder schools near to the </a:t>
            </a:r>
            <a:r>
              <a:rPr lang="en-IE" sz="2400" dirty="0" smtClean="0"/>
              <a:t>hubs in Rathcoole and Clondalkin </a:t>
            </a:r>
            <a:r>
              <a:rPr lang="en-IE" sz="2400" dirty="0" smtClean="0"/>
              <a:t>to encourage sign-up. </a:t>
            </a:r>
          </a:p>
          <a:p>
            <a:pPr marL="0" indent="0">
              <a:buNone/>
            </a:pPr>
            <a:r>
              <a:rPr lang="en-IE" sz="2400" b="1" dirty="0" smtClean="0">
                <a:solidFill>
                  <a:srgbClr val="C00000"/>
                </a:solidFill>
              </a:rPr>
              <a:t>Regional Growth </a:t>
            </a:r>
          </a:p>
          <a:p>
            <a:pPr marL="0" indent="0">
              <a:buNone/>
            </a:pPr>
            <a:r>
              <a:rPr lang="en-IE" sz="2400" dirty="0" smtClean="0"/>
              <a:t>Clondalkin and Lucan have been regions of expansion for the programme since 2017.</a:t>
            </a:r>
          </a:p>
          <a:p>
            <a:pPr marL="0" indent="0">
              <a:buNone/>
            </a:pPr>
            <a:r>
              <a:rPr lang="en-IE" sz="2400" b="1" dirty="0" smtClean="0">
                <a:solidFill>
                  <a:srgbClr val="C00000"/>
                </a:solidFill>
              </a:rPr>
              <a:t>Recruitment</a:t>
            </a:r>
          </a:p>
          <a:p>
            <a:pPr marL="0" indent="0">
              <a:buNone/>
            </a:pPr>
            <a:r>
              <a:rPr lang="en-IE" sz="2400" dirty="0" smtClean="0"/>
              <a:t>A Panel of Music Educators was established in July 2018 for 3 years.  This Panel can be added to continuously and will be utilised subject to programme demand.</a:t>
            </a:r>
            <a:endParaRPr lang="en-IE" sz="24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IE" sz="2400" b="1" dirty="0" smtClean="0">
                <a:solidFill>
                  <a:srgbClr val="C00000"/>
                </a:solidFill>
              </a:rPr>
              <a:t>-Staff and Contractors : </a:t>
            </a:r>
            <a:r>
              <a:rPr lang="en-IE" sz="2400" dirty="0" smtClean="0"/>
              <a:t>1 Music Development Officer, 1 Assistant Development Officer, 40 Music Educators selected through Panel of Music Educators Call.</a:t>
            </a:r>
          </a:p>
          <a:p>
            <a:pPr marL="0" indent="0">
              <a:buNone/>
            </a:pPr>
            <a:endParaRPr lang="en-IE" sz="2400" dirty="0" smtClean="0"/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32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>
                <a:solidFill>
                  <a:srgbClr val="C00000"/>
                </a:solidFill>
              </a:rPr>
              <a:t>Statistics 2017</a:t>
            </a:r>
            <a:endParaRPr lang="en-IE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71834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E" sz="2000" b="1" dirty="0" smtClean="0">
                <a:solidFill>
                  <a:srgbClr val="C00000"/>
                </a:solidFill>
              </a:rPr>
              <a:t>Music Generation South Dublin reaches…..</a:t>
            </a:r>
            <a:endParaRPr lang="en-IE" sz="20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IE" sz="2000" dirty="0" smtClean="0"/>
              <a:t>3500 children and young people in the county on a weekly basis. </a:t>
            </a:r>
            <a:endParaRPr lang="en-IE" sz="2000" dirty="0"/>
          </a:p>
          <a:p>
            <a:pPr marL="0" indent="0">
              <a:buNone/>
            </a:pPr>
            <a:endParaRPr lang="en-IE" sz="20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IE" sz="2000" b="1" dirty="0" smtClean="0">
                <a:solidFill>
                  <a:srgbClr val="C00000"/>
                </a:solidFill>
              </a:rPr>
              <a:t>Participation……</a:t>
            </a:r>
          </a:p>
          <a:p>
            <a:pPr marL="0" indent="0">
              <a:buNone/>
            </a:pPr>
            <a:r>
              <a:rPr lang="en-IE" sz="2000" b="1" dirty="0" smtClean="0"/>
              <a:t>Advantaged areas: 11 </a:t>
            </a:r>
          </a:p>
          <a:p>
            <a:pPr marL="0" indent="0">
              <a:buNone/>
            </a:pPr>
            <a:r>
              <a:rPr lang="en-IE" sz="2000" b="1" dirty="0" smtClean="0"/>
              <a:t>Disadvantaged areas</a:t>
            </a:r>
            <a:r>
              <a:rPr lang="en-IE" sz="2000" b="1" dirty="0" smtClean="0">
                <a:solidFill>
                  <a:srgbClr val="C00000"/>
                </a:solidFill>
              </a:rPr>
              <a:t>:</a:t>
            </a:r>
            <a:r>
              <a:rPr lang="en-IE" sz="2000" b="1" dirty="0" smtClean="0"/>
              <a:t> 9</a:t>
            </a:r>
          </a:p>
          <a:p>
            <a:pPr marL="0" indent="0">
              <a:buNone/>
            </a:pPr>
            <a:r>
              <a:rPr lang="en-IE" sz="2000" b="1" dirty="0" smtClean="0"/>
              <a:t>Mixed areas: 4</a:t>
            </a:r>
          </a:p>
          <a:p>
            <a:pPr marL="0" indent="0">
              <a:buNone/>
            </a:pPr>
            <a:r>
              <a:rPr lang="en-IE" sz="2000" b="1" dirty="0" smtClean="0">
                <a:solidFill>
                  <a:srgbClr val="C00000"/>
                </a:solidFill>
              </a:rPr>
              <a:t>0-5: </a:t>
            </a:r>
            <a:r>
              <a:rPr lang="en-IE" sz="2000" b="1" dirty="0" smtClean="0"/>
              <a:t>444</a:t>
            </a:r>
          </a:p>
          <a:p>
            <a:pPr marL="0" indent="0">
              <a:buNone/>
            </a:pPr>
            <a:r>
              <a:rPr lang="en-IE" sz="2000" b="1" dirty="0" smtClean="0">
                <a:solidFill>
                  <a:srgbClr val="C00000"/>
                </a:solidFill>
              </a:rPr>
              <a:t>7-12: </a:t>
            </a:r>
            <a:r>
              <a:rPr lang="en-IE" sz="2000" b="1" dirty="0" smtClean="0"/>
              <a:t>2905</a:t>
            </a:r>
          </a:p>
          <a:p>
            <a:pPr marL="0" indent="0">
              <a:buNone/>
            </a:pPr>
            <a:r>
              <a:rPr lang="en-IE" sz="2000" b="1" dirty="0" smtClean="0">
                <a:solidFill>
                  <a:srgbClr val="C00000"/>
                </a:solidFill>
              </a:rPr>
              <a:t>12-15: </a:t>
            </a:r>
            <a:r>
              <a:rPr lang="en-IE" sz="2000" b="1" dirty="0" smtClean="0"/>
              <a:t>140</a:t>
            </a:r>
          </a:p>
          <a:p>
            <a:pPr marL="0" indent="0">
              <a:buNone/>
            </a:pPr>
            <a:r>
              <a:rPr lang="en-IE" sz="2000" b="1" dirty="0" smtClean="0">
                <a:solidFill>
                  <a:srgbClr val="C00000"/>
                </a:solidFill>
              </a:rPr>
              <a:t>15-18: </a:t>
            </a:r>
            <a:r>
              <a:rPr lang="en-IE" sz="2000" b="1" dirty="0" smtClean="0"/>
              <a:t>82 (will be greater for 2018 statistics due to expansion of secondary school programming i.e. Suburban Sounds Schools</a:t>
            </a:r>
          </a:p>
          <a:p>
            <a:pPr marL="0" indent="0">
              <a:buNone/>
            </a:pPr>
            <a:endParaRPr lang="en-IE" sz="20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IE" sz="2000" b="1" dirty="0" smtClean="0">
                <a:solidFill>
                  <a:srgbClr val="C00000"/>
                </a:solidFill>
              </a:rPr>
              <a:t>Working Musicians: </a:t>
            </a:r>
            <a:r>
              <a:rPr lang="en-IE" sz="2000" b="1" dirty="0" smtClean="0"/>
              <a:t>25 (now 40 due to Panel Call)</a:t>
            </a:r>
            <a:endParaRPr lang="en-IE" sz="2000" b="1" dirty="0"/>
          </a:p>
        </p:txBody>
      </p:sp>
    </p:spTree>
    <p:extLst>
      <p:ext uri="{BB962C8B-B14F-4D97-AF65-F5344CB8AC3E}">
        <p14:creationId xmlns:p14="http://schemas.microsoft.com/office/powerpoint/2010/main" val="271809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57002"/>
            <a:ext cx="9144000" cy="1301335"/>
          </a:xfrm>
        </p:spPr>
        <p:txBody>
          <a:bodyPr>
            <a:normAutofit fontScale="90000"/>
          </a:bodyPr>
          <a:lstStyle/>
          <a:p>
            <a:r>
              <a:rPr lang="en-IE" dirty="0" smtClean="0">
                <a:solidFill>
                  <a:srgbClr val="C00000"/>
                </a:solidFill>
              </a:rPr>
              <a:t/>
            </a:r>
            <a:br>
              <a:rPr lang="en-IE" dirty="0" smtClean="0">
                <a:solidFill>
                  <a:srgbClr val="C00000"/>
                </a:solidFill>
              </a:rPr>
            </a:br>
            <a:r>
              <a:rPr lang="en-IE" sz="6700" dirty="0" smtClean="0">
                <a:solidFill>
                  <a:srgbClr val="C00000"/>
                </a:solidFill>
              </a:rPr>
              <a:t/>
            </a:r>
            <a:br>
              <a:rPr lang="en-IE" sz="6700" dirty="0" smtClean="0">
                <a:solidFill>
                  <a:srgbClr val="C00000"/>
                </a:solidFill>
              </a:rPr>
            </a:br>
            <a:r>
              <a:rPr lang="en-IE" sz="6700" b="1" dirty="0" smtClean="0">
                <a:solidFill>
                  <a:srgbClr val="C00000"/>
                </a:solidFill>
              </a:rPr>
              <a:t>Community Partnerships</a:t>
            </a:r>
            <a:endParaRPr lang="en-IE" sz="67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0609" y="4192881"/>
            <a:ext cx="9144000" cy="1655762"/>
          </a:xfrm>
        </p:spPr>
        <p:txBody>
          <a:bodyPr>
            <a:normAutofit/>
          </a:bodyPr>
          <a:lstStyle/>
          <a:p>
            <a:r>
              <a:rPr lang="en-IE" sz="4400" dirty="0" smtClean="0">
                <a:solidFill>
                  <a:srgbClr val="C00000"/>
                </a:solidFill>
              </a:rPr>
              <a:t>&amp; Ensemble Opportunities…..</a:t>
            </a:r>
            <a:endParaRPr lang="en-IE" sz="4400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1156" y="78105"/>
            <a:ext cx="4121201" cy="274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05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b="1" dirty="0" smtClean="0">
                <a:solidFill>
                  <a:srgbClr val="C00000"/>
                </a:solidFill>
              </a:rPr>
              <a:t>Other MG South Dublin partnerships &amp; connections…..</a:t>
            </a:r>
            <a:endParaRPr lang="en-IE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1224"/>
            <a:ext cx="10515600" cy="5177306"/>
          </a:xfrm>
        </p:spPr>
        <p:txBody>
          <a:bodyPr>
            <a:normAutofit fontScale="92500" lnSpcReduction="10000"/>
          </a:bodyPr>
          <a:lstStyle/>
          <a:p>
            <a:r>
              <a:rPr lang="en-IE" sz="1700" dirty="0" smtClean="0"/>
              <a:t>Foróige</a:t>
            </a:r>
            <a:endParaRPr lang="en-IE" sz="1700" dirty="0" smtClean="0"/>
          </a:p>
          <a:p>
            <a:r>
              <a:rPr lang="en-IE" sz="1700" dirty="0" smtClean="0"/>
              <a:t>Crosscare</a:t>
            </a:r>
            <a:r>
              <a:rPr lang="en-IE" sz="1700" dirty="0" smtClean="0"/>
              <a:t> </a:t>
            </a:r>
            <a:endParaRPr lang="en-IE" sz="1700" dirty="0" smtClean="0"/>
          </a:p>
          <a:p>
            <a:r>
              <a:rPr lang="en-IE" sz="1700" dirty="0" smtClean="0"/>
              <a:t>South Dublin </a:t>
            </a:r>
            <a:r>
              <a:rPr lang="en-IE" sz="1700" dirty="0" smtClean="0"/>
              <a:t>Libraries</a:t>
            </a:r>
            <a:endParaRPr lang="en-IE" sz="1700" dirty="0" smtClean="0"/>
          </a:p>
          <a:p>
            <a:r>
              <a:rPr lang="en-IE" sz="1700" dirty="0" smtClean="0"/>
              <a:t>County Childcare Committee</a:t>
            </a:r>
          </a:p>
          <a:p>
            <a:r>
              <a:rPr lang="en-IE" sz="1700" dirty="0" smtClean="0"/>
              <a:t>Alternative Entertainments (Suburban Sounds)</a:t>
            </a:r>
          </a:p>
          <a:p>
            <a:r>
              <a:rPr lang="en-IE" sz="1700" dirty="0" smtClean="0"/>
              <a:t>Des Carty Tutors</a:t>
            </a:r>
          </a:p>
          <a:p>
            <a:r>
              <a:rPr lang="en-IE" sz="1700" dirty="0" smtClean="0"/>
              <a:t>Ruaille</a:t>
            </a:r>
            <a:r>
              <a:rPr lang="en-IE" sz="1700" dirty="0" smtClean="0"/>
              <a:t> </a:t>
            </a:r>
            <a:r>
              <a:rPr lang="en-IE" sz="1700" dirty="0" smtClean="0"/>
              <a:t>Buaille</a:t>
            </a:r>
            <a:r>
              <a:rPr lang="en-IE" sz="1700" dirty="0" smtClean="0"/>
              <a:t> Children’s Music Festival</a:t>
            </a:r>
          </a:p>
          <a:p>
            <a:r>
              <a:rPr lang="en-IE" sz="1700" dirty="0" smtClean="0"/>
              <a:t>Lucan </a:t>
            </a:r>
            <a:r>
              <a:rPr lang="en-IE" sz="1700" dirty="0" smtClean="0"/>
              <a:t>Comhaltas</a:t>
            </a:r>
            <a:endParaRPr lang="en-IE" sz="1700" dirty="0" smtClean="0"/>
          </a:p>
          <a:p>
            <a:r>
              <a:rPr lang="en-IE" sz="1700" dirty="0"/>
              <a:t>A</a:t>
            </a:r>
            <a:r>
              <a:rPr lang="en-IE" sz="1700" dirty="0" smtClean="0"/>
              <a:t>ras </a:t>
            </a:r>
            <a:r>
              <a:rPr lang="en-IE" sz="1700" dirty="0" smtClean="0"/>
              <a:t>Chronain</a:t>
            </a:r>
            <a:r>
              <a:rPr lang="en-IE" sz="1700" dirty="0" smtClean="0"/>
              <a:t> </a:t>
            </a:r>
          </a:p>
          <a:p>
            <a:r>
              <a:rPr lang="en-IE" sz="1700" dirty="0" smtClean="0"/>
              <a:t>RUA RED Arts Centre, Tallaght</a:t>
            </a:r>
          </a:p>
          <a:p>
            <a:r>
              <a:rPr lang="en-IE" sz="1700" dirty="0" smtClean="0"/>
              <a:t>Civic Theatre, Tallaght.</a:t>
            </a:r>
          </a:p>
          <a:p>
            <a:r>
              <a:rPr lang="en-IE" sz="1700" dirty="0" smtClean="0"/>
              <a:t>CONTACT Studio (part of SDCC Arts Office)</a:t>
            </a:r>
          </a:p>
          <a:p>
            <a:r>
              <a:rPr lang="en-IE" sz="1700" dirty="0" smtClean="0"/>
              <a:t>Tallaght Community Arts</a:t>
            </a:r>
          </a:p>
          <a:p>
            <a:r>
              <a:rPr lang="en-IE" sz="1700" dirty="0" smtClean="0"/>
              <a:t>Divine Mercy SNS Orchestra, </a:t>
            </a:r>
            <a:r>
              <a:rPr lang="en-IE" sz="1700" dirty="0" smtClean="0"/>
              <a:t>Balgaddy</a:t>
            </a:r>
            <a:endParaRPr lang="en-IE" sz="1700" dirty="0" smtClean="0"/>
          </a:p>
          <a:p>
            <a:r>
              <a:rPr lang="en-IE" sz="1700" dirty="0" smtClean="0"/>
              <a:t>St. Martin’s NS, </a:t>
            </a:r>
            <a:r>
              <a:rPr lang="en-IE" sz="1700" dirty="0" smtClean="0"/>
              <a:t>Brittas</a:t>
            </a:r>
            <a:endParaRPr lang="en-IE" sz="1700" dirty="0" smtClean="0"/>
          </a:p>
          <a:p>
            <a:r>
              <a:rPr lang="en-IE" sz="1700" dirty="0" smtClean="0"/>
              <a:t>Cheeverstown</a:t>
            </a:r>
            <a:r>
              <a:rPr lang="en-IE" sz="1700" dirty="0" smtClean="0"/>
              <a:t>  Special Needs School.</a:t>
            </a:r>
          </a:p>
          <a:p>
            <a:endParaRPr lang="en-IE" sz="3100" dirty="0" smtClean="0">
              <a:solidFill>
                <a:srgbClr val="C00000"/>
              </a:solidFill>
            </a:endParaRPr>
          </a:p>
          <a:p>
            <a:endParaRPr lang="en-IE" sz="3100" dirty="0" smtClean="0">
              <a:solidFill>
                <a:srgbClr val="C00000"/>
              </a:solidFill>
            </a:endParaRPr>
          </a:p>
          <a:p>
            <a:endParaRPr lang="en-IE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29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b="1" dirty="0" smtClean="0">
                <a:solidFill>
                  <a:srgbClr val="C00000"/>
                </a:solidFill>
              </a:rPr>
              <a:t>5-year </a:t>
            </a:r>
            <a:r>
              <a:rPr lang="en-IE" b="1" dirty="0" smtClean="0">
                <a:solidFill>
                  <a:srgbClr val="C00000"/>
                </a:solidFill>
              </a:rPr>
              <a:t>Strategic Plan </a:t>
            </a:r>
            <a:r>
              <a:rPr lang="en-IE" b="1" dirty="0" smtClean="0">
                <a:solidFill>
                  <a:srgbClr val="C00000"/>
                </a:solidFill>
              </a:rPr>
              <a:t>for MG South Dublin</a:t>
            </a:r>
            <a:br>
              <a:rPr lang="en-IE" b="1" dirty="0" smtClean="0">
                <a:solidFill>
                  <a:srgbClr val="C00000"/>
                </a:solidFill>
              </a:rPr>
            </a:br>
            <a:r>
              <a:rPr lang="en-IE" b="1" dirty="0" smtClean="0">
                <a:solidFill>
                  <a:srgbClr val="C00000"/>
                </a:solidFill>
              </a:rPr>
              <a:t>2019-2024</a:t>
            </a:r>
            <a:endParaRPr lang="en-IE" b="1" dirty="0">
              <a:solidFill>
                <a:srgbClr val="C00000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2496" y="1825625"/>
            <a:ext cx="6527007" cy="4351338"/>
          </a:xfrm>
        </p:spPr>
      </p:pic>
    </p:spTree>
    <p:extLst>
      <p:ext uri="{BB962C8B-B14F-4D97-AF65-F5344CB8AC3E}">
        <p14:creationId xmlns:p14="http://schemas.microsoft.com/office/powerpoint/2010/main" val="157615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>
                <a:solidFill>
                  <a:srgbClr val="C00000"/>
                </a:solidFill>
                <a:latin typeface="+mn-lt"/>
              </a:rPr>
              <a:t>REVISED MISSION STATEMENT…….</a:t>
            </a:r>
            <a:endParaRPr lang="en-IE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b="1" dirty="0" smtClean="0">
                <a:solidFill>
                  <a:srgbClr val="C00000"/>
                </a:solidFill>
              </a:rPr>
              <a:t>Existing Statement: </a:t>
            </a:r>
            <a:r>
              <a:rPr lang="en-IE" b="1" i="1" dirty="0"/>
              <a:t>To create the foundation for a sustainable music education service in South Dublin; which will inspire and engage children and young people to participate in active music-making in a musical county</a:t>
            </a:r>
            <a:r>
              <a:rPr lang="en-IE" b="1" i="1" dirty="0" smtClean="0"/>
              <a:t>.</a:t>
            </a:r>
          </a:p>
          <a:p>
            <a:endParaRPr lang="en-IE" b="1" i="1" dirty="0"/>
          </a:p>
          <a:p>
            <a:r>
              <a:rPr lang="en-IE" b="1" dirty="0" smtClean="0">
                <a:solidFill>
                  <a:srgbClr val="C00000"/>
                </a:solidFill>
              </a:rPr>
              <a:t>Revised: </a:t>
            </a:r>
            <a:r>
              <a:rPr lang="en-IE" b="1" i="1" dirty="0" smtClean="0"/>
              <a:t>To develop a sustainable music education service in South Dublin County that engages children and young people in active, inspirational music-making in a musical county</a:t>
            </a:r>
            <a:endParaRPr lang="en-IE" b="1" i="1" dirty="0"/>
          </a:p>
          <a:p>
            <a:endParaRPr lang="en-IE" i="1" dirty="0"/>
          </a:p>
        </p:txBody>
      </p:sp>
    </p:spTree>
    <p:extLst>
      <p:ext uri="{BB962C8B-B14F-4D97-AF65-F5344CB8AC3E}">
        <p14:creationId xmlns:p14="http://schemas.microsoft.com/office/powerpoint/2010/main" val="356569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>
                <a:solidFill>
                  <a:srgbClr val="C00000"/>
                </a:solidFill>
              </a:rPr>
              <a:t>Suggestions……</a:t>
            </a:r>
            <a:endParaRPr lang="en-IE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Aideen McLaughlin and MG South Dublin Steering Committee are currently working to develop the 5 year Strategic </a:t>
            </a:r>
            <a:r>
              <a:rPr lang="en-IE" dirty="0"/>
              <a:t>P</a:t>
            </a:r>
            <a:r>
              <a:rPr lang="en-IE" dirty="0" smtClean="0"/>
              <a:t>lan alongside Eve O’Kelly (Development Officer of Music Generation)   </a:t>
            </a:r>
          </a:p>
          <a:p>
            <a:pPr marL="0" indent="0">
              <a:buNone/>
            </a:pPr>
            <a:r>
              <a:rPr lang="en-IE" sz="2400" dirty="0" smtClean="0">
                <a:solidFill>
                  <a:srgbClr val="C00000"/>
                </a:solidFill>
              </a:rPr>
              <a:t>Suggested Key Priorities</a:t>
            </a:r>
            <a:r>
              <a:rPr lang="en-IE" sz="2400" dirty="0" smtClean="0">
                <a:solidFill>
                  <a:srgbClr val="C00000"/>
                </a:solidFill>
              </a:rPr>
              <a:t>:</a:t>
            </a:r>
          </a:p>
          <a:p>
            <a:pPr marL="0" indent="0">
              <a:buNone/>
            </a:pPr>
            <a:endParaRPr lang="en-IE" dirty="0">
              <a:solidFill>
                <a:srgbClr val="C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992747" y="3451539"/>
            <a:ext cx="5127938" cy="3258354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1100" dirty="0" smtClean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endParaRPr lang="en-IE" sz="2000" dirty="0" smtClean="0"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2000" b="1" dirty="0" smtClean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S</a:t>
            </a:r>
            <a:r>
              <a:rPr lang="en-IE" sz="2000" b="1" dirty="0" smtClean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ustainability:</a:t>
            </a:r>
            <a:endParaRPr lang="en-IE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2000" b="1" dirty="0" smtClean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IE" sz="2000" b="1" dirty="0" smtClean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Finance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2000" b="1" dirty="0" smtClean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Of Partnerships</a:t>
            </a:r>
            <a:endParaRPr lang="en-IE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IE" sz="2000" b="1" dirty="0" smtClean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Workforce 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IE" sz="2000" b="1" dirty="0" smtClean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Quality Programming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IE" sz="2000" b="1" dirty="0" smtClean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Excellence</a:t>
            </a:r>
            <a:r>
              <a:rPr lang="en-IE" sz="11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IE" sz="1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sz="11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IE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sz="11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IE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6282744" y="3271234"/>
            <a:ext cx="4908997" cy="3438659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2000" dirty="0" smtClean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IE" sz="2000" b="1" dirty="0" smtClean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Vision on: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2000" b="1" dirty="0" smtClean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-Cultural Diversity</a:t>
            </a:r>
            <a:endParaRPr lang="en-IE" sz="20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2000" b="1" dirty="0" smtClean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-Partnership Working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2000" b="1" dirty="0" smtClean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-Inclusivity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2000" b="1" dirty="0" smtClean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-Equality</a:t>
            </a:r>
            <a:endParaRPr lang="en-IE" sz="2000" b="1" dirty="0" smtClean="0"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E" sz="11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IE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IE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3495" y="50256"/>
            <a:ext cx="2747494" cy="164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1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>
                <a:solidFill>
                  <a:srgbClr val="C00000"/>
                </a:solidFill>
              </a:rPr>
              <a:t>Going Forward…</a:t>
            </a:r>
            <a:endParaRPr lang="en-IE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E" dirty="0" smtClean="0">
                <a:solidFill>
                  <a:srgbClr val="C00000"/>
                </a:solidFill>
              </a:rPr>
              <a:t>Music Generation South Dublin </a:t>
            </a:r>
            <a:r>
              <a:rPr lang="en-IE" dirty="0" smtClean="0">
                <a:solidFill>
                  <a:srgbClr val="C00000"/>
                </a:solidFill>
              </a:rPr>
              <a:t>will </a:t>
            </a:r>
            <a:r>
              <a:rPr lang="en-IE" dirty="0" smtClean="0">
                <a:solidFill>
                  <a:srgbClr val="C00000"/>
                </a:solidFill>
              </a:rPr>
              <a:t>strive to…..</a:t>
            </a:r>
          </a:p>
          <a:p>
            <a:r>
              <a:rPr lang="en-IE" dirty="0" smtClean="0"/>
              <a:t>Place </a:t>
            </a:r>
            <a:r>
              <a:rPr lang="en-IE" dirty="0" smtClean="0"/>
              <a:t>children and young people at the heart of </a:t>
            </a:r>
            <a:r>
              <a:rPr lang="en-IE" dirty="0" smtClean="0"/>
              <a:t>all facilitation.</a:t>
            </a:r>
            <a:endParaRPr lang="en-IE" dirty="0" smtClean="0"/>
          </a:p>
          <a:p>
            <a:r>
              <a:rPr lang="en-IE" dirty="0" smtClean="0"/>
              <a:t>Establish a network </a:t>
            </a:r>
            <a:r>
              <a:rPr lang="en-IE" dirty="0" smtClean="0"/>
              <a:t>for learning and exchanging ideas/resources </a:t>
            </a:r>
            <a:endParaRPr lang="en-IE" dirty="0" smtClean="0"/>
          </a:p>
          <a:p>
            <a:r>
              <a:rPr lang="en-IE" dirty="0" smtClean="0"/>
              <a:t>Actively </a:t>
            </a:r>
            <a:r>
              <a:rPr lang="en-IE" dirty="0" smtClean="0"/>
              <a:t>Observe, Evaluate and reflect </a:t>
            </a:r>
            <a:r>
              <a:rPr lang="en-IE" dirty="0" smtClean="0"/>
              <a:t>on practice.</a:t>
            </a:r>
            <a:endParaRPr lang="en-IE" dirty="0" smtClean="0"/>
          </a:p>
          <a:p>
            <a:r>
              <a:rPr lang="en-IE" dirty="0" smtClean="0"/>
              <a:t>Positively represent the MG South Dublin programme at all times both inside and outside the classroom.  </a:t>
            </a:r>
          </a:p>
          <a:p>
            <a:r>
              <a:rPr lang="en-IE" dirty="0" smtClean="0"/>
              <a:t>Continuously transform </a:t>
            </a:r>
            <a:r>
              <a:rPr lang="en-IE" dirty="0" smtClean="0"/>
              <a:t>the lives of children and young people through access to quality </a:t>
            </a:r>
            <a:r>
              <a:rPr lang="en-IE" dirty="0" smtClean="0"/>
              <a:t>vocal and instrumental tuition.</a:t>
            </a:r>
            <a:endParaRPr lang="en-I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7742" y="353426"/>
            <a:ext cx="3699802" cy="1870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12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E" b="1" dirty="0" smtClean="0">
                <a:solidFill>
                  <a:srgbClr val="C00000"/>
                </a:solidFill>
              </a:rPr>
              <a:t/>
            </a:r>
            <a:br>
              <a:rPr lang="en-IE" b="1" dirty="0" smtClean="0">
                <a:solidFill>
                  <a:srgbClr val="C00000"/>
                </a:solidFill>
              </a:rPr>
            </a:br>
            <a:r>
              <a:rPr lang="en-IE" b="1" dirty="0">
                <a:solidFill>
                  <a:srgbClr val="C00000"/>
                </a:solidFill>
              </a:rPr>
              <a:t/>
            </a:r>
            <a:br>
              <a:rPr lang="en-IE" b="1" dirty="0">
                <a:solidFill>
                  <a:srgbClr val="C00000"/>
                </a:solidFill>
              </a:rPr>
            </a:br>
            <a:r>
              <a:rPr lang="en-IE" b="1" dirty="0" smtClean="0">
                <a:solidFill>
                  <a:srgbClr val="C00000"/>
                </a:solidFill>
              </a:rPr>
              <a:t/>
            </a:r>
            <a:br>
              <a:rPr lang="en-IE" b="1" dirty="0" smtClean="0">
                <a:solidFill>
                  <a:srgbClr val="C00000"/>
                </a:solidFill>
              </a:rPr>
            </a:br>
            <a:r>
              <a:rPr lang="en-IE" b="1" dirty="0">
                <a:solidFill>
                  <a:srgbClr val="C00000"/>
                </a:solidFill>
              </a:rPr>
              <a:t/>
            </a:r>
            <a:br>
              <a:rPr lang="en-IE" b="1" dirty="0">
                <a:solidFill>
                  <a:srgbClr val="C00000"/>
                </a:solidFill>
              </a:rPr>
            </a:br>
            <a:endParaRPr lang="en-IE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6575" y="2223999"/>
            <a:ext cx="9144000" cy="1655762"/>
          </a:xfrm>
        </p:spPr>
        <p:txBody>
          <a:bodyPr>
            <a:normAutofit/>
          </a:bodyPr>
          <a:lstStyle/>
          <a:p>
            <a:r>
              <a:rPr lang="en-IE" sz="6000" b="1" dirty="0" smtClean="0">
                <a:solidFill>
                  <a:srgbClr val="C00000"/>
                </a:solidFill>
              </a:rPr>
              <a:t>Thank you!</a:t>
            </a:r>
            <a:endParaRPr lang="en-IE" sz="6000" dirty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536" y="5355918"/>
            <a:ext cx="3334215" cy="116221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829" y="5232504"/>
            <a:ext cx="2667675" cy="128562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3380" y="5287268"/>
            <a:ext cx="4199941" cy="122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90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5717" y="278463"/>
            <a:ext cx="4913875" cy="6305018"/>
          </a:xfrm>
          <a:prstGeom prst="rect">
            <a:avLst/>
          </a:prstGeom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278463"/>
            <a:ext cx="5337517" cy="6305018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IE" sz="3000" b="1" u="sng" dirty="0" smtClean="0">
                <a:solidFill>
                  <a:srgbClr val="C00000"/>
                </a:solidFill>
              </a:rPr>
              <a:t>Music Generation South Dublin County Regions </a:t>
            </a:r>
            <a:r>
              <a:rPr lang="en-IE" sz="3000" b="1" u="sng" dirty="0" smtClean="0">
                <a:solidFill>
                  <a:srgbClr val="C00000"/>
                </a:solidFill>
              </a:rPr>
              <a:t>( IN RED</a:t>
            </a:r>
            <a:r>
              <a:rPr lang="en-IE" sz="3000" b="1" u="sng" dirty="0" smtClean="0">
                <a:solidFill>
                  <a:srgbClr val="C00000"/>
                </a:solidFill>
              </a:rPr>
              <a:t>)</a:t>
            </a:r>
          </a:p>
          <a:p>
            <a:pPr marL="0" indent="0">
              <a:buNone/>
            </a:pPr>
            <a:endParaRPr lang="en-IE" sz="18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IE" sz="1800" b="1" dirty="0" smtClean="0">
                <a:solidFill>
                  <a:srgbClr val="C00000"/>
                </a:solidFill>
              </a:rPr>
              <a:t>Tallaght			</a:t>
            </a:r>
            <a:r>
              <a:rPr lang="en-IE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Knocklyon</a:t>
            </a:r>
            <a:endParaRPr lang="en-IE" sz="18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n-IE" sz="1800" b="1" dirty="0" smtClean="0">
                <a:solidFill>
                  <a:srgbClr val="C00000"/>
                </a:solidFill>
              </a:rPr>
              <a:t>Jobstown</a:t>
            </a:r>
            <a:r>
              <a:rPr lang="en-IE" sz="1800" b="1" dirty="0" smtClean="0">
                <a:solidFill>
                  <a:srgbClr val="C00000"/>
                </a:solidFill>
              </a:rPr>
              <a:t>			</a:t>
            </a:r>
            <a:r>
              <a:rPr lang="en-IE" sz="1800" b="1" dirty="0" smtClean="0">
                <a:solidFill>
                  <a:srgbClr val="BC1A28"/>
                </a:solidFill>
              </a:rPr>
              <a:t>Whitechurch</a:t>
            </a:r>
            <a:endParaRPr lang="en-IE" sz="1800" b="1" dirty="0" smtClean="0">
              <a:solidFill>
                <a:srgbClr val="BC1A28"/>
              </a:solidFill>
            </a:endParaRPr>
          </a:p>
          <a:p>
            <a:pPr marL="0" indent="0">
              <a:buNone/>
            </a:pPr>
            <a:r>
              <a:rPr lang="en-IE" sz="1800" b="1" dirty="0" smtClean="0">
                <a:solidFill>
                  <a:srgbClr val="C00000"/>
                </a:solidFill>
              </a:rPr>
              <a:t>Killenarden</a:t>
            </a:r>
            <a:r>
              <a:rPr lang="en-IE" sz="1800" b="1" dirty="0" smtClean="0">
                <a:solidFill>
                  <a:srgbClr val="C00000"/>
                </a:solidFill>
              </a:rPr>
              <a:t>		</a:t>
            </a:r>
            <a:r>
              <a:rPr lang="en-IE" sz="1800" b="1" dirty="0" smtClean="0">
                <a:solidFill>
                  <a:srgbClr val="C00000"/>
                </a:solidFill>
              </a:rPr>
              <a:t>Edmondstown</a:t>
            </a:r>
            <a:endParaRPr lang="en-IE" sz="18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IE" sz="1800" b="1" dirty="0" smtClean="0">
                <a:solidFill>
                  <a:srgbClr val="C00000"/>
                </a:solidFill>
              </a:rPr>
              <a:t>Firhouse			</a:t>
            </a:r>
            <a:r>
              <a:rPr lang="en-IE" sz="1800" b="1" dirty="0" smtClean="0">
                <a:solidFill>
                  <a:schemeClr val="bg1">
                    <a:lumMod val="65000"/>
                  </a:schemeClr>
                </a:solidFill>
              </a:rPr>
              <a:t>Rockbrook</a:t>
            </a:r>
            <a:endParaRPr lang="en-IE" sz="1800" b="1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</a:pPr>
            <a:r>
              <a:rPr lang="en-IE" sz="1800" b="1" dirty="0" smtClean="0">
                <a:solidFill>
                  <a:schemeClr val="bg1">
                    <a:lumMod val="65000"/>
                  </a:schemeClr>
                </a:solidFill>
              </a:rPr>
              <a:t>Palmerstown</a:t>
            </a:r>
            <a:r>
              <a:rPr lang="en-IE" sz="1800" b="1" dirty="0" smtClean="0">
                <a:solidFill>
                  <a:srgbClr val="C00000"/>
                </a:solidFill>
              </a:rPr>
              <a:t>		</a:t>
            </a:r>
            <a:r>
              <a:rPr lang="en-IE" sz="1800" b="1" dirty="0" smtClean="0">
                <a:solidFill>
                  <a:schemeClr val="bg1">
                    <a:lumMod val="65000"/>
                  </a:schemeClr>
                </a:solidFill>
              </a:rPr>
              <a:t>Athgoe</a:t>
            </a:r>
            <a:endParaRPr lang="en-IE" sz="1800" b="1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</a:pPr>
            <a:r>
              <a:rPr lang="en-IE" sz="1800" b="1" dirty="0" smtClean="0">
                <a:solidFill>
                  <a:srgbClr val="C00000"/>
                </a:solidFill>
              </a:rPr>
              <a:t>Rathfarnham		</a:t>
            </a:r>
            <a:r>
              <a:rPr lang="en-IE" sz="1800" b="1" dirty="0" smtClean="0">
                <a:solidFill>
                  <a:srgbClr val="C00000"/>
                </a:solidFill>
              </a:rPr>
              <a:t>Ballyroan</a:t>
            </a:r>
            <a:endParaRPr lang="en-IE" sz="1800" b="1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</a:pPr>
            <a:r>
              <a:rPr lang="en-IE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Terenure</a:t>
            </a:r>
            <a:r>
              <a:rPr lang="en-IE" sz="1800" b="1" dirty="0" smtClean="0">
                <a:solidFill>
                  <a:srgbClr val="C00000"/>
                </a:solidFill>
              </a:rPr>
              <a:t>			</a:t>
            </a:r>
            <a:r>
              <a:rPr lang="en-IE" sz="1800" b="1" dirty="0" smtClean="0">
                <a:solidFill>
                  <a:schemeClr val="bg1">
                    <a:lumMod val="65000"/>
                  </a:schemeClr>
                </a:solidFill>
              </a:rPr>
              <a:t>Baldonnell</a:t>
            </a:r>
            <a:endParaRPr lang="en-IE" sz="1800" b="1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</a:pPr>
            <a:r>
              <a:rPr lang="en-IE" sz="1800" b="1" dirty="0" smtClean="0">
                <a:solidFill>
                  <a:srgbClr val="C00000"/>
                </a:solidFill>
              </a:rPr>
              <a:t>Clondalkin				</a:t>
            </a:r>
          </a:p>
          <a:p>
            <a:pPr marL="0" indent="0">
              <a:buNone/>
            </a:pPr>
            <a:r>
              <a:rPr lang="en-IE" sz="1800" b="1" dirty="0" smtClean="0">
                <a:solidFill>
                  <a:srgbClr val="C00000"/>
                </a:solidFill>
              </a:rPr>
              <a:t>Neilstown</a:t>
            </a:r>
            <a:r>
              <a:rPr lang="en-IE" sz="1800" b="1" dirty="0" smtClean="0">
                <a:solidFill>
                  <a:srgbClr val="C00000"/>
                </a:solidFill>
              </a:rPr>
              <a:t>				</a:t>
            </a:r>
          </a:p>
          <a:p>
            <a:pPr marL="0" indent="0">
              <a:buNone/>
            </a:pPr>
            <a:r>
              <a:rPr lang="en-IE" sz="1800" b="1" dirty="0" smtClean="0">
                <a:solidFill>
                  <a:srgbClr val="C00000"/>
                </a:solidFill>
              </a:rPr>
              <a:t>Lucan				</a:t>
            </a:r>
          </a:p>
          <a:p>
            <a:pPr marL="0" indent="0">
              <a:buNone/>
            </a:pPr>
            <a:r>
              <a:rPr lang="en-IE" sz="1800" b="1" dirty="0" smtClean="0">
                <a:solidFill>
                  <a:schemeClr val="bg1">
                    <a:lumMod val="65000"/>
                  </a:schemeClr>
                </a:solidFill>
              </a:rPr>
              <a:t>Adamstown</a:t>
            </a:r>
            <a:r>
              <a:rPr lang="en-IE" sz="1800" b="1" dirty="0" smtClean="0">
                <a:solidFill>
                  <a:srgbClr val="C00000"/>
                </a:solidFill>
              </a:rPr>
              <a:t>			</a:t>
            </a:r>
          </a:p>
          <a:p>
            <a:pPr marL="0" indent="0">
              <a:buNone/>
            </a:pPr>
            <a:r>
              <a:rPr lang="en-IE" sz="1800" b="1" dirty="0" smtClean="0">
                <a:solidFill>
                  <a:srgbClr val="C00000"/>
                </a:solidFill>
              </a:rPr>
              <a:t>Rathcoole				</a:t>
            </a:r>
          </a:p>
          <a:p>
            <a:pPr marL="0" indent="0">
              <a:buNone/>
            </a:pPr>
            <a:r>
              <a:rPr lang="en-IE" sz="1800" b="1" dirty="0" smtClean="0">
                <a:solidFill>
                  <a:srgbClr val="C00000"/>
                </a:solidFill>
              </a:rPr>
              <a:t>Saggart</a:t>
            </a:r>
            <a:r>
              <a:rPr lang="en-IE" sz="1800" b="1" dirty="0" smtClean="0">
                <a:solidFill>
                  <a:srgbClr val="C00000"/>
                </a:solidFill>
              </a:rPr>
              <a:t>				</a:t>
            </a:r>
          </a:p>
          <a:p>
            <a:pPr marL="0" indent="0">
              <a:buNone/>
            </a:pPr>
            <a:r>
              <a:rPr lang="en-IE" sz="1800" b="1" dirty="0" smtClean="0">
                <a:solidFill>
                  <a:srgbClr val="C00000"/>
                </a:solidFill>
              </a:rPr>
              <a:t>Citywest</a:t>
            </a:r>
            <a:r>
              <a:rPr lang="en-IE" sz="1800" b="1" dirty="0" smtClean="0">
                <a:solidFill>
                  <a:srgbClr val="C00000"/>
                </a:solidFill>
              </a:rPr>
              <a:t>				</a:t>
            </a:r>
          </a:p>
          <a:p>
            <a:pPr marL="0" indent="0">
              <a:buNone/>
            </a:pPr>
            <a:r>
              <a:rPr lang="en-IE" sz="1800" b="1" dirty="0" smtClean="0">
                <a:solidFill>
                  <a:srgbClr val="C00000"/>
                </a:solidFill>
              </a:rPr>
              <a:t>Brittas</a:t>
            </a:r>
            <a:r>
              <a:rPr lang="en-IE" sz="1800" b="1" dirty="0" smtClean="0">
                <a:solidFill>
                  <a:srgbClr val="C00000"/>
                </a:solidFill>
              </a:rPr>
              <a:t>				</a:t>
            </a:r>
          </a:p>
          <a:p>
            <a:pPr marL="0" indent="0">
              <a:buNone/>
            </a:pPr>
            <a:r>
              <a:rPr lang="en-IE" sz="1800" b="1" dirty="0" smtClean="0">
                <a:solidFill>
                  <a:srgbClr val="C00000"/>
                </a:solidFill>
              </a:rPr>
              <a:t>Templeogue</a:t>
            </a:r>
          </a:p>
          <a:p>
            <a:pPr marL="0" indent="0">
              <a:buNone/>
            </a:pPr>
            <a:r>
              <a:rPr lang="en-IE" sz="1800" b="1" dirty="0" smtClean="0">
                <a:solidFill>
                  <a:schemeClr val="bg1">
                    <a:lumMod val="65000"/>
                  </a:schemeClr>
                </a:solidFill>
              </a:rPr>
              <a:t>Newcastle</a:t>
            </a:r>
          </a:p>
          <a:p>
            <a:pPr marL="0" indent="0">
              <a:buNone/>
            </a:pPr>
            <a:endParaRPr lang="en-IE" sz="1500" b="1" u="sng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IE" sz="2400" b="1" u="sng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IE" sz="2400" b="1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07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b="1" dirty="0" smtClean="0">
                <a:solidFill>
                  <a:srgbClr val="C00000"/>
                </a:solidFill>
              </a:rPr>
              <a:t>So…. What </a:t>
            </a:r>
            <a:r>
              <a:rPr lang="en-IE" b="1" dirty="0">
                <a:solidFill>
                  <a:srgbClr val="C00000"/>
                </a:solidFill>
              </a:rPr>
              <a:t>m</a:t>
            </a:r>
            <a:r>
              <a:rPr lang="en-IE" b="1" dirty="0" smtClean="0">
                <a:solidFill>
                  <a:srgbClr val="C00000"/>
                </a:solidFill>
              </a:rPr>
              <a:t>usic services are provided on the MG South Dublin Programme?</a:t>
            </a:r>
            <a:endParaRPr lang="en-IE" b="1" dirty="0">
              <a:solidFill>
                <a:srgbClr val="C0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8693" y="2163566"/>
            <a:ext cx="4676229" cy="3111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66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53561"/>
          </a:xfrm>
        </p:spPr>
        <p:txBody>
          <a:bodyPr>
            <a:normAutofit/>
          </a:bodyPr>
          <a:lstStyle/>
          <a:p>
            <a:r>
              <a:rPr lang="en-IE" b="1" dirty="0" smtClean="0">
                <a:solidFill>
                  <a:srgbClr val="C00000"/>
                </a:solidFill>
              </a:rPr>
              <a:t>Music Generation Programmes in South </a:t>
            </a:r>
            <a:r>
              <a:rPr lang="en-IE" b="1" dirty="0">
                <a:solidFill>
                  <a:srgbClr val="C00000"/>
                </a:solidFill>
              </a:rPr>
              <a:t>D</a:t>
            </a:r>
            <a:r>
              <a:rPr lang="en-IE" b="1" dirty="0" smtClean="0">
                <a:solidFill>
                  <a:srgbClr val="C00000"/>
                </a:solidFill>
              </a:rPr>
              <a:t>ublin</a:t>
            </a:r>
            <a:endParaRPr lang="en-IE" b="1" dirty="0">
              <a:solidFill>
                <a:srgbClr val="C0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923090"/>
              </p:ext>
            </p:extLst>
          </p:nvPr>
        </p:nvGraphicFramePr>
        <p:xfrm>
          <a:off x="838200" y="866440"/>
          <a:ext cx="10515600" cy="5496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9101"/>
                <a:gridCol w="7026499"/>
              </a:tblGrid>
              <a:tr h="454817">
                <a:tc>
                  <a:txBody>
                    <a:bodyPr/>
                    <a:lstStyle/>
                    <a:p>
                      <a:r>
                        <a:rPr lang="en-IE" dirty="0" smtClean="0"/>
                        <a:t>Programme</a:t>
                      </a:r>
                      <a:endParaRPr lang="en-IE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Description</a:t>
                      </a:r>
                      <a:endParaRPr lang="en-IE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399829">
                <a:tc gridSpan="2">
                  <a:txBody>
                    <a:bodyPr/>
                    <a:lstStyle/>
                    <a:p>
                      <a:pPr algn="ctr"/>
                      <a:r>
                        <a:rPr lang="en-IE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Pre-school Programme</a:t>
                      </a:r>
                      <a:endParaRPr lang="en-IE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 dirty="0">
                        <a:solidFill>
                          <a:srgbClr val="BC1A28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9829">
                <a:tc>
                  <a:txBody>
                    <a:bodyPr/>
                    <a:lstStyle/>
                    <a:p>
                      <a:r>
                        <a:rPr lang="en-IE" b="0" dirty="0" smtClean="0">
                          <a:solidFill>
                            <a:srgbClr val="C00000"/>
                          </a:solidFill>
                        </a:rPr>
                        <a:t>Early </a:t>
                      </a:r>
                      <a:r>
                        <a:rPr lang="en-IE" b="0" dirty="0" smtClean="0">
                          <a:solidFill>
                            <a:srgbClr val="C00000"/>
                          </a:solidFill>
                        </a:rPr>
                        <a:t>Starters</a:t>
                      </a:r>
                    </a:p>
                    <a:p>
                      <a:endParaRPr lang="en-IE" b="0" dirty="0" smtClean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en-IE" b="0" dirty="0" smtClean="0">
                          <a:solidFill>
                            <a:srgbClr val="C00000"/>
                          </a:solidFill>
                        </a:rPr>
                        <a:t>0-2</a:t>
                      </a:r>
                      <a:r>
                        <a:rPr lang="en-IE" b="0" baseline="0" dirty="0" smtClean="0">
                          <a:solidFill>
                            <a:srgbClr val="C00000"/>
                          </a:solidFill>
                        </a:rPr>
                        <a:t> year olds</a:t>
                      </a:r>
                    </a:p>
                    <a:p>
                      <a:r>
                        <a:rPr lang="en-IE" b="0" baseline="0" dirty="0" smtClean="0">
                          <a:solidFill>
                            <a:srgbClr val="C00000"/>
                          </a:solidFill>
                        </a:rPr>
                        <a:t>2-4 year olds</a:t>
                      </a:r>
                      <a:endParaRPr lang="en-IE" b="0" dirty="0" smtClean="0">
                        <a:solidFill>
                          <a:srgbClr val="C00000"/>
                        </a:solidFill>
                      </a:endParaRPr>
                    </a:p>
                    <a:p>
                      <a:endParaRPr lang="en-IE" b="0" dirty="0" smtClean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en-IE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(funded</a:t>
                      </a:r>
                      <a:r>
                        <a:rPr lang="en-IE" sz="18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by SDCC Library contribution)</a:t>
                      </a:r>
                      <a:endParaRPr lang="en-IE" b="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solidFill>
                            <a:srgbClr val="BC1A28"/>
                          </a:solidFill>
                        </a:rPr>
                        <a:t>‘Stepping Stone’ opportunity</a:t>
                      </a:r>
                      <a:r>
                        <a:rPr lang="en-IE" baseline="0" dirty="0" smtClean="0">
                          <a:solidFill>
                            <a:srgbClr val="BC1A28"/>
                          </a:solidFill>
                        </a:rPr>
                        <a:t> for very small children before they enter primary school. Song, percussive and movement based programme.</a:t>
                      </a:r>
                    </a:p>
                    <a:p>
                      <a:endParaRPr lang="en-IE" baseline="0" dirty="0" smtClean="0">
                        <a:solidFill>
                          <a:srgbClr val="BC1A28"/>
                        </a:solidFill>
                      </a:endParaRPr>
                    </a:p>
                    <a:p>
                      <a:r>
                        <a:rPr lang="en-IE" baseline="0" dirty="0" smtClean="0">
                          <a:solidFill>
                            <a:srgbClr val="BC1A28"/>
                          </a:solidFill>
                        </a:rPr>
                        <a:t>Child-led through </a:t>
                      </a:r>
                      <a:r>
                        <a:rPr lang="en-IE" baseline="0" dirty="0" smtClean="0">
                          <a:solidFill>
                            <a:srgbClr val="BC1A28"/>
                          </a:solidFill>
                        </a:rPr>
                        <a:t>play with parental participation</a:t>
                      </a:r>
                      <a:endParaRPr lang="en-IE" baseline="0" dirty="0" smtClean="0">
                        <a:solidFill>
                          <a:srgbClr val="BC1A28"/>
                        </a:solidFill>
                      </a:endParaRPr>
                    </a:p>
                    <a:p>
                      <a:endParaRPr lang="en-IE" baseline="0" dirty="0" smtClean="0">
                        <a:solidFill>
                          <a:srgbClr val="BC1A28"/>
                        </a:solidFill>
                      </a:endParaRPr>
                    </a:p>
                    <a:p>
                      <a:r>
                        <a:rPr lang="en-IE" b="1" baseline="0" dirty="0" smtClean="0">
                          <a:solidFill>
                            <a:srgbClr val="BC1A28"/>
                          </a:solidFill>
                        </a:rPr>
                        <a:t>Tallaght, Ballyroan</a:t>
                      </a:r>
                      <a:r>
                        <a:rPr lang="en-IE" b="1" baseline="0" dirty="0" smtClean="0">
                          <a:solidFill>
                            <a:srgbClr val="BC1A28"/>
                          </a:solidFill>
                        </a:rPr>
                        <a:t>, Clondalkin and Lucan Libraries</a:t>
                      </a:r>
                      <a:endParaRPr lang="en-IE" baseline="0" dirty="0" smtClean="0">
                        <a:solidFill>
                          <a:srgbClr val="BC1A28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3654">
                <a:tc gridSpan="2">
                  <a:txBody>
                    <a:bodyPr/>
                    <a:lstStyle/>
                    <a:p>
                      <a:pPr algn="ctr"/>
                      <a:r>
                        <a:rPr lang="en-IE" b="1" dirty="0" smtClean="0">
                          <a:solidFill>
                            <a:srgbClr val="C00000"/>
                          </a:solidFill>
                        </a:rPr>
                        <a:t>Primary School </a:t>
                      </a:r>
                      <a:r>
                        <a:rPr lang="en-IE" b="1" dirty="0" smtClean="0">
                          <a:solidFill>
                            <a:srgbClr val="C00000"/>
                          </a:solidFill>
                        </a:rPr>
                        <a:t>Programmes</a:t>
                      </a:r>
                      <a:endParaRPr lang="en-IE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</a:tr>
              <a:tr h="393654">
                <a:tc>
                  <a:txBody>
                    <a:bodyPr/>
                    <a:lstStyle/>
                    <a:p>
                      <a:r>
                        <a:rPr lang="en-IE" b="0" dirty="0" smtClean="0">
                          <a:solidFill>
                            <a:srgbClr val="C00000"/>
                          </a:solidFill>
                        </a:rPr>
                        <a:t>Early Years Primary (4-7 years)</a:t>
                      </a:r>
                      <a:endParaRPr lang="en-IE" b="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dirty="0" smtClean="0">
                          <a:solidFill>
                            <a:srgbClr val="BC1A28"/>
                          </a:solidFill>
                        </a:rPr>
                        <a:t>Targeted</a:t>
                      </a:r>
                      <a:r>
                        <a:rPr lang="en-IE" baseline="0" dirty="0" smtClean="0">
                          <a:solidFill>
                            <a:srgbClr val="BC1A28"/>
                          </a:solidFill>
                        </a:rPr>
                        <a:t> at Junior, Senior &amp; 1</a:t>
                      </a:r>
                      <a:r>
                        <a:rPr lang="en-IE" baseline="30000" dirty="0" smtClean="0">
                          <a:solidFill>
                            <a:srgbClr val="BC1A28"/>
                          </a:solidFill>
                        </a:rPr>
                        <a:t>st</a:t>
                      </a:r>
                      <a:r>
                        <a:rPr lang="en-IE" baseline="0" dirty="0" smtClean="0">
                          <a:solidFill>
                            <a:srgbClr val="BC1A28"/>
                          </a:solidFill>
                        </a:rPr>
                        <a:t> classes.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baseline="0" dirty="0" smtClean="0">
                        <a:solidFill>
                          <a:srgbClr val="BC1A28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baseline="0" dirty="0" smtClean="0">
                          <a:solidFill>
                            <a:srgbClr val="BC1A28"/>
                          </a:solidFill>
                        </a:rPr>
                        <a:t>Song, Percussive and Movement based programme with opportunities for exploring  improvisation &amp; composition.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407583">
                <a:tc>
                  <a:txBody>
                    <a:bodyPr/>
                    <a:lstStyle/>
                    <a:p>
                      <a:r>
                        <a:rPr lang="en-IE" b="0" dirty="0" smtClean="0">
                          <a:solidFill>
                            <a:srgbClr val="C00000"/>
                          </a:solidFill>
                        </a:rPr>
                        <a:t>Ready, Steady, </a:t>
                      </a:r>
                      <a:r>
                        <a:rPr lang="en-IE" b="0" dirty="0" smtClean="0">
                          <a:solidFill>
                            <a:srgbClr val="C00000"/>
                          </a:solidFill>
                        </a:rPr>
                        <a:t>SING (7-12 years)</a:t>
                      </a:r>
                      <a:endParaRPr lang="en-IE" b="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dirty="0" smtClean="0">
                          <a:solidFill>
                            <a:srgbClr val="BC1A28"/>
                          </a:solidFill>
                        </a:rPr>
                        <a:t>Development of the young voice in a group</a:t>
                      </a:r>
                      <a:r>
                        <a:rPr lang="en-IE" baseline="0" dirty="0" smtClean="0">
                          <a:solidFill>
                            <a:srgbClr val="BC1A28"/>
                          </a:solidFill>
                        </a:rPr>
                        <a:t> environment</a:t>
                      </a:r>
                      <a:endParaRPr lang="en-IE" dirty="0" smtClean="0">
                        <a:solidFill>
                          <a:srgbClr val="BC1A28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12160">
                <a:tc>
                  <a:txBody>
                    <a:bodyPr/>
                    <a:lstStyle/>
                    <a:p>
                      <a:r>
                        <a:rPr lang="en-IE" sz="18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Ready, Steady, </a:t>
                      </a:r>
                      <a:r>
                        <a:rPr lang="en-IE" sz="18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PLAY (7-12 years)</a:t>
                      </a:r>
                      <a:endParaRPr lang="en-IE" sz="1800" b="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dirty="0" smtClean="0">
                          <a:solidFill>
                            <a:srgbClr val="BC1A28"/>
                          </a:solidFill>
                        </a:rPr>
                        <a:t>Development</a:t>
                      </a:r>
                      <a:r>
                        <a:rPr lang="en-IE" baseline="0" dirty="0" smtClean="0">
                          <a:solidFill>
                            <a:srgbClr val="BC1A28"/>
                          </a:solidFill>
                        </a:rPr>
                        <a:t> of group instrumental technique on strings, wind, reed, guitar and percussion.</a:t>
                      </a:r>
                      <a:endParaRPr lang="en-IE" dirty="0" smtClean="0">
                        <a:solidFill>
                          <a:srgbClr val="BC1A28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201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>
                <a:solidFill>
                  <a:srgbClr val="BC1A28"/>
                </a:solidFill>
              </a:rPr>
              <a:t>Primary </a:t>
            </a:r>
            <a:r>
              <a:rPr lang="en-IE" b="1" dirty="0" smtClean="0">
                <a:solidFill>
                  <a:srgbClr val="BC1A28"/>
                </a:solidFill>
              </a:rPr>
              <a:t>Schools 2018-2019….</a:t>
            </a:r>
            <a:endParaRPr lang="en-IE" b="1" dirty="0">
              <a:solidFill>
                <a:srgbClr val="BC1A2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795308"/>
          </a:xfrm>
        </p:spPr>
        <p:txBody>
          <a:bodyPr>
            <a:normAutofit fontScale="92500" lnSpcReduction="20000"/>
          </a:bodyPr>
          <a:lstStyle/>
          <a:p>
            <a:r>
              <a:rPr lang="en-IE" sz="1900" dirty="0" smtClean="0"/>
              <a:t>St. Brigid’s JNS, Brookfield</a:t>
            </a:r>
          </a:p>
          <a:p>
            <a:r>
              <a:rPr lang="en-IE" sz="1900" dirty="0" smtClean="0"/>
              <a:t>St. Aidan’s SNS, </a:t>
            </a:r>
            <a:r>
              <a:rPr lang="en-IE" sz="1900" dirty="0" smtClean="0"/>
              <a:t>Brookfield</a:t>
            </a:r>
          </a:p>
          <a:p>
            <a:r>
              <a:rPr lang="en-IE" sz="1900" dirty="0"/>
              <a:t>St. Thomas JNS, </a:t>
            </a:r>
            <a:r>
              <a:rPr lang="en-IE" sz="1900" dirty="0"/>
              <a:t>Jobstown</a:t>
            </a:r>
            <a:endParaRPr lang="en-IE" sz="1900" dirty="0"/>
          </a:p>
          <a:p>
            <a:r>
              <a:rPr lang="en-IE" sz="1900" dirty="0" smtClean="0"/>
              <a:t>Scoil</a:t>
            </a:r>
            <a:r>
              <a:rPr lang="en-IE" sz="1900" dirty="0" smtClean="0"/>
              <a:t> </a:t>
            </a:r>
            <a:r>
              <a:rPr lang="en-IE" sz="1900" dirty="0" smtClean="0"/>
              <a:t>Aoife CNS, Fortunestown</a:t>
            </a:r>
          </a:p>
          <a:p>
            <a:r>
              <a:rPr lang="en-IE" sz="1900" b="1" dirty="0" smtClean="0"/>
              <a:t>NEW: </a:t>
            </a:r>
            <a:r>
              <a:rPr lang="en-IE" sz="1900" dirty="0" smtClean="0"/>
              <a:t>Citywest</a:t>
            </a:r>
            <a:r>
              <a:rPr lang="en-IE" sz="1900" dirty="0" smtClean="0"/>
              <a:t> </a:t>
            </a:r>
            <a:r>
              <a:rPr lang="en-IE" sz="1900" dirty="0" smtClean="0"/>
              <a:t>&amp; </a:t>
            </a:r>
            <a:r>
              <a:rPr lang="en-IE" sz="1900" dirty="0" smtClean="0"/>
              <a:t>Saggart</a:t>
            </a:r>
            <a:r>
              <a:rPr lang="en-IE" sz="1900" dirty="0" smtClean="0"/>
              <a:t> </a:t>
            </a:r>
            <a:r>
              <a:rPr lang="en-IE" sz="1900" dirty="0" smtClean="0"/>
              <a:t>CNS, </a:t>
            </a:r>
            <a:r>
              <a:rPr lang="en-IE" sz="1900" dirty="0" smtClean="0"/>
              <a:t>Citywest</a:t>
            </a:r>
            <a:endParaRPr lang="en-IE" sz="1900" dirty="0" smtClean="0"/>
          </a:p>
          <a:p>
            <a:r>
              <a:rPr lang="en-IE" sz="1900" dirty="0" smtClean="0"/>
              <a:t>St. Mary’s </a:t>
            </a:r>
            <a:r>
              <a:rPr lang="en-IE" sz="1900" dirty="0" smtClean="0"/>
              <a:t>NS, </a:t>
            </a:r>
            <a:r>
              <a:rPr lang="en-IE" sz="1900" dirty="0" smtClean="0"/>
              <a:t>Saggart</a:t>
            </a:r>
            <a:endParaRPr lang="en-IE" sz="1900" dirty="0" smtClean="0"/>
          </a:p>
          <a:p>
            <a:r>
              <a:rPr lang="en-IE" sz="1900" dirty="0" smtClean="0"/>
              <a:t>Scoil</a:t>
            </a:r>
            <a:r>
              <a:rPr lang="en-IE" sz="1900" dirty="0" smtClean="0"/>
              <a:t> </a:t>
            </a:r>
            <a:r>
              <a:rPr lang="en-IE" sz="1900" dirty="0" smtClean="0"/>
              <a:t>Chronain</a:t>
            </a:r>
            <a:r>
              <a:rPr lang="en-IE" sz="1900" dirty="0" smtClean="0"/>
              <a:t> NS, Rathcoole</a:t>
            </a:r>
          </a:p>
          <a:p>
            <a:r>
              <a:rPr lang="en-IE" sz="1900" dirty="0" smtClean="0"/>
              <a:t>Holy </a:t>
            </a:r>
            <a:r>
              <a:rPr lang="en-IE" sz="1900" dirty="0" smtClean="0"/>
              <a:t>Rosary NS, Firhouse</a:t>
            </a:r>
          </a:p>
          <a:p>
            <a:r>
              <a:rPr lang="en-IE" sz="1900" dirty="0" smtClean="0"/>
              <a:t>Glenasmole NS, </a:t>
            </a:r>
            <a:r>
              <a:rPr lang="en-IE" sz="1900" dirty="0" smtClean="0"/>
              <a:t>Bohernabreena</a:t>
            </a:r>
            <a:endParaRPr lang="en-IE" sz="1900" dirty="0" smtClean="0"/>
          </a:p>
          <a:p>
            <a:r>
              <a:rPr lang="en-IE" sz="1900" dirty="0" smtClean="0"/>
              <a:t>Rathfarnham </a:t>
            </a:r>
            <a:r>
              <a:rPr lang="en-IE" sz="1900" dirty="0" smtClean="0"/>
              <a:t>PNS, Rathfarnham</a:t>
            </a:r>
            <a:endParaRPr lang="en-IE" sz="1900" dirty="0" smtClean="0"/>
          </a:p>
          <a:p>
            <a:r>
              <a:rPr lang="en-IE" sz="1900" dirty="0" smtClean="0"/>
              <a:t>Esker Educate </a:t>
            </a:r>
            <a:r>
              <a:rPr lang="en-IE" sz="1900" dirty="0" smtClean="0"/>
              <a:t>Together, Lucan</a:t>
            </a:r>
            <a:endParaRPr lang="en-IE" sz="1900" dirty="0" smtClean="0"/>
          </a:p>
          <a:p>
            <a:r>
              <a:rPr lang="en-IE" sz="1900" dirty="0" smtClean="0"/>
              <a:t>St. Ronan’s NS, </a:t>
            </a:r>
            <a:r>
              <a:rPr lang="en-IE" sz="1900" dirty="0" err="1" smtClean="0"/>
              <a:t>Deansrath</a:t>
            </a:r>
            <a:r>
              <a:rPr lang="en-IE" sz="1900" dirty="0" smtClean="0"/>
              <a:t>, Clondalkin</a:t>
            </a:r>
            <a:endParaRPr lang="en-IE" sz="1900" dirty="0" smtClean="0"/>
          </a:p>
          <a:p>
            <a:r>
              <a:rPr lang="en-IE" sz="1900" dirty="0" smtClean="0"/>
              <a:t>Lucan CNS</a:t>
            </a:r>
          </a:p>
          <a:p>
            <a:r>
              <a:rPr lang="en-IE" sz="1900" dirty="0" smtClean="0"/>
              <a:t>Divine Mercy, </a:t>
            </a:r>
            <a:r>
              <a:rPr lang="en-IE" sz="1900" dirty="0" smtClean="0"/>
              <a:t>Balgaddy</a:t>
            </a:r>
            <a:r>
              <a:rPr lang="en-IE" sz="1900" dirty="0" smtClean="0"/>
              <a:t>, Lucan</a:t>
            </a:r>
            <a:endParaRPr lang="en-IE" sz="1900" dirty="0" smtClean="0"/>
          </a:p>
          <a:p>
            <a:r>
              <a:rPr lang="en-IE" sz="1900" dirty="0" smtClean="0"/>
              <a:t>St. Andrew’s NS, Lucan</a:t>
            </a:r>
          </a:p>
          <a:p>
            <a:pPr marL="0" indent="0">
              <a:buNone/>
            </a:pPr>
            <a:endParaRPr lang="en-IE" sz="1600" dirty="0" smtClean="0"/>
          </a:p>
          <a:p>
            <a:endParaRPr lang="en-IE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795308"/>
          </a:xfrm>
        </p:spPr>
        <p:txBody>
          <a:bodyPr>
            <a:normAutofit fontScale="92500" lnSpcReduction="20000"/>
          </a:bodyPr>
          <a:lstStyle/>
          <a:p>
            <a:r>
              <a:rPr lang="en-IE" sz="1900" dirty="0" smtClean="0"/>
              <a:t>St. Martin’s NS, </a:t>
            </a:r>
            <a:r>
              <a:rPr lang="en-IE" sz="1900" dirty="0" smtClean="0"/>
              <a:t>Brittas</a:t>
            </a:r>
            <a:endParaRPr lang="en-IE" sz="1900" dirty="0" smtClean="0"/>
          </a:p>
          <a:p>
            <a:r>
              <a:rPr lang="en-IE" sz="1900" dirty="0" smtClean="0"/>
              <a:t>Cheeverstown</a:t>
            </a:r>
            <a:r>
              <a:rPr lang="en-IE" sz="1900" dirty="0" smtClean="0"/>
              <a:t> Special Needs School, </a:t>
            </a:r>
            <a:r>
              <a:rPr lang="en-IE" sz="1900" dirty="0" smtClean="0"/>
              <a:t>Templeogue</a:t>
            </a:r>
          </a:p>
          <a:p>
            <a:r>
              <a:rPr lang="en-IE" sz="1900" b="1" dirty="0" smtClean="0"/>
              <a:t>NEW 2018: </a:t>
            </a:r>
            <a:r>
              <a:rPr lang="en-IE" sz="1900" b="1" dirty="0" smtClean="0"/>
              <a:t>Gaelscoil</a:t>
            </a:r>
            <a:r>
              <a:rPr lang="en-IE" sz="1900" b="1" dirty="0" smtClean="0"/>
              <a:t> </a:t>
            </a:r>
            <a:r>
              <a:rPr lang="en-IE" sz="1900" b="1" dirty="0" smtClean="0"/>
              <a:t>Cluain</a:t>
            </a:r>
            <a:r>
              <a:rPr lang="en-IE" sz="1900" b="1" dirty="0" smtClean="0"/>
              <a:t> </a:t>
            </a:r>
            <a:r>
              <a:rPr lang="en-IE" sz="1900" b="1" dirty="0" smtClean="0"/>
              <a:t>Dolcáin</a:t>
            </a:r>
            <a:r>
              <a:rPr lang="en-IE" sz="1900" b="1" dirty="0" smtClean="0"/>
              <a:t>, Clondalkin</a:t>
            </a:r>
          </a:p>
          <a:p>
            <a:r>
              <a:rPr lang="en-IE" sz="1900" b="1" dirty="0" smtClean="0"/>
              <a:t>NEW 2018: </a:t>
            </a:r>
            <a:r>
              <a:rPr lang="en-IE" sz="1900" b="1" dirty="0" smtClean="0"/>
              <a:t>St. Mary’s BNS, Clondalkin.</a:t>
            </a:r>
          </a:p>
          <a:p>
            <a:r>
              <a:rPr lang="en-IE" sz="1900" b="1" dirty="0" smtClean="0"/>
              <a:t>NEW 2018 St. Peter Apostle NS, </a:t>
            </a:r>
            <a:r>
              <a:rPr lang="en-IE" sz="1900" b="1" dirty="0" smtClean="0"/>
              <a:t>Neilstown</a:t>
            </a:r>
            <a:r>
              <a:rPr lang="en-IE" sz="1900" b="1" dirty="0" smtClean="0"/>
              <a:t>, Clondalkin</a:t>
            </a:r>
            <a:endParaRPr lang="en-IE" sz="1900" b="1" dirty="0" smtClean="0"/>
          </a:p>
          <a:p>
            <a:pPr marL="0" indent="0">
              <a:buNone/>
            </a:pPr>
            <a:endParaRPr lang="en-IE" sz="1400" dirty="0"/>
          </a:p>
        </p:txBody>
      </p:sp>
    </p:spTree>
    <p:extLst>
      <p:ext uri="{BB962C8B-B14F-4D97-AF65-F5344CB8AC3E}">
        <p14:creationId xmlns:p14="http://schemas.microsoft.com/office/powerpoint/2010/main" val="412708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>
                <a:solidFill>
                  <a:srgbClr val="C00000"/>
                </a:solidFill>
              </a:rPr>
              <a:t>Secondary Schools… through core programming and Suburban Sounds Schools</a:t>
            </a:r>
            <a:endParaRPr lang="en-IE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 smtClean="0"/>
              <a:t>St. Aidan’s CNS </a:t>
            </a:r>
            <a:r>
              <a:rPr lang="en-IE" dirty="0" smtClean="0"/>
              <a:t>Brookfield</a:t>
            </a:r>
          </a:p>
          <a:p>
            <a:r>
              <a:rPr lang="en-IE" b="1" dirty="0" smtClean="0"/>
              <a:t>NEW</a:t>
            </a:r>
            <a:r>
              <a:rPr lang="en-IE" dirty="0" smtClean="0"/>
              <a:t>: St. Marks Community School, Tallaght.</a:t>
            </a:r>
            <a:endParaRPr lang="en-IE" dirty="0" smtClean="0"/>
          </a:p>
          <a:p>
            <a:r>
              <a:rPr lang="en-IE" dirty="0" smtClean="0"/>
              <a:t>Colaiste Bride, Clondalkin</a:t>
            </a:r>
          </a:p>
          <a:p>
            <a:r>
              <a:rPr lang="en-IE" dirty="0" smtClean="0"/>
              <a:t>Moyle Park, Clondalkin</a:t>
            </a:r>
          </a:p>
          <a:p>
            <a:r>
              <a:rPr lang="en-IE" dirty="0" smtClean="0"/>
              <a:t>Killenarden</a:t>
            </a:r>
            <a:r>
              <a:rPr lang="en-IE" dirty="0" smtClean="0"/>
              <a:t> </a:t>
            </a:r>
            <a:r>
              <a:rPr lang="en-IE" dirty="0" smtClean="0"/>
              <a:t>CNS, </a:t>
            </a:r>
            <a:r>
              <a:rPr lang="en-IE" dirty="0" smtClean="0"/>
              <a:t>Killenarden</a:t>
            </a:r>
            <a:endParaRPr lang="en-IE" dirty="0" smtClean="0"/>
          </a:p>
          <a:p>
            <a:r>
              <a:rPr lang="en-IE" dirty="0" smtClean="0"/>
              <a:t>Firhouse Community School</a:t>
            </a:r>
          </a:p>
          <a:p>
            <a:r>
              <a:rPr lang="en-IE" dirty="0" smtClean="0"/>
              <a:t>Colaiste </a:t>
            </a:r>
            <a:r>
              <a:rPr lang="en-IE" dirty="0" smtClean="0"/>
              <a:t>Eanna</a:t>
            </a:r>
            <a:r>
              <a:rPr lang="en-IE" dirty="0" smtClean="0"/>
              <a:t>, Rathfarnham</a:t>
            </a:r>
          </a:p>
          <a:p>
            <a:r>
              <a:rPr lang="en-IE" dirty="0" smtClean="0"/>
              <a:t>Collinstown Community College.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b="1" dirty="0" smtClean="0"/>
              <a:t>NEW: </a:t>
            </a:r>
            <a:r>
              <a:rPr lang="en-IE" dirty="0" smtClean="0"/>
              <a:t>Colaiste </a:t>
            </a:r>
            <a:r>
              <a:rPr lang="en-IE" dirty="0" smtClean="0"/>
              <a:t>Life, Lucan</a:t>
            </a:r>
          </a:p>
          <a:p>
            <a:pPr marL="0" indent="0">
              <a:buNone/>
            </a:pPr>
            <a:r>
              <a:rPr lang="en-IE" b="1" dirty="0" smtClean="0"/>
              <a:t>NEW: </a:t>
            </a:r>
            <a:r>
              <a:rPr lang="en-IE" dirty="0" smtClean="0"/>
              <a:t>Colaiste </a:t>
            </a:r>
            <a:r>
              <a:rPr lang="en-IE" dirty="0" smtClean="0"/>
              <a:t>Phadraig</a:t>
            </a:r>
            <a:r>
              <a:rPr lang="en-IE" dirty="0" smtClean="0"/>
              <a:t>, </a:t>
            </a:r>
            <a:r>
              <a:rPr lang="en-IE" dirty="0" smtClean="0"/>
              <a:t>Lucan</a:t>
            </a:r>
          </a:p>
          <a:p>
            <a:pPr marL="0" indent="0">
              <a:buNone/>
            </a:pPr>
            <a:r>
              <a:rPr lang="en-IE" b="1" dirty="0" smtClean="0"/>
              <a:t>NEW: </a:t>
            </a:r>
            <a:r>
              <a:rPr lang="en-IE" dirty="0" smtClean="0"/>
              <a:t>Kingswood College</a:t>
            </a:r>
            <a:endParaRPr lang="en-IE" dirty="0" smtClean="0"/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4120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53561"/>
          </a:xfrm>
        </p:spPr>
        <p:txBody>
          <a:bodyPr>
            <a:normAutofit/>
          </a:bodyPr>
          <a:lstStyle/>
          <a:p>
            <a:r>
              <a:rPr lang="en-IE" b="1" dirty="0" smtClean="0">
                <a:solidFill>
                  <a:srgbClr val="C00000"/>
                </a:solidFill>
              </a:rPr>
              <a:t>Music Generation Programmes in South </a:t>
            </a:r>
            <a:r>
              <a:rPr lang="en-IE" b="1" dirty="0">
                <a:solidFill>
                  <a:srgbClr val="C00000"/>
                </a:solidFill>
              </a:rPr>
              <a:t>D</a:t>
            </a:r>
            <a:r>
              <a:rPr lang="en-IE" b="1" dirty="0" smtClean="0">
                <a:solidFill>
                  <a:srgbClr val="C00000"/>
                </a:solidFill>
              </a:rPr>
              <a:t>ublin</a:t>
            </a:r>
            <a:endParaRPr lang="en-IE" b="1" dirty="0">
              <a:solidFill>
                <a:srgbClr val="C0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078233"/>
              </p:ext>
            </p:extLst>
          </p:nvPr>
        </p:nvGraphicFramePr>
        <p:xfrm>
          <a:off x="838200" y="844237"/>
          <a:ext cx="10515600" cy="5929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9101"/>
                <a:gridCol w="7026499"/>
              </a:tblGrid>
              <a:tr h="454817">
                <a:tc>
                  <a:txBody>
                    <a:bodyPr/>
                    <a:lstStyle/>
                    <a:p>
                      <a:r>
                        <a:rPr lang="en-IE" dirty="0" smtClean="0"/>
                        <a:t>Programme</a:t>
                      </a:r>
                      <a:endParaRPr lang="en-IE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Description</a:t>
                      </a:r>
                      <a:endParaRPr lang="en-IE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16496">
                <a:tc gridSpan="2">
                  <a:txBody>
                    <a:bodyPr/>
                    <a:lstStyle/>
                    <a:p>
                      <a:pPr algn="ctr"/>
                      <a:r>
                        <a:rPr lang="en-IE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Post-Primary Programmes (12-18 Years)</a:t>
                      </a:r>
                      <a:endParaRPr lang="en-IE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</a:tr>
              <a:tr h="399829">
                <a:tc>
                  <a:txBody>
                    <a:bodyPr/>
                    <a:lstStyle/>
                    <a:p>
                      <a:r>
                        <a:rPr lang="en-IE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Vocal, </a:t>
                      </a:r>
                      <a:r>
                        <a:rPr lang="en-IE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Ukulele, Guitar </a:t>
                      </a:r>
                      <a:r>
                        <a:rPr lang="en-IE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&amp; Piano</a:t>
                      </a:r>
                      <a:endParaRPr lang="en-IE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dirty="0" smtClean="0">
                          <a:solidFill>
                            <a:schemeClr val="tx1"/>
                          </a:solidFill>
                        </a:rPr>
                        <a:t>Development</a:t>
                      </a: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 of group instrumental classes.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Enhances school vocal ensembles and orchestras</a:t>
                      </a:r>
                      <a:endParaRPr lang="en-IE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9829">
                <a:tc>
                  <a:txBody>
                    <a:bodyPr/>
                    <a:lstStyle/>
                    <a:p>
                      <a:r>
                        <a:rPr lang="en-IE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Suburban Sounds Schools </a:t>
                      </a:r>
                      <a:endParaRPr lang="en-IE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dirty="0" smtClean="0">
                          <a:solidFill>
                            <a:schemeClr val="tx1"/>
                          </a:solidFill>
                        </a:rPr>
                        <a:t>12-week song-writing,</a:t>
                      </a: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 recording and production programme with performance opportunities along the way.  Targeted at teen band </a:t>
                      </a: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development in 9 secondary schools around the county</a:t>
                      </a:r>
                      <a:endParaRPr lang="en-IE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4655">
                <a:tc gridSpan="2">
                  <a:txBody>
                    <a:bodyPr/>
                    <a:lstStyle/>
                    <a:p>
                      <a:pPr algn="ctr"/>
                      <a:r>
                        <a:rPr lang="en-IE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Community Initiatives</a:t>
                      </a:r>
                      <a:endParaRPr lang="en-IE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</a:tr>
              <a:tr h="476518">
                <a:tc>
                  <a:txBody>
                    <a:bodyPr/>
                    <a:lstStyle/>
                    <a:p>
                      <a:r>
                        <a:rPr lang="en-IE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Hubs</a:t>
                      </a:r>
                      <a:endParaRPr lang="en-IE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 community hubs in Rathcoole and Clondalkin offering subsidised group, duo and individual vocal and instrumental tuition.</a:t>
                      </a:r>
                      <a:endParaRPr lang="en-IE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9829">
                <a:tc>
                  <a:txBody>
                    <a:bodyPr/>
                    <a:lstStyle/>
                    <a:p>
                      <a:r>
                        <a:rPr lang="en-IE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Ensembles</a:t>
                      </a:r>
                      <a:endParaRPr lang="en-IE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dirty="0" smtClean="0">
                          <a:solidFill>
                            <a:schemeClr val="tx1"/>
                          </a:solidFill>
                        </a:rPr>
                        <a:t>County</a:t>
                      </a: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Traditional </a:t>
                      </a: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Ensemble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NEW: County </a:t>
                      </a: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Vocal Ensemble (launching </a:t>
                      </a: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in Autumn 2018</a:t>
                      </a: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NEW: County </a:t>
                      </a: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Strings Ensemble (launching in </a:t>
                      </a: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Spring 2019)</a:t>
                      </a:r>
                      <a:endParaRPr lang="en-I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869">
                <a:tc>
                  <a:txBody>
                    <a:bodyPr/>
                    <a:lstStyle/>
                    <a:p>
                      <a:r>
                        <a:rPr lang="en-IE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Special Needs Programme</a:t>
                      </a:r>
                      <a:endParaRPr lang="en-IE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IE" b="1" baseline="0" dirty="0" smtClean="0">
                          <a:solidFill>
                            <a:schemeClr val="tx1"/>
                          </a:solidFill>
                        </a:rPr>
                        <a:t> school: </a:t>
                      </a: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Cheeverstown NS in Templeogue facilitating a percussive and sensory music experience for children and young people from 5- 18 years with severe physical and mental disabilities. </a:t>
                      </a:r>
                      <a:endParaRPr lang="en-IE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6869">
                <a:tc>
                  <a:txBody>
                    <a:bodyPr/>
                    <a:lstStyle/>
                    <a:p>
                      <a:r>
                        <a:rPr lang="en-IE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Suburban Sounds Tallaght</a:t>
                      </a:r>
                      <a:endParaRPr lang="en-IE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dirty="0" smtClean="0">
                          <a:solidFill>
                            <a:schemeClr val="tx1"/>
                          </a:solidFill>
                        </a:rPr>
                        <a:t>Rich</a:t>
                      </a: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 band development experience facilitated weekly in RUA RED.</a:t>
                      </a:r>
                      <a:endParaRPr lang="en-IE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601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209383"/>
              </p:ext>
            </p:extLst>
          </p:nvPr>
        </p:nvGraphicFramePr>
        <p:xfrm>
          <a:off x="954110" y="1000180"/>
          <a:ext cx="10515600" cy="2536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9101"/>
                <a:gridCol w="7026499"/>
              </a:tblGrid>
              <a:tr h="806102">
                <a:tc>
                  <a:txBody>
                    <a:bodyPr/>
                    <a:lstStyle/>
                    <a:p>
                      <a:r>
                        <a:rPr lang="en-IE" dirty="0" smtClean="0"/>
                        <a:t>Programme</a:t>
                      </a:r>
                      <a:endParaRPr lang="en-IE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Description </a:t>
                      </a:r>
                      <a:endParaRPr lang="en-IE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16496">
                <a:tc gridSpan="2">
                  <a:txBody>
                    <a:bodyPr/>
                    <a:lstStyle/>
                    <a:p>
                      <a:pPr algn="ctr"/>
                      <a:r>
                        <a:rPr lang="en-IE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NEW:</a:t>
                      </a:r>
                      <a:r>
                        <a:rPr lang="en-IE" sz="18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E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Vocal Commission (Funded by Creative Ireland)</a:t>
                      </a:r>
                      <a:endParaRPr lang="en-IE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</a:tr>
              <a:tr h="399829">
                <a:tc>
                  <a:txBody>
                    <a:bodyPr/>
                    <a:lstStyle/>
                    <a:p>
                      <a:r>
                        <a:rPr lang="en-IE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Killenarden CNS</a:t>
                      </a:r>
                      <a:endParaRPr lang="en-IE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dirty="0" smtClean="0">
                          <a:solidFill>
                            <a:schemeClr val="tx1"/>
                          </a:solidFill>
                        </a:rPr>
                        <a:t>Both schools</a:t>
                      </a: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 will collaborate to compose a ‘Signature Sound’ for the county.  This special vocal commission, directed by an invited composer. provide the framework for the start of a County Vocal Ensemble</a:t>
                      </a:r>
                      <a:endParaRPr lang="en-IE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9829">
                <a:tc>
                  <a:txBody>
                    <a:bodyPr/>
                    <a:lstStyle/>
                    <a:p>
                      <a:r>
                        <a:rPr lang="en-IE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Firhouse Community School</a:t>
                      </a:r>
                      <a:endParaRPr lang="en-IE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149174"/>
            <a:ext cx="10515600" cy="1325563"/>
          </a:xfrm>
        </p:spPr>
        <p:txBody>
          <a:bodyPr/>
          <a:lstStyle/>
          <a:p>
            <a:r>
              <a:rPr lang="en-IE" b="1" dirty="0" smtClean="0">
                <a:solidFill>
                  <a:srgbClr val="BC1A28"/>
                </a:solidFill>
              </a:rPr>
              <a:t>New Initiatives and Strands 2018-2019….</a:t>
            </a:r>
            <a:endParaRPr lang="en-IE" b="1" dirty="0">
              <a:solidFill>
                <a:srgbClr val="BC1A28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0661702"/>
              </p:ext>
            </p:extLst>
          </p:nvPr>
        </p:nvGraphicFramePr>
        <p:xfrm>
          <a:off x="954110" y="3683358"/>
          <a:ext cx="10515600" cy="3064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9101"/>
                <a:gridCol w="7026499"/>
              </a:tblGrid>
              <a:tr h="544658">
                <a:tc>
                  <a:txBody>
                    <a:bodyPr/>
                    <a:lstStyle/>
                    <a:p>
                      <a:r>
                        <a:rPr lang="en-IE" dirty="0" smtClean="0"/>
                        <a:t>Programme</a:t>
                      </a:r>
                      <a:endParaRPr lang="en-IE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Description </a:t>
                      </a:r>
                      <a:endParaRPr lang="en-IE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416496">
                <a:tc gridSpan="2">
                  <a:txBody>
                    <a:bodyPr/>
                    <a:lstStyle/>
                    <a:p>
                      <a:pPr algn="ctr"/>
                      <a:r>
                        <a:rPr lang="en-IE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NEW:</a:t>
                      </a:r>
                      <a:r>
                        <a:rPr lang="en-IE" sz="18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E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VIVO Music &amp; Ukulele Workshops</a:t>
                      </a:r>
                      <a:endParaRPr lang="en-IE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</a:tr>
              <a:tr h="399829">
                <a:tc>
                  <a:txBody>
                    <a:bodyPr/>
                    <a:lstStyle/>
                    <a:p>
                      <a:r>
                        <a:rPr lang="en-IE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Rathcoole</a:t>
                      </a:r>
                      <a:r>
                        <a:rPr lang="en-IE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&amp; Clondalkin HUBS </a:t>
                      </a:r>
                      <a:r>
                        <a:rPr lang="en-IE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(Rathcoole Community Centre and Scoil Chronain NS)</a:t>
                      </a:r>
                      <a:endParaRPr lang="en-IE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dirty="0" smtClean="0">
                          <a:solidFill>
                            <a:schemeClr val="tx1"/>
                          </a:solidFill>
                        </a:rPr>
                        <a:t>All</a:t>
                      </a: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 new students from 7 years upwards, participating in the community hubs programme hubs will take active music-making pre-instrumental course that will instil pulse, pitch and rhythmic skills before they commence formal music training.</a:t>
                      </a:r>
                      <a:endParaRPr lang="en-IE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9829">
                <a:tc>
                  <a:txBody>
                    <a:bodyPr/>
                    <a:lstStyle/>
                    <a:p>
                      <a:r>
                        <a:rPr lang="en-IE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Ukulele Workshops</a:t>
                      </a:r>
                      <a:r>
                        <a:rPr lang="en-IE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IE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8-12 year olds</a:t>
                      </a:r>
                    </a:p>
                    <a:p>
                      <a:r>
                        <a:rPr lang="en-IE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12-16 year olds</a:t>
                      </a:r>
                      <a:endParaRPr lang="en-IE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dirty="0" smtClean="0">
                          <a:solidFill>
                            <a:schemeClr val="tx1"/>
                          </a:solidFill>
                        </a:rPr>
                        <a:t>Tallaght, Ballyroan, Clondalkin and Lucan Libraries</a:t>
                      </a: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baseline="0" dirty="0" smtClean="0">
                          <a:solidFill>
                            <a:schemeClr val="tx1"/>
                          </a:solidFill>
                        </a:rPr>
                        <a:t>Funded by SDCC Libraries</a:t>
                      </a:r>
                      <a:endParaRPr lang="en-IE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101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1869"/>
            <a:ext cx="9144000" cy="2387600"/>
          </a:xfrm>
        </p:spPr>
        <p:txBody>
          <a:bodyPr>
            <a:normAutofit/>
          </a:bodyPr>
          <a:lstStyle/>
          <a:p>
            <a:r>
              <a:rPr lang="en-IE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The Hubs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19469"/>
            <a:ext cx="9144000" cy="1655762"/>
          </a:xfrm>
        </p:spPr>
        <p:txBody>
          <a:bodyPr>
            <a:noAutofit/>
          </a:bodyPr>
          <a:lstStyle/>
          <a:p>
            <a:r>
              <a:rPr lang="en-IE" sz="6000" dirty="0" smtClean="0">
                <a:solidFill>
                  <a:srgbClr val="C00000"/>
                </a:solidFill>
              </a:rPr>
              <a:t>Rathcoole &amp; Clondalkin Afterschool Music Hubs</a:t>
            </a:r>
            <a:endParaRPr lang="en-IE" sz="6000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898" y="455317"/>
            <a:ext cx="3395003" cy="254625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668" y="455317"/>
            <a:ext cx="3819378" cy="25462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1900" y="455317"/>
            <a:ext cx="3554767" cy="2546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86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</TotalTime>
  <Words>1160</Words>
  <Application>Microsoft Office PowerPoint</Application>
  <PresentationFormat>Widescreen</PresentationFormat>
  <Paragraphs>212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Office Theme</vt:lpstr>
      <vt:lpstr>19 MG Areas… Country-wide by 2022</vt:lpstr>
      <vt:lpstr>PowerPoint Presentation</vt:lpstr>
      <vt:lpstr>So…. What music services are provided on the MG South Dublin Programme?</vt:lpstr>
      <vt:lpstr>Music Generation Programmes in South Dublin</vt:lpstr>
      <vt:lpstr>Primary Schools 2018-2019….</vt:lpstr>
      <vt:lpstr>Secondary Schools… through core programming and Suburban Sounds Schools</vt:lpstr>
      <vt:lpstr>Music Generation Programmes in South Dublin</vt:lpstr>
      <vt:lpstr>New Initiatives and Strands 2018-2019….</vt:lpstr>
      <vt:lpstr>The Hubs</vt:lpstr>
      <vt:lpstr>The Hubs | Attendees by Age</vt:lpstr>
      <vt:lpstr>Areas of Development…</vt:lpstr>
      <vt:lpstr>Statistics 2017</vt:lpstr>
      <vt:lpstr>  Community Partnerships</vt:lpstr>
      <vt:lpstr>Other MG South Dublin partnerships &amp; connections…..</vt:lpstr>
      <vt:lpstr>5-year Strategic Plan for MG South Dublin 2019-2024</vt:lpstr>
      <vt:lpstr>REVISED MISSION STATEMENT…….</vt:lpstr>
      <vt:lpstr>Suggestions……</vt:lpstr>
      <vt:lpstr>Going Forward…</vt:lpstr>
      <vt:lpstr>    </vt:lpstr>
    </vt:vector>
  </TitlesOfParts>
  <Company>South Dublin County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MG South Dublin Musicians Day 29th May, The Maldron Hotel, Tallaght.</dc:title>
  <dc:creator>Aideen McLaughlin</dc:creator>
  <cp:lastModifiedBy>Aideen McLaughlin</cp:lastModifiedBy>
  <cp:revision>144</cp:revision>
  <dcterms:created xsi:type="dcterms:W3CDTF">2017-05-27T10:13:17Z</dcterms:created>
  <dcterms:modified xsi:type="dcterms:W3CDTF">2018-08-31T11:35:11Z</dcterms:modified>
</cp:coreProperties>
</file>