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8" r:id="rId1"/>
  </p:sldMasterIdLst>
  <p:notesMasterIdLst>
    <p:notesMasterId r:id="rId9"/>
  </p:notesMasterIdLst>
  <p:handoutMasterIdLst>
    <p:handoutMasterId r:id="rId10"/>
  </p:handoutMasterIdLst>
  <p:sldIdLst>
    <p:sldId id="289" r:id="rId2"/>
    <p:sldId id="270" r:id="rId3"/>
    <p:sldId id="275" r:id="rId4"/>
    <p:sldId id="288" r:id="rId5"/>
    <p:sldId id="271" r:id="rId6"/>
    <p:sldId id="278" r:id="rId7"/>
    <p:sldId id="277" r:id="rId8"/>
  </p:sldIdLst>
  <p:sldSz cx="9144000" cy="6858000" type="screen4x3"/>
  <p:notesSz cx="6805613" cy="99441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15" autoAdjust="0"/>
    <p:restoredTop sz="79892" autoAdjust="0"/>
  </p:normalViewPr>
  <p:slideViewPr>
    <p:cSldViewPr>
      <p:cViewPr varScale="1">
        <p:scale>
          <a:sx n="86" d="100"/>
          <a:sy n="86" d="100"/>
        </p:scale>
        <p:origin x="1140"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60" d="100"/>
          <a:sy n="60" d="100"/>
        </p:scale>
        <p:origin x="2778" y="66"/>
      </p:cViewPr>
      <p:guideLst>
        <p:guide orient="horz" pos="3133"/>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21507" name="Rectangle 3"/>
          <p:cNvSpPr>
            <a:spLocks noGrp="1" noChangeArrowheads="1"/>
          </p:cNvSpPr>
          <p:nvPr>
            <p:ph type="dt" sz="quarter" idx="1"/>
          </p:nvPr>
        </p:nvSpPr>
        <p:spPr bwMode="auto">
          <a:xfrm>
            <a:off x="3854940" y="0"/>
            <a:ext cx="2949099" cy="49720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21508" name="Rectangle 4"/>
          <p:cNvSpPr>
            <a:spLocks noGrp="1" noChangeArrowheads="1"/>
          </p:cNvSpPr>
          <p:nvPr>
            <p:ph type="ftr" sz="quarter" idx="2"/>
          </p:nvPr>
        </p:nvSpPr>
        <p:spPr bwMode="auto">
          <a:xfrm>
            <a:off x="0" y="9445169"/>
            <a:ext cx="2949099" cy="49720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21509" name="Rectangle 5"/>
          <p:cNvSpPr>
            <a:spLocks noGrp="1" noChangeArrowheads="1"/>
          </p:cNvSpPr>
          <p:nvPr>
            <p:ph type="sldNum" sz="quarter" idx="3"/>
          </p:nvPr>
        </p:nvSpPr>
        <p:spPr bwMode="auto">
          <a:xfrm>
            <a:off x="3854940" y="9445169"/>
            <a:ext cx="2949099" cy="49720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a:defRPr sz="1200"/>
            </a:lvl1pPr>
          </a:lstStyle>
          <a:p>
            <a:fld id="{E20AEE97-A2A9-4F1E-A493-33781B06B533}" type="slidenum">
              <a:rPr lang="en-GB" altLang="en-US"/>
              <a:pPr/>
              <a:t>‹#›</a:t>
            </a:fld>
            <a:endParaRPr lang="en-GB" altLang="en-US"/>
          </a:p>
        </p:txBody>
      </p:sp>
    </p:spTree>
    <p:extLst>
      <p:ext uri="{BB962C8B-B14F-4D97-AF65-F5344CB8AC3E}">
        <p14:creationId xmlns:p14="http://schemas.microsoft.com/office/powerpoint/2010/main" val="491671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3075" name="Rectangle 3"/>
          <p:cNvSpPr>
            <a:spLocks noGrp="1" noChangeArrowheads="1"/>
          </p:cNvSpPr>
          <p:nvPr>
            <p:ph type="dt" idx="1"/>
          </p:nvPr>
        </p:nvSpPr>
        <p:spPr bwMode="auto">
          <a:xfrm>
            <a:off x="3854940" y="0"/>
            <a:ext cx="2949099" cy="49720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16388" name="Rectangle 4"/>
          <p:cNvSpPr>
            <a:spLocks noGrp="1" noRot="1" noChangeAspect="1" noChangeArrowheads="1" noTextEdit="1"/>
          </p:cNvSpPr>
          <p:nvPr>
            <p:ph type="sldImg" idx="2"/>
          </p:nvPr>
        </p:nvSpPr>
        <p:spPr bwMode="auto">
          <a:xfrm>
            <a:off x="917575" y="746125"/>
            <a:ext cx="4970463"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3079" name="Rectangle 7"/>
          <p:cNvSpPr>
            <a:spLocks noGrp="1" noChangeArrowheads="1"/>
          </p:cNvSpPr>
          <p:nvPr>
            <p:ph type="sldNum" sz="quarter" idx="5"/>
          </p:nvPr>
        </p:nvSpPr>
        <p:spPr bwMode="auto">
          <a:xfrm>
            <a:off x="3854940" y="9445169"/>
            <a:ext cx="2949099" cy="497205"/>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a:defRPr sz="1200"/>
            </a:lvl1pPr>
          </a:lstStyle>
          <a:p>
            <a:fld id="{26847022-2723-4393-A51A-ACEAE98D9262}" type="slidenum">
              <a:rPr lang="en-GB" altLang="en-US"/>
              <a:pPr/>
              <a:t>‹#›</a:t>
            </a:fld>
            <a:endParaRPr lang="en-GB" altLang="en-US"/>
          </a:p>
        </p:txBody>
      </p:sp>
    </p:spTree>
    <p:extLst>
      <p:ext uri="{BB962C8B-B14F-4D97-AF65-F5344CB8AC3E}">
        <p14:creationId xmlns:p14="http://schemas.microsoft.com/office/powerpoint/2010/main" val="1689820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New design and colours</a:t>
            </a:r>
          </a:p>
          <a:p>
            <a:r>
              <a:rPr lang="en-IE" dirty="0" smtClean="0"/>
              <a:t>Website revamped also</a:t>
            </a:r>
            <a:endParaRPr lang="en-IE" dirty="0"/>
          </a:p>
        </p:txBody>
      </p:sp>
      <p:sp>
        <p:nvSpPr>
          <p:cNvPr id="4" name="Slide Number Placeholder 3"/>
          <p:cNvSpPr>
            <a:spLocks noGrp="1"/>
          </p:cNvSpPr>
          <p:nvPr>
            <p:ph type="sldNum" sz="quarter" idx="10"/>
          </p:nvPr>
        </p:nvSpPr>
        <p:spPr/>
        <p:txBody>
          <a:bodyPr/>
          <a:lstStyle/>
          <a:p>
            <a:fld id="{26847022-2723-4393-A51A-ACEAE98D9262}" type="slidenum">
              <a:rPr lang="en-GB" altLang="en-US" smtClean="0"/>
              <a:pPr/>
              <a:t>1</a:t>
            </a:fld>
            <a:endParaRPr lang="en-GB" altLang="en-US"/>
          </a:p>
        </p:txBody>
      </p:sp>
    </p:spTree>
    <p:extLst>
      <p:ext uri="{BB962C8B-B14F-4D97-AF65-F5344CB8AC3E}">
        <p14:creationId xmlns:p14="http://schemas.microsoft.com/office/powerpoint/2010/main" val="759949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24E768B-57D7-43C7-8398-EBDA6EEF5E6A}" type="slidenum">
              <a:rPr lang="en-GB" altLang="en-US">
                <a:solidFill>
                  <a:srgbClr val="000000"/>
                </a:solidFill>
              </a:rPr>
              <a:pPr/>
              <a:t>2</a:t>
            </a:fld>
            <a:endParaRPr lang="en-GB" altLang="en-US">
              <a:solidFill>
                <a:srgbClr val="000000"/>
              </a:solidFill>
            </a:endParaRPr>
          </a:p>
        </p:txBody>
      </p:sp>
      <p:sp>
        <p:nvSpPr>
          <p:cNvPr id="21506" name="Rectangle 2"/>
          <p:cNvSpPr>
            <a:spLocks noGrp="1" noRot="1" noChangeAspect="1" noChangeArrowheads="1" noTextEdit="1"/>
          </p:cNvSpPr>
          <p:nvPr>
            <p:ph type="sldImg"/>
          </p:nvPr>
        </p:nvSpPr>
        <p:spPr>
          <a:xfrm>
            <a:off x="915988" y="746125"/>
            <a:ext cx="4973637" cy="3729038"/>
          </a:xfrm>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Authors of note:</a:t>
            </a:r>
          </a:p>
          <a:p>
            <a:pPr eaLnBrk="1" hangingPunct="1"/>
            <a:endParaRPr lang="en-US" altLang="en-US" dirty="0">
              <a:latin typeface="Arial" panose="020B0604020202020204" pitchFamily="34" charset="0"/>
            </a:endParaRPr>
          </a:p>
          <a:p>
            <a:pPr eaLnBrk="1" hangingPunct="1"/>
            <a:endParaRPr lang="en-US" altLang="en-US" dirty="0" smtClean="0">
              <a:latin typeface="Arial" panose="020B0604020202020204" pitchFamily="34" charset="0"/>
            </a:endParaRPr>
          </a:p>
          <a:p>
            <a:pPr eaLnBrk="1" hangingPunct="1"/>
            <a:endParaRPr lang="en-US" altLang="en-US" dirty="0">
              <a:latin typeface="Arial" panose="020B0604020202020204" pitchFamily="34" charset="0"/>
            </a:endParaRPr>
          </a:p>
          <a:p>
            <a:pPr eaLnBrk="1" hangingPunct="1"/>
            <a:r>
              <a:rPr lang="en-US" altLang="en-US" dirty="0" smtClean="0">
                <a:latin typeface="Arial" panose="020B0604020202020204" pitchFamily="34" charset="0"/>
              </a:rPr>
              <a:t>Irish language events</a:t>
            </a:r>
          </a:p>
          <a:p>
            <a:pPr eaLnBrk="1" hangingPunct="1"/>
            <a:endParaRPr lang="en-US" altLang="en-US" dirty="0">
              <a:latin typeface="Arial" panose="020B0604020202020204" pitchFamily="34" charset="0"/>
            </a:endParaRPr>
          </a:p>
          <a:p>
            <a:pPr eaLnBrk="1" hangingPunct="1"/>
            <a:endParaRPr lang="en-US" altLang="en-US" dirty="0" smtClean="0">
              <a:latin typeface="Arial" panose="020B0604020202020204" pitchFamily="34" charset="0"/>
            </a:endParaRPr>
          </a:p>
          <a:p>
            <a:pPr eaLnBrk="1" hangingPunct="1"/>
            <a:endParaRPr lang="en-US" altLang="en-US" dirty="0">
              <a:latin typeface="Arial" panose="020B0604020202020204" pitchFamily="34" charset="0"/>
            </a:endParaRPr>
          </a:p>
          <a:p>
            <a:pPr eaLnBrk="1" hangingPunct="1"/>
            <a:r>
              <a:rPr lang="en-US" altLang="en-US" dirty="0" smtClean="0">
                <a:latin typeface="Arial" panose="020B0604020202020204" pitchFamily="34" charset="0"/>
              </a:rPr>
              <a:t>History events:</a:t>
            </a:r>
          </a:p>
        </p:txBody>
      </p:sp>
    </p:spTree>
    <p:extLst>
      <p:ext uri="{BB962C8B-B14F-4D97-AF65-F5344CB8AC3E}">
        <p14:creationId xmlns:p14="http://schemas.microsoft.com/office/powerpoint/2010/main" val="2026405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24E768B-57D7-43C7-8398-EBDA6EEF5E6A}" type="slidenum">
              <a:rPr lang="en-GB" altLang="en-US"/>
              <a:pPr/>
              <a:t>3</a:t>
            </a:fld>
            <a:endParaRPr lang="en-GB" alt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647528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0562" y="4723448"/>
            <a:ext cx="5444490" cy="5073138"/>
          </a:xfrm>
        </p:spPr>
        <p:txBody>
          <a:bodyPr/>
          <a:lstStyle/>
          <a:p>
            <a:pPr marL="0" indent="0" fontAlgn="auto">
              <a:spcAft>
                <a:spcPts val="0"/>
              </a:spcAft>
              <a:buNone/>
            </a:pPr>
            <a:r>
              <a:rPr lang="en-IE" sz="900" dirty="0" smtClean="0">
                <a:latin typeface="Arial Narrow" panose="020B0606020202030204" pitchFamily="34" charset="0"/>
              </a:rPr>
              <a:t>Anam </a:t>
            </a:r>
            <a:r>
              <a:rPr lang="en-IE" sz="900" dirty="0">
                <a:latin typeface="Arial Narrow" panose="020B0606020202030204" pitchFamily="34" charset="0"/>
              </a:rPr>
              <a:t>An </a:t>
            </a:r>
            <a:r>
              <a:rPr lang="en-IE" sz="900" dirty="0" err="1" smtClean="0">
                <a:latin typeface="Arial Narrow" panose="020B0606020202030204" pitchFamily="34" charset="0"/>
              </a:rPr>
              <a:t>Náisiún</a:t>
            </a:r>
            <a:r>
              <a:rPr lang="en-IE" sz="900" dirty="0" smtClean="0">
                <a:latin typeface="Arial Narrow" panose="020B0606020202030204" pitchFamily="34" charset="0"/>
              </a:rPr>
              <a:t> – Round Tower Centre</a:t>
            </a:r>
            <a:endParaRPr lang="en-IE" sz="900" dirty="0">
              <a:latin typeface="Arial Narrow" panose="020B0606020202030204" pitchFamily="34" charset="0"/>
            </a:endParaRPr>
          </a:p>
          <a:p>
            <a:pPr marL="0" indent="0" fontAlgn="auto">
              <a:spcAft>
                <a:spcPts val="0"/>
              </a:spcAft>
              <a:buNone/>
            </a:pPr>
            <a:r>
              <a:rPr lang="en-IE" sz="900" dirty="0">
                <a:solidFill>
                  <a:srgbClr val="FF0000"/>
                </a:solidFill>
                <a:latin typeface="Arial Narrow" panose="020B0606020202030204" pitchFamily="34" charset="0"/>
              </a:rPr>
              <a:t>Magic in my Eyes - Rathfarnham Castle</a:t>
            </a:r>
          </a:p>
          <a:p>
            <a:pPr marL="0" indent="0" fontAlgn="auto">
              <a:spcAft>
                <a:spcPts val="0"/>
              </a:spcAft>
              <a:buNone/>
            </a:pPr>
            <a:r>
              <a:rPr lang="en-IE" sz="900" dirty="0">
                <a:latin typeface="Arial Narrow" panose="020B0606020202030204" pitchFamily="34" charset="0"/>
              </a:rPr>
              <a:t>Victorian </a:t>
            </a:r>
            <a:r>
              <a:rPr lang="en-IE" sz="900" dirty="0" err="1">
                <a:latin typeface="Arial Narrow" panose="020B0606020202030204" pitchFamily="34" charset="0"/>
              </a:rPr>
              <a:t>Mavricks</a:t>
            </a:r>
            <a:r>
              <a:rPr lang="en-IE" sz="900" dirty="0">
                <a:latin typeface="Arial Narrow" panose="020B0606020202030204" pitchFamily="34" charset="0"/>
              </a:rPr>
              <a:t> – Pearse </a:t>
            </a:r>
            <a:r>
              <a:rPr lang="en-IE" sz="900" dirty="0" smtClean="0">
                <a:latin typeface="Arial Narrow" panose="020B0606020202030204" pitchFamily="34" charset="0"/>
              </a:rPr>
              <a:t>Museum</a:t>
            </a:r>
            <a:r>
              <a:rPr lang="en-IE" sz="900" dirty="0">
                <a:solidFill>
                  <a:srgbClr val="FF0000"/>
                </a:solidFill>
                <a:latin typeface="Arial Narrow" panose="020B0606020202030204" pitchFamily="34" charset="0"/>
                <a:cs typeface="Arial" panose="020B0604020202020204" pitchFamily="34" charset="0"/>
              </a:rPr>
              <a:t> </a:t>
            </a:r>
            <a:endParaRPr lang="en-IE" sz="900" dirty="0" smtClean="0">
              <a:solidFill>
                <a:srgbClr val="FF0000"/>
              </a:solidFill>
              <a:latin typeface="Arial Narrow" panose="020B0606020202030204" pitchFamily="34" charset="0"/>
              <a:cs typeface="Arial" panose="020B0604020202020204" pitchFamily="34" charset="0"/>
            </a:endParaRPr>
          </a:p>
          <a:p>
            <a:pPr marL="0" indent="0" fontAlgn="auto">
              <a:spcAft>
                <a:spcPts val="0"/>
              </a:spcAft>
              <a:buNone/>
            </a:pPr>
            <a:r>
              <a:rPr lang="en-IE" sz="900" dirty="0" smtClean="0">
                <a:solidFill>
                  <a:srgbClr val="FF0000"/>
                </a:solidFill>
                <a:latin typeface="Arial Narrow" panose="020B0606020202030204" pitchFamily="34" charset="0"/>
                <a:cs typeface="Arial" panose="020B0604020202020204" pitchFamily="34" charset="0"/>
              </a:rPr>
              <a:t>Taking </a:t>
            </a:r>
            <a:r>
              <a:rPr lang="en-IE" sz="900" dirty="0">
                <a:solidFill>
                  <a:srgbClr val="FF0000"/>
                </a:solidFill>
                <a:latin typeface="Arial Narrow" panose="020B0606020202030204" pitchFamily="34" charset="0"/>
                <a:cs typeface="Arial" panose="020B0604020202020204" pitchFamily="34" charset="0"/>
              </a:rPr>
              <a:t>the Mic – Cherrytree Theatre</a:t>
            </a:r>
          </a:p>
          <a:p>
            <a:pPr marL="0" indent="0" fontAlgn="auto">
              <a:spcAft>
                <a:spcPts val="0"/>
              </a:spcAft>
              <a:buNone/>
            </a:pPr>
            <a:r>
              <a:rPr lang="en-IE" sz="900" dirty="0">
                <a:latin typeface="Arial Narrow" panose="020B0606020202030204" pitchFamily="34" charset="0"/>
              </a:rPr>
              <a:t>Mná and the Law  - </a:t>
            </a:r>
            <a:r>
              <a:rPr lang="en-IE" sz="900" dirty="0" err="1">
                <a:latin typeface="Arial Narrow" panose="020B0606020202030204" pitchFamily="34" charset="0"/>
              </a:rPr>
              <a:t>Rathcool</a:t>
            </a:r>
            <a:r>
              <a:rPr lang="en-IE" sz="900" dirty="0">
                <a:latin typeface="Arial Narrow" panose="020B0606020202030204" pitchFamily="34" charset="0"/>
              </a:rPr>
              <a:t> Court</a:t>
            </a:r>
          </a:p>
          <a:p>
            <a:pPr marL="0" indent="0" fontAlgn="auto">
              <a:spcAft>
                <a:spcPts val="0"/>
              </a:spcAft>
              <a:buNone/>
            </a:pPr>
            <a:r>
              <a:rPr lang="en-IE" sz="900" dirty="0" smtClean="0">
                <a:solidFill>
                  <a:srgbClr val="FF0000"/>
                </a:solidFill>
                <a:latin typeface="Arial Narrow" panose="020B0606020202030204" pitchFamily="34" charset="0"/>
              </a:rPr>
              <a:t>Exhibition </a:t>
            </a:r>
            <a:r>
              <a:rPr lang="en-IE" sz="900" dirty="0">
                <a:solidFill>
                  <a:srgbClr val="FF0000"/>
                </a:solidFill>
                <a:latin typeface="Arial Narrow" panose="020B0606020202030204" pitchFamily="34" charset="0"/>
              </a:rPr>
              <a:t>and </a:t>
            </a:r>
            <a:r>
              <a:rPr lang="en-IE" sz="900" dirty="0" smtClean="0">
                <a:solidFill>
                  <a:srgbClr val="FF0000"/>
                </a:solidFill>
                <a:latin typeface="Arial Narrow" panose="020B0606020202030204" pitchFamily="34" charset="0"/>
              </a:rPr>
              <a:t>Launch - Rua Red</a:t>
            </a:r>
          </a:p>
          <a:p>
            <a:pPr marL="0" indent="0" fontAlgn="auto">
              <a:spcAft>
                <a:spcPts val="0"/>
              </a:spcAft>
              <a:buNone/>
            </a:pPr>
            <a:r>
              <a:rPr lang="en-IE" sz="900" dirty="0" err="1" smtClean="0">
                <a:latin typeface="Arial Narrow" panose="020B0606020202030204" pitchFamily="34" charset="0"/>
                <a:cs typeface="Arial" panose="020B0604020202020204" pitchFamily="34" charset="0"/>
              </a:rPr>
              <a:t>Mna</a:t>
            </a:r>
            <a:r>
              <a:rPr lang="en-IE" sz="900" dirty="0" smtClean="0">
                <a:latin typeface="Arial Narrow" panose="020B0606020202030204" pitchFamily="34" charset="0"/>
                <a:cs typeface="Arial" panose="020B0604020202020204" pitchFamily="34" charset="0"/>
              </a:rPr>
              <a:t> </a:t>
            </a:r>
            <a:r>
              <a:rPr lang="en-IE" sz="900" dirty="0">
                <a:latin typeface="Arial Narrow" panose="020B0606020202030204" pitchFamily="34" charset="0"/>
                <a:cs typeface="Arial" panose="020B0604020202020204" pitchFamily="34" charset="0"/>
              </a:rPr>
              <a:t>Na hEireann</a:t>
            </a:r>
          </a:p>
          <a:p>
            <a:pPr marL="0" indent="0" fontAlgn="auto">
              <a:spcAft>
                <a:spcPts val="0"/>
              </a:spcAft>
              <a:buNone/>
            </a:pPr>
            <a:r>
              <a:rPr lang="en-IE" sz="900" dirty="0">
                <a:solidFill>
                  <a:srgbClr val="FF0000"/>
                </a:solidFill>
                <a:latin typeface="Arial Narrow" panose="020B0606020202030204" pitchFamily="34" charset="0"/>
                <a:cs typeface="Arial" panose="020B0604020202020204" pitchFamily="34" charset="0"/>
              </a:rPr>
              <a:t>One yummy Mummy</a:t>
            </a:r>
          </a:p>
          <a:p>
            <a:pPr marL="0" indent="0" fontAlgn="auto">
              <a:spcAft>
                <a:spcPts val="0"/>
              </a:spcAft>
              <a:buNone/>
            </a:pPr>
            <a:r>
              <a:rPr lang="en-IE" sz="900" dirty="0">
                <a:latin typeface="Arial Narrow" panose="020B0606020202030204" pitchFamily="34" charset="0"/>
                <a:cs typeface="Arial" panose="020B0604020202020204" pitchFamily="34" charset="0"/>
              </a:rPr>
              <a:t>Killer instincts</a:t>
            </a:r>
          </a:p>
          <a:p>
            <a:pPr marL="0" indent="0" fontAlgn="auto">
              <a:spcAft>
                <a:spcPts val="0"/>
              </a:spcAft>
              <a:buNone/>
            </a:pPr>
            <a:r>
              <a:rPr lang="en-IE" sz="900" dirty="0">
                <a:solidFill>
                  <a:srgbClr val="FF0000"/>
                </a:solidFill>
                <a:latin typeface="Arial Narrow" panose="020B0606020202030204" pitchFamily="34" charset="0"/>
              </a:rPr>
              <a:t>This Voice – working class writers</a:t>
            </a:r>
          </a:p>
          <a:p>
            <a:pPr marL="0" indent="0" fontAlgn="auto">
              <a:spcAft>
                <a:spcPts val="0"/>
              </a:spcAft>
              <a:buNone/>
            </a:pPr>
            <a:r>
              <a:rPr lang="en-IE" sz="900" dirty="0">
                <a:latin typeface="Arial Narrow" panose="020B0606020202030204" pitchFamily="34" charset="0"/>
              </a:rPr>
              <a:t>Take off your Cornflakes</a:t>
            </a:r>
          </a:p>
          <a:p>
            <a:pPr marL="0" indent="0" fontAlgn="auto">
              <a:spcAft>
                <a:spcPts val="0"/>
              </a:spcAft>
              <a:buNone/>
            </a:pPr>
            <a:r>
              <a:rPr lang="en-IE" sz="900" dirty="0">
                <a:solidFill>
                  <a:srgbClr val="FF0000"/>
                </a:solidFill>
                <a:latin typeface="Arial Narrow" panose="020B0606020202030204" pitchFamily="34" charset="0"/>
              </a:rPr>
              <a:t>Peter F Hamilton, Emilie Pine</a:t>
            </a:r>
          </a:p>
          <a:p>
            <a:pPr marL="0" indent="0" fontAlgn="auto">
              <a:spcAft>
                <a:spcPts val="0"/>
              </a:spcAft>
              <a:buNone/>
            </a:pPr>
            <a:r>
              <a:rPr lang="en-IE" sz="900" dirty="0">
                <a:latin typeface="Arial Narrow" panose="020B0606020202030204" pitchFamily="34" charset="0"/>
              </a:rPr>
              <a:t>Kill All </a:t>
            </a:r>
            <a:r>
              <a:rPr lang="en-IE" sz="900" dirty="0" err="1">
                <a:latin typeface="Arial Narrow" panose="020B0606020202030204" pitchFamily="34" charset="0"/>
              </a:rPr>
              <a:t>Normies</a:t>
            </a:r>
            <a:endParaRPr lang="en-IE" sz="900" dirty="0">
              <a:latin typeface="Arial Narrow" panose="020B0606020202030204" pitchFamily="34" charset="0"/>
            </a:endParaRPr>
          </a:p>
          <a:p>
            <a:pPr marL="0" indent="0" fontAlgn="auto">
              <a:spcAft>
                <a:spcPts val="0"/>
              </a:spcAft>
              <a:buNone/>
            </a:pPr>
            <a:r>
              <a:rPr lang="en-IE" sz="900" dirty="0">
                <a:solidFill>
                  <a:srgbClr val="FF0000"/>
                </a:solidFill>
                <a:latin typeface="Arial Narrow" panose="020B0606020202030204" pitchFamily="34" charset="0"/>
              </a:rPr>
              <a:t>Rick O’Shea </a:t>
            </a:r>
            <a:r>
              <a:rPr lang="en-IE" sz="900" dirty="0" err="1">
                <a:solidFill>
                  <a:srgbClr val="FF0000"/>
                </a:solidFill>
                <a:latin typeface="Arial Narrow" panose="020B0606020202030204" pitchFamily="34" charset="0"/>
              </a:rPr>
              <a:t>bookclub</a:t>
            </a:r>
            <a:endParaRPr lang="en-IE" sz="900" dirty="0">
              <a:solidFill>
                <a:srgbClr val="FF0000"/>
              </a:solidFill>
              <a:latin typeface="Arial Narrow" panose="020B0606020202030204" pitchFamily="34" charset="0"/>
            </a:endParaRPr>
          </a:p>
          <a:p>
            <a:pPr marL="0" indent="0" fontAlgn="auto">
              <a:spcAft>
                <a:spcPts val="0"/>
              </a:spcAft>
              <a:buFont typeface="Arial" panose="020B0604020202020204" pitchFamily="34" charset="0"/>
              <a:buNone/>
            </a:pPr>
            <a:r>
              <a:rPr lang="en-IE" sz="900" dirty="0">
                <a:solidFill>
                  <a:schemeClr val="accent4"/>
                </a:solidFill>
                <a:latin typeface="Arial Narrow" panose="020B0606020202030204" pitchFamily="34" charset="0"/>
              </a:rPr>
              <a:t>Red Riding </a:t>
            </a:r>
            <a:r>
              <a:rPr lang="en-IE" sz="900" dirty="0" smtClean="0">
                <a:solidFill>
                  <a:schemeClr val="accent4"/>
                </a:solidFill>
                <a:latin typeface="Arial Narrow" panose="020B0606020202030204" pitchFamily="34" charset="0"/>
              </a:rPr>
              <a:t>Hood – Family Theatre on Sunday at noon</a:t>
            </a:r>
            <a:endParaRPr lang="en-IE" sz="900" dirty="0">
              <a:solidFill>
                <a:schemeClr val="accent4"/>
              </a:solidFill>
              <a:latin typeface="Arial Narrow" panose="020B0606020202030204" pitchFamily="34" charset="0"/>
            </a:endParaRPr>
          </a:p>
          <a:p>
            <a:pPr marL="0" indent="0" fontAlgn="auto">
              <a:spcAft>
                <a:spcPts val="0"/>
              </a:spcAft>
              <a:buFont typeface="Arial" panose="020B0604020202020204" pitchFamily="34" charset="0"/>
              <a:buNone/>
            </a:pPr>
            <a:endParaRPr lang="en-IE" sz="1050" b="1" dirty="0" smtClean="0">
              <a:solidFill>
                <a:schemeClr val="bg2">
                  <a:lumMod val="25000"/>
                </a:schemeClr>
              </a:solidFill>
              <a:latin typeface="Arial Narrow" panose="020B0606020202030204" pitchFamily="34" charset="0"/>
            </a:endParaRPr>
          </a:p>
          <a:p>
            <a:pPr marL="0" indent="0" fontAlgn="auto">
              <a:spcAft>
                <a:spcPts val="0"/>
              </a:spcAft>
              <a:buFont typeface="Arial" panose="020B0604020202020204" pitchFamily="34" charset="0"/>
              <a:buNone/>
            </a:pPr>
            <a:endParaRPr lang="en-IE" dirty="0" smtClean="0"/>
          </a:p>
          <a:p>
            <a:pPr marL="0" indent="0" fontAlgn="auto">
              <a:spcAft>
                <a:spcPts val="0"/>
              </a:spcAft>
              <a:buNone/>
            </a:pPr>
            <a:endParaRPr lang="en-IE" dirty="0"/>
          </a:p>
          <a:p>
            <a:pPr marL="0" indent="0" fontAlgn="auto">
              <a:spcAft>
                <a:spcPts val="0"/>
              </a:spcAft>
              <a:buNone/>
            </a:pPr>
            <a:endParaRPr lang="en-IE" dirty="0"/>
          </a:p>
          <a:p>
            <a:endParaRPr lang="en-IE" dirty="0"/>
          </a:p>
        </p:txBody>
      </p:sp>
      <p:sp>
        <p:nvSpPr>
          <p:cNvPr id="4" name="Slide Number Placeholder 3"/>
          <p:cNvSpPr>
            <a:spLocks noGrp="1"/>
          </p:cNvSpPr>
          <p:nvPr>
            <p:ph type="sldNum" sz="quarter" idx="10"/>
          </p:nvPr>
        </p:nvSpPr>
        <p:spPr/>
        <p:txBody>
          <a:bodyPr/>
          <a:lstStyle/>
          <a:p>
            <a:fld id="{26847022-2723-4393-A51A-ACEAE98D9262}" type="slidenum">
              <a:rPr lang="en-GB" altLang="en-US" smtClean="0"/>
              <a:pPr/>
              <a:t>4</a:t>
            </a:fld>
            <a:endParaRPr lang="en-GB" altLang="en-US"/>
          </a:p>
        </p:txBody>
      </p:sp>
    </p:spTree>
    <p:extLst>
      <p:ext uri="{BB962C8B-B14F-4D97-AF65-F5344CB8AC3E}">
        <p14:creationId xmlns:p14="http://schemas.microsoft.com/office/powerpoint/2010/main" val="937514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RTE Radio One Sunday Miscellany recording live @ Civic Theatre, Sunday </a:t>
            </a:r>
            <a:r>
              <a:rPr lang="en-IE" dirty="0" smtClean="0"/>
              <a:t>14</a:t>
            </a:r>
            <a:r>
              <a:rPr lang="en-IE" baseline="30000" dirty="0" smtClean="0"/>
              <a:t>th</a:t>
            </a:r>
            <a:r>
              <a:rPr lang="en-IE" dirty="0" smtClean="0"/>
              <a:t> </a:t>
            </a:r>
            <a:r>
              <a:rPr lang="en-IE" dirty="0"/>
              <a:t>Oct </a:t>
            </a:r>
            <a:endParaRPr lang="en-IE" dirty="0" smtClean="0"/>
          </a:p>
          <a:p>
            <a:r>
              <a:rPr lang="en-IE" dirty="0" smtClean="0"/>
              <a:t>This radio programme is part of Sunday morning since 1968 and this is the second time coming to broadcast in Tallaght!</a:t>
            </a:r>
          </a:p>
          <a:p>
            <a:r>
              <a:rPr lang="en-IE" dirty="0" smtClean="0"/>
              <a:t>A mix of “music &amp; musings” </a:t>
            </a:r>
            <a:r>
              <a:rPr lang="en-IE" dirty="0"/>
              <a:t> </a:t>
            </a:r>
            <a:r>
              <a:rPr lang="en-IE" dirty="0" smtClean="0"/>
              <a:t>with poetry readings and essays it attracts  over 300,000 listeners every Sunday.  Our festival audiences will be able to attend the programme live in the Civic Theatre. An opportunity not to be missed!</a:t>
            </a:r>
            <a:endParaRPr lang="en-IE" dirty="0"/>
          </a:p>
        </p:txBody>
      </p:sp>
      <p:sp>
        <p:nvSpPr>
          <p:cNvPr id="4" name="Slide Number Placeholder 3"/>
          <p:cNvSpPr>
            <a:spLocks noGrp="1"/>
          </p:cNvSpPr>
          <p:nvPr>
            <p:ph type="sldNum" sz="quarter" idx="10"/>
          </p:nvPr>
        </p:nvSpPr>
        <p:spPr/>
        <p:txBody>
          <a:bodyPr/>
          <a:lstStyle/>
          <a:p>
            <a:fld id="{26847022-2723-4393-A51A-ACEAE98D9262}" type="slidenum">
              <a:rPr lang="en-GB" altLang="en-US" smtClean="0"/>
              <a:pPr/>
              <a:t>5</a:t>
            </a:fld>
            <a:endParaRPr lang="en-GB" altLang="en-US"/>
          </a:p>
        </p:txBody>
      </p:sp>
    </p:spTree>
    <p:extLst>
      <p:ext uri="{BB962C8B-B14F-4D97-AF65-F5344CB8AC3E}">
        <p14:creationId xmlns:p14="http://schemas.microsoft.com/office/powerpoint/2010/main" val="1289418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24E768B-57D7-43C7-8398-EBDA6EEF5E6A}" type="slidenum">
              <a:rPr lang="en-GB" altLang="en-US"/>
              <a:pPr/>
              <a:t>6</a:t>
            </a:fld>
            <a:endParaRPr lang="en-GB" alt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IE" u="sng" dirty="0" smtClean="0"/>
              <a:t>Workshops</a:t>
            </a:r>
            <a:r>
              <a:rPr lang="en-IE" dirty="0" smtClean="0"/>
              <a:t> – </a:t>
            </a:r>
            <a:r>
              <a:rPr lang="en-IE" i="1" dirty="0" smtClean="0"/>
              <a:t>Tools of the Trade</a:t>
            </a:r>
          </a:p>
          <a:p>
            <a:r>
              <a:rPr lang="en-IE" dirty="0" smtClean="0"/>
              <a:t>Eight </a:t>
            </a:r>
            <a:r>
              <a:rPr lang="en-IE" dirty="0"/>
              <a:t>w</a:t>
            </a:r>
            <a:r>
              <a:rPr lang="en-IE" dirty="0" smtClean="0"/>
              <a:t>orkshops for adults and young adults in various venues.</a:t>
            </a:r>
          </a:p>
          <a:p>
            <a:endParaRPr lang="en-IE" dirty="0" smtClean="0"/>
          </a:p>
          <a:p>
            <a:endParaRPr lang="en-IE" dirty="0"/>
          </a:p>
          <a:p>
            <a:r>
              <a:rPr lang="en-IE" u="sng" dirty="0" smtClean="0"/>
              <a:t>ITT - Short Story  </a:t>
            </a:r>
          </a:p>
          <a:p>
            <a:r>
              <a:rPr lang="en-IE" dirty="0" smtClean="0"/>
              <a:t>Number </a:t>
            </a:r>
            <a:r>
              <a:rPr lang="en-IE" dirty="0"/>
              <a:t>of entries: 240 from all around the World</a:t>
            </a:r>
          </a:p>
          <a:p>
            <a:r>
              <a:rPr lang="en-IE" dirty="0"/>
              <a:t>Prizes: 1</a:t>
            </a:r>
            <a:r>
              <a:rPr lang="en-IE" baseline="30000" dirty="0"/>
              <a:t>st</a:t>
            </a:r>
            <a:r>
              <a:rPr lang="en-IE" dirty="0"/>
              <a:t> place €500, 2</a:t>
            </a:r>
            <a:r>
              <a:rPr lang="en-IE" baseline="30000" dirty="0"/>
              <a:t>nd</a:t>
            </a:r>
            <a:r>
              <a:rPr lang="en-IE" dirty="0"/>
              <a:t> €250, 3</a:t>
            </a:r>
            <a:r>
              <a:rPr lang="en-IE" baseline="30000" dirty="0"/>
              <a:t>rd</a:t>
            </a:r>
            <a:r>
              <a:rPr lang="en-IE" dirty="0"/>
              <a:t> €150.</a:t>
            </a:r>
          </a:p>
          <a:p>
            <a:r>
              <a:rPr lang="en-IE" dirty="0"/>
              <a:t>Awards  Thursday 11th</a:t>
            </a:r>
            <a:r>
              <a:rPr lang="en-IE" baseline="30000" dirty="0"/>
              <a:t>th</a:t>
            </a:r>
            <a:r>
              <a:rPr lang="en-IE" dirty="0"/>
              <a:t>  October 2018 </a:t>
            </a:r>
            <a:r>
              <a:rPr lang="en-IE" dirty="0" smtClean="0"/>
              <a:t> The Studio, </a:t>
            </a:r>
            <a:r>
              <a:rPr lang="en-IE" dirty="0"/>
              <a:t>Civic Theatre </a:t>
            </a:r>
          </a:p>
          <a:p>
            <a:r>
              <a:rPr lang="en-IE" dirty="0"/>
              <a:t> </a:t>
            </a:r>
          </a:p>
          <a:p>
            <a:r>
              <a:rPr lang="en-IE" dirty="0"/>
              <a:t> </a:t>
            </a:r>
          </a:p>
          <a:p>
            <a:r>
              <a:rPr lang="en-IE" u="sng" dirty="0"/>
              <a:t> </a:t>
            </a:r>
            <a:r>
              <a:rPr lang="en-IE" u="sng" dirty="0" smtClean="0"/>
              <a:t>SD Libraries Poetry</a:t>
            </a:r>
            <a:endParaRPr lang="en-IE" u="sng" dirty="0"/>
          </a:p>
          <a:p>
            <a:r>
              <a:rPr lang="en-IE" dirty="0"/>
              <a:t>Number of entries: </a:t>
            </a:r>
            <a:r>
              <a:rPr lang="en-IE" dirty="0" smtClean="0"/>
              <a:t>300 </a:t>
            </a:r>
            <a:r>
              <a:rPr lang="en-IE" dirty="0"/>
              <a:t>from all around Ireland</a:t>
            </a:r>
          </a:p>
          <a:p>
            <a:r>
              <a:rPr lang="en-IE" dirty="0"/>
              <a:t>Prizes: 1</a:t>
            </a:r>
            <a:r>
              <a:rPr lang="en-IE" baseline="30000" dirty="0"/>
              <a:t>st</a:t>
            </a:r>
            <a:r>
              <a:rPr lang="en-IE" dirty="0"/>
              <a:t> place €300, 2</a:t>
            </a:r>
            <a:r>
              <a:rPr lang="en-IE" baseline="30000" dirty="0"/>
              <a:t>nd</a:t>
            </a:r>
            <a:r>
              <a:rPr lang="en-IE" dirty="0"/>
              <a:t> €200, 3</a:t>
            </a:r>
            <a:r>
              <a:rPr lang="en-IE" baseline="30000" dirty="0"/>
              <a:t>rd</a:t>
            </a:r>
            <a:r>
              <a:rPr lang="en-IE" dirty="0"/>
              <a:t> €100.</a:t>
            </a:r>
          </a:p>
          <a:p>
            <a:r>
              <a:rPr lang="en-IE" dirty="0"/>
              <a:t>Awards  Wednesday 10</a:t>
            </a:r>
            <a:r>
              <a:rPr lang="en-IE" baseline="30000" dirty="0"/>
              <a:t>th</a:t>
            </a:r>
            <a:r>
              <a:rPr lang="en-IE" dirty="0"/>
              <a:t> October 2018 as part of Poetry evening at the Civic Theatre</a:t>
            </a:r>
          </a:p>
          <a:p>
            <a:r>
              <a:rPr lang="en-IE" dirty="0"/>
              <a:t>Launch of Poetry book </a:t>
            </a:r>
            <a:r>
              <a:rPr lang="en-IE" dirty="0" smtClean="0"/>
              <a:t>– </a:t>
            </a:r>
            <a:r>
              <a:rPr lang="en-IE" i="1" dirty="0" smtClean="0"/>
              <a:t>Red Lines</a:t>
            </a:r>
            <a:endParaRPr lang="en-IE" i="1" dirty="0"/>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67989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26847022-2723-4393-A51A-ACEAE98D9262}" type="slidenum">
              <a:rPr lang="en-GB" altLang="en-US" smtClean="0"/>
              <a:pPr/>
              <a:t>7</a:t>
            </a:fld>
            <a:endParaRPr lang="en-GB" altLang="en-US"/>
          </a:p>
        </p:txBody>
      </p:sp>
    </p:spTree>
    <p:extLst>
      <p:ext uri="{BB962C8B-B14F-4D97-AF65-F5344CB8AC3E}">
        <p14:creationId xmlns:p14="http://schemas.microsoft.com/office/powerpoint/2010/main" val="1831459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C735D9FF-1FD9-4208-9B8E-415EB966BF20}" type="slidenum">
              <a:rPr lang="en-GB" altLang="en-US" smtClean="0"/>
              <a:pPr/>
              <a:t>‹#›</a:t>
            </a:fld>
            <a:endParaRPr lang="en-GB" altLang="en-US"/>
          </a:p>
        </p:txBody>
      </p:sp>
    </p:spTree>
    <p:extLst>
      <p:ext uri="{BB962C8B-B14F-4D97-AF65-F5344CB8AC3E}">
        <p14:creationId xmlns:p14="http://schemas.microsoft.com/office/powerpoint/2010/main" val="342512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FAEA431E-3152-4093-BD10-9C4B590772C4}" type="slidenum">
              <a:rPr lang="en-GB" altLang="en-US" smtClean="0"/>
              <a:pPr/>
              <a:t>‹#›</a:t>
            </a:fld>
            <a:endParaRPr lang="en-GB" altLang="en-US"/>
          </a:p>
        </p:txBody>
      </p:sp>
    </p:spTree>
    <p:extLst>
      <p:ext uri="{BB962C8B-B14F-4D97-AF65-F5344CB8AC3E}">
        <p14:creationId xmlns:p14="http://schemas.microsoft.com/office/powerpoint/2010/main" val="706217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DA0A8441-D6D8-4486-9495-A7B3A688CD1E}" type="slidenum">
              <a:rPr lang="en-GB" altLang="en-US" smtClean="0"/>
              <a:pPr/>
              <a:t>‹#›</a:t>
            </a:fld>
            <a:endParaRPr lang="en-GB" altLang="en-US"/>
          </a:p>
        </p:txBody>
      </p:sp>
    </p:spTree>
    <p:extLst>
      <p:ext uri="{BB962C8B-B14F-4D97-AF65-F5344CB8AC3E}">
        <p14:creationId xmlns:p14="http://schemas.microsoft.com/office/powerpoint/2010/main" val="4063824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7CC3D900-6166-4C4A-BF5D-E9A5AE3B5035}" type="slidenum">
              <a:rPr lang="en-GB" altLang="en-US" smtClean="0"/>
              <a:pPr/>
              <a:t>‹#›</a:t>
            </a:fld>
            <a:endParaRPr lang="en-GB" altLang="en-US"/>
          </a:p>
        </p:txBody>
      </p:sp>
    </p:spTree>
    <p:extLst>
      <p:ext uri="{BB962C8B-B14F-4D97-AF65-F5344CB8AC3E}">
        <p14:creationId xmlns:p14="http://schemas.microsoft.com/office/powerpoint/2010/main" val="543791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977A43A-2038-4E82-8B65-81D275CC8FDF}" type="slidenum">
              <a:rPr lang="en-GB" altLang="en-US" smtClean="0"/>
              <a:pPr/>
              <a:t>‹#›</a:t>
            </a:fld>
            <a:endParaRPr lang="en-GB" altLang="en-US"/>
          </a:p>
        </p:txBody>
      </p:sp>
    </p:spTree>
    <p:extLst>
      <p:ext uri="{BB962C8B-B14F-4D97-AF65-F5344CB8AC3E}">
        <p14:creationId xmlns:p14="http://schemas.microsoft.com/office/powerpoint/2010/main" val="1377622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E9287899-8CA9-4EBD-94E0-13E0BC8F578A}" type="slidenum">
              <a:rPr lang="en-GB" altLang="en-US" smtClean="0"/>
              <a:pPr/>
              <a:t>‹#›</a:t>
            </a:fld>
            <a:endParaRPr lang="en-GB" altLang="en-US"/>
          </a:p>
        </p:txBody>
      </p:sp>
    </p:spTree>
    <p:extLst>
      <p:ext uri="{BB962C8B-B14F-4D97-AF65-F5344CB8AC3E}">
        <p14:creationId xmlns:p14="http://schemas.microsoft.com/office/powerpoint/2010/main" val="186852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96F69543-40B6-4252-B0C1-80D9586E8F80}" type="slidenum">
              <a:rPr lang="en-GB" altLang="en-US" smtClean="0"/>
              <a:pPr/>
              <a:t>‹#›</a:t>
            </a:fld>
            <a:endParaRPr lang="en-GB" altLang="en-US"/>
          </a:p>
        </p:txBody>
      </p:sp>
    </p:spTree>
    <p:extLst>
      <p:ext uri="{BB962C8B-B14F-4D97-AF65-F5344CB8AC3E}">
        <p14:creationId xmlns:p14="http://schemas.microsoft.com/office/powerpoint/2010/main" val="2079801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B462BFFC-79B1-43D0-8999-FA12BCF1DA2B}" type="slidenum">
              <a:rPr lang="en-GB" altLang="en-US" smtClean="0"/>
              <a:pPr/>
              <a:t>‹#›</a:t>
            </a:fld>
            <a:endParaRPr lang="en-GB" altLang="en-US"/>
          </a:p>
        </p:txBody>
      </p:sp>
    </p:spTree>
    <p:extLst>
      <p:ext uri="{BB962C8B-B14F-4D97-AF65-F5344CB8AC3E}">
        <p14:creationId xmlns:p14="http://schemas.microsoft.com/office/powerpoint/2010/main" val="83577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fld id="{5B52664F-D14C-44B4-B716-7089BE379C9A}" type="slidenum">
              <a:rPr lang="en-GB" altLang="en-US" smtClean="0"/>
              <a:pPr/>
              <a:t>‹#›</a:t>
            </a:fld>
            <a:endParaRPr lang="en-GB" altLang="en-US"/>
          </a:p>
        </p:txBody>
      </p:sp>
    </p:spTree>
    <p:extLst>
      <p:ext uri="{BB962C8B-B14F-4D97-AF65-F5344CB8AC3E}">
        <p14:creationId xmlns:p14="http://schemas.microsoft.com/office/powerpoint/2010/main" val="531761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2FB66FE0-F58C-49F7-A62A-6449DE7FFCBD}" type="slidenum">
              <a:rPr lang="en-GB" altLang="en-US" smtClean="0"/>
              <a:pPr/>
              <a:t>‹#›</a:t>
            </a:fld>
            <a:endParaRPr lang="en-GB" altLang="en-US"/>
          </a:p>
        </p:txBody>
      </p:sp>
    </p:spTree>
    <p:extLst>
      <p:ext uri="{BB962C8B-B14F-4D97-AF65-F5344CB8AC3E}">
        <p14:creationId xmlns:p14="http://schemas.microsoft.com/office/powerpoint/2010/main" val="2012531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E49E100F-0429-4DDF-B7A6-567420BF5607}" type="slidenum">
              <a:rPr lang="en-GB" altLang="en-US" smtClean="0"/>
              <a:pPr/>
              <a:t>‹#›</a:t>
            </a:fld>
            <a:endParaRPr lang="en-GB" altLang="en-US"/>
          </a:p>
        </p:txBody>
      </p:sp>
    </p:spTree>
    <p:extLst>
      <p:ext uri="{BB962C8B-B14F-4D97-AF65-F5344CB8AC3E}">
        <p14:creationId xmlns:p14="http://schemas.microsoft.com/office/powerpoint/2010/main" val="317126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A0A2-40DD-4C13-88A5-FF8ECD6F70E9}" type="slidenum">
              <a:rPr lang="en-GB" altLang="en-US" smtClean="0"/>
              <a:pPr/>
              <a:t>‹#›</a:t>
            </a:fld>
            <a:endParaRPr lang="en-GB" altLang="en-US"/>
          </a:p>
        </p:txBody>
      </p:sp>
    </p:spTree>
    <p:extLst>
      <p:ext uri="{BB962C8B-B14F-4D97-AF65-F5344CB8AC3E}">
        <p14:creationId xmlns:p14="http://schemas.microsoft.com/office/powerpoint/2010/main" val="184924309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992" y="1052737"/>
            <a:ext cx="3552825" cy="5038725"/>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552" y="2780469"/>
            <a:ext cx="3816672" cy="1583259"/>
          </a:xfrm>
          <a:prstGeom prst="rect">
            <a:avLst/>
          </a:prstGeom>
        </p:spPr>
      </p:pic>
    </p:spTree>
    <p:extLst>
      <p:ext uri="{BB962C8B-B14F-4D97-AF65-F5344CB8AC3E}">
        <p14:creationId xmlns:p14="http://schemas.microsoft.com/office/powerpoint/2010/main" val="2170175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83568" y="476672"/>
            <a:ext cx="2351881" cy="864096"/>
          </a:xfrm>
        </p:spPr>
        <p:txBody>
          <a:bodyPr>
            <a:normAutofit/>
          </a:bodyPr>
          <a:lstStyle/>
          <a:p>
            <a:r>
              <a:rPr lang="en-US" altLang="en-US" sz="3600" b="1" dirty="0" smtClean="0">
                <a:solidFill>
                  <a:srgbClr val="FF0000"/>
                </a:solidFill>
              </a:rPr>
              <a:t>In brief</a:t>
            </a:r>
          </a:p>
        </p:txBody>
      </p:sp>
      <p:sp>
        <p:nvSpPr>
          <p:cNvPr id="3" name="Content Placeholder 2"/>
          <p:cNvSpPr>
            <a:spLocks noGrp="1"/>
          </p:cNvSpPr>
          <p:nvPr>
            <p:ph idx="1"/>
          </p:nvPr>
        </p:nvSpPr>
        <p:spPr>
          <a:xfrm>
            <a:off x="531123" y="1196752"/>
            <a:ext cx="7886700" cy="4752528"/>
          </a:xfrm>
        </p:spPr>
        <p:txBody>
          <a:bodyPr>
            <a:normAutofit/>
          </a:bodyPr>
          <a:lstStyle/>
          <a:p>
            <a:r>
              <a:rPr lang="en-IE" sz="2400" dirty="0" smtClean="0"/>
              <a:t>7 Days: Monday 8</a:t>
            </a:r>
            <a:r>
              <a:rPr lang="en-IE" sz="2400" baseline="30000" dirty="0" smtClean="0"/>
              <a:t>th</a:t>
            </a:r>
            <a:r>
              <a:rPr lang="en-IE" sz="2400" dirty="0" smtClean="0"/>
              <a:t> October – Sunday 14</a:t>
            </a:r>
            <a:r>
              <a:rPr lang="en-IE" sz="2400" baseline="30000" dirty="0" smtClean="0"/>
              <a:t>th</a:t>
            </a:r>
            <a:r>
              <a:rPr lang="en-IE" sz="2400" dirty="0" smtClean="0"/>
              <a:t> October 2018</a:t>
            </a:r>
          </a:p>
          <a:p>
            <a:r>
              <a:rPr lang="en-IE" sz="2400" dirty="0" smtClean="0"/>
              <a:t>14 </a:t>
            </a:r>
            <a:r>
              <a:rPr lang="en-IE" sz="2400" dirty="0"/>
              <a:t>Venues across South Dublin </a:t>
            </a:r>
            <a:r>
              <a:rPr lang="en-IE" sz="2400" dirty="0" smtClean="0"/>
              <a:t>County – over 50 events.</a:t>
            </a:r>
          </a:p>
          <a:p>
            <a:r>
              <a:rPr lang="en-IE" sz="2400" dirty="0" smtClean="0"/>
              <a:t>90+ authors/speakers/actors/storytellers/facilitators</a:t>
            </a:r>
          </a:p>
          <a:p>
            <a:r>
              <a:rPr lang="en-IE" sz="2400" dirty="0" smtClean="0"/>
              <a:t>Events </a:t>
            </a:r>
            <a:r>
              <a:rPr lang="en-IE" sz="2400" dirty="0"/>
              <a:t>Management company </a:t>
            </a:r>
            <a:r>
              <a:rPr lang="en-IE" sz="2400" dirty="0" smtClean="0"/>
              <a:t>– Boxroom Productions</a:t>
            </a:r>
          </a:p>
          <a:p>
            <a:r>
              <a:rPr lang="en-IE" sz="2400" dirty="0" smtClean="0"/>
              <a:t>Cultural partnerships established – Poetry Ireland, Arts Council and  </a:t>
            </a:r>
            <a:r>
              <a:rPr lang="en-IE" sz="2400" dirty="0"/>
              <a:t>C</a:t>
            </a:r>
            <a:r>
              <a:rPr lang="en-IE" sz="2400" dirty="0" smtClean="0"/>
              <a:t>reative Ireland, Rua Red and the Civic Theatre</a:t>
            </a:r>
          </a:p>
          <a:p>
            <a:r>
              <a:rPr lang="en-IE" sz="2400" dirty="0" smtClean="0"/>
              <a:t>Marketing &amp; promotion underway -   Photocall to maximise media attention, posters, brochures, </a:t>
            </a:r>
            <a:r>
              <a:rPr lang="en-IE" sz="2400" dirty="0"/>
              <a:t>s</a:t>
            </a:r>
            <a:r>
              <a:rPr lang="en-IE" sz="2400" dirty="0" smtClean="0"/>
              <a:t>ocial media and       RTE Supporting the Arts campaign</a:t>
            </a:r>
          </a:p>
          <a:p>
            <a:r>
              <a:rPr lang="en-IE" sz="2400" dirty="0" smtClean="0"/>
              <a:t>Poetry and Short Story competitions.  </a:t>
            </a:r>
          </a:p>
        </p:txBody>
      </p:sp>
      <p:pic>
        <p:nvPicPr>
          <p:cNvPr id="4" name="Picture 3"/>
          <p:cNvPicPr>
            <a:picLocks noChangeAspect="1"/>
          </p:cNvPicPr>
          <p:nvPr/>
        </p:nvPicPr>
        <p:blipFill rotWithShape="1">
          <a:blip r:embed="rId3"/>
          <a:srcRect t="3251" r="18397" b="1"/>
          <a:stretch/>
        </p:blipFill>
        <p:spPr>
          <a:xfrm>
            <a:off x="501820" y="5517232"/>
            <a:ext cx="8208912" cy="1139600"/>
          </a:xfrm>
          <a:prstGeom prst="rect">
            <a:avLst/>
          </a:prstGeom>
        </p:spPr>
      </p:pic>
    </p:spTree>
    <p:extLst>
      <p:ext uri="{BB962C8B-B14F-4D97-AF65-F5344CB8AC3E}">
        <p14:creationId xmlns:p14="http://schemas.microsoft.com/office/powerpoint/2010/main" val="898409053"/>
      </p:ext>
    </p:extLst>
  </p:cSld>
  <p:clrMapOvr>
    <a:masterClrMapping/>
  </p:clrMapOvr>
  <p:transition advClick="0" advTm="10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539552" y="260648"/>
            <a:ext cx="2088232" cy="720080"/>
          </a:xfrm>
        </p:spPr>
        <p:txBody>
          <a:bodyPr>
            <a:normAutofit/>
          </a:bodyPr>
          <a:lstStyle/>
          <a:p>
            <a:pPr algn="l" eaLnBrk="1" hangingPunct="1"/>
            <a:r>
              <a:rPr lang="en-US" altLang="en-US" sz="3600" b="1" dirty="0" smtClean="0">
                <a:solidFill>
                  <a:srgbClr val="FF0000"/>
                </a:solidFill>
              </a:rPr>
              <a:t>Venues</a:t>
            </a:r>
          </a:p>
        </p:txBody>
      </p:sp>
      <p:sp>
        <p:nvSpPr>
          <p:cNvPr id="3" name="Content Placeholder 2"/>
          <p:cNvSpPr>
            <a:spLocks noGrp="1"/>
          </p:cNvSpPr>
          <p:nvPr>
            <p:ph idx="1"/>
          </p:nvPr>
        </p:nvSpPr>
        <p:spPr>
          <a:xfrm>
            <a:off x="512021" y="1063645"/>
            <a:ext cx="7802852" cy="4608513"/>
          </a:xfrm>
        </p:spPr>
        <p:txBody>
          <a:bodyPr numCol="1">
            <a:normAutofit fontScale="25000" lnSpcReduction="20000"/>
          </a:bodyPr>
          <a:lstStyle/>
          <a:p>
            <a:pPr algn="just"/>
            <a:r>
              <a:rPr lang="en-IE" sz="9600" dirty="0" smtClean="0"/>
              <a:t>Civic Theatre – Main Auditorium and The Studio</a:t>
            </a:r>
          </a:p>
          <a:p>
            <a:pPr algn="just"/>
            <a:r>
              <a:rPr lang="en-IE" sz="9600" dirty="0" smtClean="0"/>
              <a:t>RUA RED</a:t>
            </a:r>
          </a:p>
          <a:p>
            <a:pPr algn="just"/>
            <a:r>
              <a:rPr lang="en-IE" sz="9600" dirty="0" smtClean="0"/>
              <a:t>Pearse Museum, St Enda’s Park, Rathfarnham</a:t>
            </a:r>
          </a:p>
          <a:p>
            <a:pPr algn="just"/>
            <a:r>
              <a:rPr lang="en-IE" sz="9600" dirty="0" smtClean="0"/>
              <a:t>Rathfarnham Castle</a:t>
            </a:r>
          </a:p>
          <a:p>
            <a:pPr algn="just"/>
            <a:r>
              <a:rPr lang="en-IE" sz="9600" dirty="0" smtClean="0"/>
              <a:t>Cherrytree Pub Theatre</a:t>
            </a:r>
          </a:p>
          <a:p>
            <a:r>
              <a:rPr lang="en-IE" sz="9600" dirty="0" smtClean="0"/>
              <a:t>Clondalkin Round Tower Centre</a:t>
            </a:r>
          </a:p>
          <a:p>
            <a:r>
              <a:rPr lang="en-IE" sz="9600" dirty="0" smtClean="0"/>
              <a:t>Court of Petty Session, Rathcoole</a:t>
            </a:r>
          </a:p>
          <a:p>
            <a:r>
              <a:rPr lang="en-IE" sz="9600" dirty="0" smtClean="0"/>
              <a:t>Coach House, Palmerstown (Stewarts Library event)</a:t>
            </a:r>
          </a:p>
          <a:p>
            <a:r>
              <a:rPr lang="en-IE" sz="9600" dirty="0" smtClean="0"/>
              <a:t>Tallaght Stadium</a:t>
            </a:r>
          </a:p>
          <a:p>
            <a:r>
              <a:rPr lang="en-IE" sz="9600" dirty="0" smtClean="0"/>
              <a:t>Tallaght </a:t>
            </a:r>
            <a:r>
              <a:rPr lang="en-IE" sz="9600" dirty="0"/>
              <a:t>A</a:t>
            </a:r>
            <a:r>
              <a:rPr lang="en-IE" sz="9600" dirty="0" smtClean="0"/>
              <a:t>dventure Centre</a:t>
            </a:r>
          </a:p>
          <a:p>
            <a:r>
              <a:rPr lang="en-IE" sz="9600" dirty="0" smtClean="0"/>
              <a:t>Library Branches – Tallaght, Ballyroan, Lucan, Clondalkin and Mobile Libraries</a:t>
            </a:r>
          </a:p>
          <a:p>
            <a:endParaRPr lang="en-IE" sz="2000" dirty="0" smtClean="0"/>
          </a:p>
          <a:p>
            <a:endParaRPr lang="en-IE" sz="2000" dirty="0" smtClean="0"/>
          </a:p>
          <a:p>
            <a:pPr marL="0" indent="0">
              <a:buNone/>
            </a:pPr>
            <a:r>
              <a:rPr lang="en-IE" dirty="0" smtClean="0"/>
              <a:t>	</a:t>
            </a:r>
            <a:endParaRPr lang="en-IE" b="1" dirty="0"/>
          </a:p>
        </p:txBody>
      </p:sp>
      <p:pic>
        <p:nvPicPr>
          <p:cNvPr id="6" name="Picture 5"/>
          <p:cNvPicPr>
            <a:picLocks noChangeAspect="1"/>
          </p:cNvPicPr>
          <p:nvPr/>
        </p:nvPicPr>
        <p:blipFill rotWithShape="1">
          <a:blip r:embed="rId3"/>
          <a:srcRect t="3251" r="18397" b="1"/>
          <a:stretch/>
        </p:blipFill>
        <p:spPr>
          <a:xfrm>
            <a:off x="501820" y="5517232"/>
            <a:ext cx="8208912" cy="1139600"/>
          </a:xfrm>
          <a:prstGeom prst="rect">
            <a:avLst/>
          </a:prstGeom>
        </p:spPr>
      </p:pic>
    </p:spTree>
    <p:extLst>
      <p:ext uri="{BB962C8B-B14F-4D97-AF65-F5344CB8AC3E}">
        <p14:creationId xmlns:p14="http://schemas.microsoft.com/office/powerpoint/2010/main" val="847918259"/>
      </p:ext>
    </p:extLst>
  </p:cSld>
  <p:clrMapOvr>
    <a:masterClrMapping/>
  </p:clrMapOvr>
  <p:transition advClick="0" advTm="10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637" y="367295"/>
            <a:ext cx="3421291" cy="927333"/>
          </a:xfrm>
        </p:spPr>
        <p:txBody>
          <a:bodyPr>
            <a:normAutofit/>
          </a:bodyPr>
          <a:lstStyle/>
          <a:p>
            <a:r>
              <a:rPr lang="en-IE" sz="3600" b="1" dirty="0" smtClean="0">
                <a:solidFill>
                  <a:srgbClr val="FF0000"/>
                </a:solidFill>
              </a:rPr>
              <a:t>Pre-Festival Event</a:t>
            </a:r>
            <a:endParaRPr lang="en-IE" sz="3600" b="1" dirty="0">
              <a:solidFill>
                <a:srgbClr val="FF0000"/>
              </a:solidFill>
            </a:endParaRP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259632" y="1692858"/>
            <a:ext cx="2907581" cy="1938387"/>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4088" y="1294628"/>
            <a:ext cx="3019425" cy="2667000"/>
          </a:xfrm>
          <a:prstGeom prst="rect">
            <a:avLst/>
          </a:prstGeom>
        </p:spPr>
      </p:pic>
      <p:sp>
        <p:nvSpPr>
          <p:cNvPr id="3" name="Rectangle 2"/>
          <p:cNvSpPr/>
          <p:nvPr/>
        </p:nvSpPr>
        <p:spPr>
          <a:xfrm>
            <a:off x="685481" y="4221183"/>
            <a:ext cx="7992888" cy="923330"/>
          </a:xfrm>
          <a:prstGeom prst="rect">
            <a:avLst/>
          </a:prstGeom>
        </p:spPr>
        <p:txBody>
          <a:bodyPr wrap="square">
            <a:spAutoFit/>
          </a:bodyPr>
          <a:lstStyle/>
          <a:p>
            <a:r>
              <a:rPr lang="en-US" i="1" dirty="0">
                <a:latin typeface="Times New Roman" panose="02020603050405020304" pitchFamily="18" charset="0"/>
                <a:ea typeface="Arial Unicode MS" panose="020B0604020202020204" pitchFamily="34" charset="-128"/>
              </a:rPr>
              <a:t>Join renowned writer, Jennifer Johnston and Poet </a:t>
            </a:r>
            <a:r>
              <a:rPr lang="en-US" i="1" dirty="0" smtClean="0">
                <a:latin typeface="Times New Roman" panose="02020603050405020304" pitchFamily="18" charset="0"/>
                <a:ea typeface="Arial Unicode MS" panose="020B0604020202020204" pitchFamily="34" charset="-128"/>
              </a:rPr>
              <a:t>and Musician </a:t>
            </a:r>
            <a:r>
              <a:rPr lang="en-US" i="1" dirty="0">
                <a:latin typeface="Times New Roman" panose="02020603050405020304" pitchFamily="18" charset="0"/>
                <a:ea typeface="Arial Unicode MS" panose="020B0604020202020204" pitchFamily="34" charset="-128"/>
              </a:rPr>
              <a:t>John Sheahan for a relaxed and intimate afternoon of </a:t>
            </a:r>
            <a:r>
              <a:rPr lang="en-US" i="1" dirty="0" smtClean="0">
                <a:latin typeface="Times New Roman" panose="02020603050405020304" pitchFamily="18" charset="0"/>
                <a:ea typeface="Arial Unicode MS" panose="020B0604020202020204" pitchFamily="34" charset="-128"/>
              </a:rPr>
              <a:t>readings, </a:t>
            </a:r>
            <a:r>
              <a:rPr lang="en-US" i="1" dirty="0">
                <a:latin typeface="Times New Roman" panose="02020603050405020304" pitchFamily="18" charset="0"/>
                <a:ea typeface="Arial Unicode MS" panose="020B0604020202020204" pitchFamily="34" charset="-128"/>
              </a:rPr>
              <a:t>conversation, and </a:t>
            </a:r>
            <a:r>
              <a:rPr lang="en-US" i="1" dirty="0" smtClean="0">
                <a:latin typeface="Times New Roman" panose="02020603050405020304" pitchFamily="18" charset="0"/>
                <a:ea typeface="Arial Unicode MS" panose="020B0604020202020204" pitchFamily="34" charset="-128"/>
              </a:rPr>
              <a:t>music </a:t>
            </a:r>
            <a:r>
              <a:rPr lang="en-US" i="1" dirty="0">
                <a:latin typeface="Times New Roman" panose="02020603050405020304" pitchFamily="18" charset="0"/>
                <a:ea typeface="Arial Unicode MS" panose="020B0604020202020204" pitchFamily="34" charset="-128"/>
              </a:rPr>
              <a:t>chaired by Dermot </a:t>
            </a:r>
            <a:r>
              <a:rPr lang="en-US" i="1" dirty="0" smtClean="0">
                <a:latin typeface="Times New Roman" panose="02020603050405020304" pitchFamily="18" charset="0"/>
                <a:ea typeface="Arial Unicode MS" panose="020B0604020202020204" pitchFamily="34" charset="-128"/>
              </a:rPr>
              <a:t>Bolger</a:t>
            </a:r>
            <a:r>
              <a:rPr lang="en-US" i="1" dirty="0">
                <a:latin typeface="Times New Roman" panose="02020603050405020304" pitchFamily="18" charset="0"/>
                <a:ea typeface="Arial Unicode MS" panose="020B0604020202020204" pitchFamily="34" charset="-128"/>
              </a:rPr>
              <a:t> </a:t>
            </a:r>
            <a:r>
              <a:rPr lang="en-US" i="1" dirty="0" smtClean="0">
                <a:latin typeface="Times New Roman" panose="02020603050405020304" pitchFamily="18" charset="0"/>
                <a:ea typeface="Arial Unicode MS" panose="020B0604020202020204" pitchFamily="34" charset="-128"/>
              </a:rPr>
              <a:t>at 2pm in the Pearse</a:t>
            </a:r>
            <a:r>
              <a:rPr lang="en-US" i="1" dirty="0">
                <a:latin typeface="Times New Roman" panose="02020603050405020304" pitchFamily="18" charset="0"/>
                <a:ea typeface="Arial Unicode MS" panose="020B0604020202020204" pitchFamily="34" charset="-128"/>
              </a:rPr>
              <a:t> </a:t>
            </a:r>
            <a:r>
              <a:rPr lang="en-US" i="1" dirty="0" smtClean="0">
                <a:latin typeface="Times New Roman" panose="02020603050405020304" pitchFamily="18" charset="0"/>
                <a:ea typeface="Arial Unicode MS" panose="020B0604020202020204" pitchFamily="34" charset="-128"/>
              </a:rPr>
              <a:t>Museum on Saturday 8</a:t>
            </a:r>
            <a:r>
              <a:rPr lang="en-US" i="1" baseline="30000" dirty="0" smtClean="0">
                <a:latin typeface="Times New Roman" panose="02020603050405020304" pitchFamily="18" charset="0"/>
                <a:ea typeface="Arial Unicode MS" panose="020B0604020202020204" pitchFamily="34" charset="-128"/>
              </a:rPr>
              <a:t>th</a:t>
            </a:r>
            <a:r>
              <a:rPr lang="en-US" i="1" dirty="0" smtClean="0">
                <a:latin typeface="Times New Roman" panose="02020603050405020304" pitchFamily="18" charset="0"/>
                <a:ea typeface="Arial Unicode MS" panose="020B0604020202020204" pitchFamily="34" charset="-128"/>
              </a:rPr>
              <a:t> September, 2pm – 4pm.</a:t>
            </a:r>
            <a:endParaRPr lang="en-IE" dirty="0"/>
          </a:p>
        </p:txBody>
      </p:sp>
      <p:pic>
        <p:nvPicPr>
          <p:cNvPr id="6" name="Picture 5"/>
          <p:cNvPicPr>
            <a:picLocks noChangeAspect="1"/>
          </p:cNvPicPr>
          <p:nvPr/>
        </p:nvPicPr>
        <p:blipFill rotWithShape="1">
          <a:blip r:embed="rId5"/>
          <a:srcRect t="3251" r="18397" b="1"/>
          <a:stretch/>
        </p:blipFill>
        <p:spPr>
          <a:xfrm>
            <a:off x="502637" y="5517232"/>
            <a:ext cx="8208912" cy="1139600"/>
          </a:xfrm>
          <a:prstGeom prst="rect">
            <a:avLst/>
          </a:prstGeom>
        </p:spPr>
      </p:pic>
    </p:spTree>
    <p:extLst>
      <p:ext uri="{BB962C8B-B14F-4D97-AF65-F5344CB8AC3E}">
        <p14:creationId xmlns:p14="http://schemas.microsoft.com/office/powerpoint/2010/main" val="930142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566" y="3344358"/>
            <a:ext cx="4104456" cy="1152128"/>
          </a:xfrm>
        </p:spPr>
        <p:txBody>
          <a:bodyPr>
            <a:noAutofit/>
          </a:bodyPr>
          <a:lstStyle/>
          <a:p>
            <a:pPr algn="ctr"/>
            <a:r>
              <a:rPr lang="en-IE" sz="2000" b="1" dirty="0" smtClean="0">
                <a:solidFill>
                  <a:srgbClr val="FF0000"/>
                </a:solidFill>
              </a:rPr>
              <a:t>RTÉ Sunday Miscellany </a:t>
            </a:r>
            <a:r>
              <a:rPr lang="en-IE" sz="1800" dirty="0" smtClean="0">
                <a:solidFill>
                  <a:srgbClr val="FF0000"/>
                </a:solidFill>
              </a:rPr>
              <a:t>– </a:t>
            </a:r>
            <a:r>
              <a:rPr lang="en-IE" sz="1800" dirty="0">
                <a:solidFill>
                  <a:srgbClr val="FF0000"/>
                </a:solidFill>
              </a:rPr>
              <a:t>l</a:t>
            </a:r>
            <a:r>
              <a:rPr lang="en-IE" sz="1800" dirty="0" smtClean="0">
                <a:solidFill>
                  <a:srgbClr val="FF0000"/>
                </a:solidFill>
              </a:rPr>
              <a:t>ive recording</a:t>
            </a:r>
            <a:br>
              <a:rPr lang="en-IE" sz="1800" dirty="0" smtClean="0">
                <a:solidFill>
                  <a:srgbClr val="FF0000"/>
                </a:solidFill>
              </a:rPr>
            </a:br>
            <a:r>
              <a:rPr lang="en-IE" sz="1800" dirty="0" smtClean="0">
                <a:solidFill>
                  <a:srgbClr val="FF0000"/>
                </a:solidFill>
              </a:rPr>
              <a:t>Sunday 14</a:t>
            </a:r>
            <a:r>
              <a:rPr lang="en-IE" sz="1800" baseline="30000" dirty="0" smtClean="0">
                <a:solidFill>
                  <a:srgbClr val="FF0000"/>
                </a:solidFill>
              </a:rPr>
              <a:t>th</a:t>
            </a:r>
            <a:r>
              <a:rPr lang="en-IE" sz="1800" dirty="0" smtClean="0">
                <a:solidFill>
                  <a:srgbClr val="FF0000"/>
                </a:solidFill>
              </a:rPr>
              <a:t> October, </a:t>
            </a:r>
            <a:br>
              <a:rPr lang="en-IE" sz="1800" dirty="0" smtClean="0">
                <a:solidFill>
                  <a:srgbClr val="FF0000"/>
                </a:solidFill>
              </a:rPr>
            </a:br>
            <a:r>
              <a:rPr lang="en-IE" sz="1800" dirty="0" smtClean="0">
                <a:solidFill>
                  <a:srgbClr val="FF0000"/>
                </a:solidFill>
              </a:rPr>
              <a:t>Civic Theatre</a:t>
            </a:r>
            <a:endParaRPr lang="en-IE" sz="1800" dirty="0">
              <a:solidFill>
                <a:srgbClr val="FF0000"/>
              </a:solidFill>
            </a:endParaRPr>
          </a:p>
        </p:txBody>
      </p:sp>
      <p:sp>
        <p:nvSpPr>
          <p:cNvPr id="4" name="Title 1"/>
          <p:cNvSpPr txBox="1">
            <a:spLocks/>
          </p:cNvSpPr>
          <p:nvPr/>
        </p:nvSpPr>
        <p:spPr>
          <a:xfrm>
            <a:off x="200432" y="909695"/>
            <a:ext cx="4430512" cy="1012395"/>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en-IE" sz="2000" b="1" dirty="0" smtClean="0">
                <a:solidFill>
                  <a:srgbClr val="7030A0"/>
                </a:solidFill>
              </a:rPr>
              <a:t>Internet Famous - </a:t>
            </a:r>
            <a:r>
              <a:rPr lang="en-IE" sz="1800" dirty="0" smtClean="0">
                <a:solidFill>
                  <a:srgbClr val="7030A0"/>
                </a:solidFill>
              </a:rPr>
              <a:t>Alison Spittle and friends</a:t>
            </a:r>
          </a:p>
          <a:p>
            <a:pPr algn="ctr" fontAlgn="auto">
              <a:spcAft>
                <a:spcPts val="0"/>
              </a:spcAft>
            </a:pPr>
            <a:r>
              <a:rPr lang="en-IE" sz="1800" dirty="0" smtClean="0">
                <a:solidFill>
                  <a:srgbClr val="7030A0"/>
                </a:solidFill>
              </a:rPr>
              <a:t>Tuesday 9</a:t>
            </a:r>
            <a:r>
              <a:rPr lang="en-IE" sz="1800" baseline="30000" dirty="0" smtClean="0">
                <a:solidFill>
                  <a:srgbClr val="7030A0"/>
                </a:solidFill>
              </a:rPr>
              <a:t>th</a:t>
            </a:r>
            <a:r>
              <a:rPr lang="en-IE" sz="1800" dirty="0" smtClean="0">
                <a:solidFill>
                  <a:srgbClr val="7030A0"/>
                </a:solidFill>
              </a:rPr>
              <a:t> October</a:t>
            </a:r>
            <a:br>
              <a:rPr lang="en-IE" sz="1800" dirty="0" smtClean="0">
                <a:solidFill>
                  <a:srgbClr val="7030A0"/>
                </a:solidFill>
              </a:rPr>
            </a:br>
            <a:r>
              <a:rPr lang="en-IE" sz="1800" dirty="0" smtClean="0">
                <a:solidFill>
                  <a:srgbClr val="7030A0"/>
                </a:solidFill>
              </a:rPr>
              <a:t>Civic Theatre</a:t>
            </a:r>
            <a:endParaRPr lang="en-IE" sz="1800" dirty="0">
              <a:solidFill>
                <a:srgbClr val="7030A0"/>
              </a:solidFill>
            </a:endParaRPr>
          </a:p>
        </p:txBody>
      </p:sp>
      <p:sp>
        <p:nvSpPr>
          <p:cNvPr id="5" name="Title 1"/>
          <p:cNvSpPr txBox="1">
            <a:spLocks/>
          </p:cNvSpPr>
          <p:nvPr/>
        </p:nvSpPr>
        <p:spPr>
          <a:xfrm>
            <a:off x="4995199" y="2207752"/>
            <a:ext cx="3672408" cy="1152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en-IE" sz="2000" b="1" dirty="0" smtClean="0">
                <a:solidFill>
                  <a:schemeClr val="accent1">
                    <a:lumMod val="75000"/>
                  </a:schemeClr>
                </a:solidFill>
              </a:rPr>
              <a:t>Magic in My Eyes</a:t>
            </a:r>
            <a:r>
              <a:rPr lang="en-IE" sz="1800" b="1" dirty="0" smtClean="0">
                <a:solidFill>
                  <a:schemeClr val="accent1">
                    <a:lumMod val="75000"/>
                  </a:schemeClr>
                </a:solidFill>
              </a:rPr>
              <a:t> </a:t>
            </a:r>
            <a:r>
              <a:rPr lang="en-IE" sz="1800" dirty="0" smtClean="0">
                <a:solidFill>
                  <a:schemeClr val="accent1">
                    <a:lumMod val="75000"/>
                  </a:schemeClr>
                </a:solidFill>
              </a:rPr>
              <a:t>– Hardy’s Poems of Love and Loss</a:t>
            </a:r>
          </a:p>
          <a:p>
            <a:pPr algn="ctr" fontAlgn="auto">
              <a:spcAft>
                <a:spcPts val="0"/>
              </a:spcAft>
            </a:pPr>
            <a:r>
              <a:rPr lang="en-IE" sz="1800" dirty="0" smtClean="0">
                <a:solidFill>
                  <a:schemeClr val="accent1">
                    <a:lumMod val="75000"/>
                  </a:schemeClr>
                </a:solidFill>
              </a:rPr>
              <a:t>Wednesday 10</a:t>
            </a:r>
            <a:r>
              <a:rPr lang="en-IE" sz="1800" baseline="30000" dirty="0" smtClean="0">
                <a:solidFill>
                  <a:schemeClr val="accent1">
                    <a:lumMod val="75000"/>
                  </a:schemeClr>
                </a:solidFill>
              </a:rPr>
              <a:t>th</a:t>
            </a:r>
            <a:r>
              <a:rPr lang="en-IE" sz="1800" dirty="0" smtClean="0">
                <a:solidFill>
                  <a:schemeClr val="accent1">
                    <a:lumMod val="75000"/>
                  </a:schemeClr>
                </a:solidFill>
              </a:rPr>
              <a:t> October </a:t>
            </a:r>
            <a:br>
              <a:rPr lang="en-IE" sz="1800" dirty="0" smtClean="0">
                <a:solidFill>
                  <a:schemeClr val="accent1">
                    <a:lumMod val="75000"/>
                  </a:schemeClr>
                </a:solidFill>
              </a:rPr>
            </a:br>
            <a:r>
              <a:rPr lang="en-IE" sz="1800" dirty="0" smtClean="0">
                <a:solidFill>
                  <a:schemeClr val="accent1">
                    <a:lumMod val="75000"/>
                  </a:schemeClr>
                </a:solidFill>
              </a:rPr>
              <a:t>Rathfarnham Castle</a:t>
            </a:r>
            <a:endParaRPr lang="en-IE" sz="1800" dirty="0">
              <a:solidFill>
                <a:schemeClr val="accent1">
                  <a:lumMod val="75000"/>
                </a:schemeClr>
              </a:solidFill>
            </a:endParaRPr>
          </a:p>
        </p:txBody>
      </p:sp>
      <p:sp>
        <p:nvSpPr>
          <p:cNvPr id="7" name="Title 1"/>
          <p:cNvSpPr txBox="1">
            <a:spLocks/>
          </p:cNvSpPr>
          <p:nvPr/>
        </p:nvSpPr>
        <p:spPr>
          <a:xfrm>
            <a:off x="200431" y="4244729"/>
            <a:ext cx="4973083" cy="1152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pPr>
            <a:r>
              <a:rPr lang="en-IE" sz="2000" b="1" dirty="0" smtClean="0">
                <a:solidFill>
                  <a:schemeClr val="accent6">
                    <a:lumMod val="75000"/>
                  </a:schemeClr>
                </a:solidFill>
              </a:rPr>
              <a:t>Anam an Náisiúin - </a:t>
            </a:r>
            <a:r>
              <a:rPr lang="en-IE" sz="1800" dirty="0" smtClean="0">
                <a:solidFill>
                  <a:schemeClr val="accent6">
                    <a:lumMod val="75000"/>
                  </a:schemeClr>
                </a:solidFill>
              </a:rPr>
              <a:t>Ceol agus craic  and poetry</a:t>
            </a:r>
          </a:p>
          <a:p>
            <a:pPr algn="ctr" fontAlgn="auto">
              <a:spcAft>
                <a:spcPts val="0"/>
              </a:spcAft>
            </a:pPr>
            <a:r>
              <a:rPr lang="en-IE" sz="1800" dirty="0" smtClean="0">
                <a:solidFill>
                  <a:schemeClr val="accent6">
                    <a:lumMod val="75000"/>
                  </a:schemeClr>
                </a:solidFill>
              </a:rPr>
              <a:t>Thursday 11thOctober, </a:t>
            </a:r>
            <a:br>
              <a:rPr lang="en-IE" sz="1800" dirty="0" smtClean="0">
                <a:solidFill>
                  <a:schemeClr val="accent6">
                    <a:lumMod val="75000"/>
                  </a:schemeClr>
                </a:solidFill>
              </a:rPr>
            </a:br>
            <a:r>
              <a:rPr lang="en-IE" sz="1800" dirty="0" smtClean="0">
                <a:solidFill>
                  <a:schemeClr val="accent6">
                    <a:lumMod val="75000"/>
                  </a:schemeClr>
                </a:solidFill>
              </a:rPr>
              <a:t>Clondalkin Round Tower Centre</a:t>
            </a:r>
            <a:endParaRPr lang="en-IE" sz="1800" dirty="0">
              <a:solidFill>
                <a:schemeClr val="accent6">
                  <a:lumMod val="75000"/>
                </a:schemeClr>
              </a:solidFill>
            </a:endParaRPr>
          </a:p>
        </p:txBody>
      </p:sp>
      <p:sp>
        <p:nvSpPr>
          <p:cNvPr id="9" name="TextBox 8"/>
          <p:cNvSpPr txBox="1"/>
          <p:nvPr/>
        </p:nvSpPr>
        <p:spPr>
          <a:xfrm>
            <a:off x="4995199" y="603816"/>
            <a:ext cx="3798416" cy="1508105"/>
          </a:xfrm>
          <a:prstGeom prst="rect">
            <a:avLst/>
          </a:prstGeom>
          <a:noFill/>
        </p:spPr>
        <p:txBody>
          <a:bodyPr wrap="square" rtlCol="0">
            <a:spAutoFit/>
          </a:bodyPr>
          <a:lstStyle/>
          <a:p>
            <a:pPr algn="ctr"/>
            <a:r>
              <a:rPr lang="en-IE" sz="2000" b="1" dirty="0" smtClean="0">
                <a:solidFill>
                  <a:schemeClr val="accent4">
                    <a:lumMod val="50000"/>
                  </a:schemeClr>
                </a:solidFill>
                <a:latin typeface="+mj-lt"/>
              </a:rPr>
              <a:t>Mná and the Law  </a:t>
            </a:r>
          </a:p>
          <a:p>
            <a:pPr algn="ctr"/>
            <a:r>
              <a:rPr lang="en-IE" dirty="0" smtClean="0">
                <a:solidFill>
                  <a:schemeClr val="accent4">
                    <a:lumMod val="50000"/>
                  </a:schemeClr>
                </a:solidFill>
                <a:latin typeface="+mj-lt"/>
              </a:rPr>
              <a:t>Discussion on Women in politics</a:t>
            </a:r>
          </a:p>
          <a:p>
            <a:pPr algn="ctr"/>
            <a:r>
              <a:rPr lang="en-IE" dirty="0" smtClean="0">
                <a:solidFill>
                  <a:schemeClr val="accent4">
                    <a:lumMod val="50000"/>
                  </a:schemeClr>
                </a:solidFill>
                <a:latin typeface="+mj-lt"/>
              </a:rPr>
              <a:t>Wednesday 10</a:t>
            </a:r>
            <a:r>
              <a:rPr lang="en-IE" baseline="30000" dirty="0" smtClean="0">
                <a:solidFill>
                  <a:schemeClr val="accent4">
                    <a:lumMod val="50000"/>
                  </a:schemeClr>
                </a:solidFill>
                <a:latin typeface="+mj-lt"/>
              </a:rPr>
              <a:t>th</a:t>
            </a:r>
            <a:r>
              <a:rPr lang="en-IE" dirty="0" smtClean="0">
                <a:solidFill>
                  <a:schemeClr val="accent4">
                    <a:lumMod val="50000"/>
                  </a:schemeClr>
                </a:solidFill>
                <a:latin typeface="+mj-lt"/>
              </a:rPr>
              <a:t> October</a:t>
            </a:r>
            <a:r>
              <a:rPr lang="en-IE" dirty="0">
                <a:solidFill>
                  <a:schemeClr val="accent4">
                    <a:lumMod val="50000"/>
                  </a:schemeClr>
                </a:solidFill>
                <a:latin typeface="+mj-lt"/>
              </a:rPr>
              <a:t> </a:t>
            </a:r>
            <a:endParaRPr lang="en-IE" dirty="0" smtClean="0">
              <a:solidFill>
                <a:schemeClr val="accent4">
                  <a:lumMod val="50000"/>
                </a:schemeClr>
              </a:solidFill>
              <a:latin typeface="+mj-lt"/>
            </a:endParaRPr>
          </a:p>
          <a:p>
            <a:pPr algn="ctr"/>
            <a:r>
              <a:rPr lang="en-IE" dirty="0" smtClean="0">
                <a:solidFill>
                  <a:schemeClr val="accent4">
                    <a:lumMod val="50000"/>
                  </a:schemeClr>
                </a:solidFill>
                <a:latin typeface="+mj-lt"/>
              </a:rPr>
              <a:t>Court </a:t>
            </a:r>
            <a:r>
              <a:rPr lang="en-IE" dirty="0">
                <a:solidFill>
                  <a:schemeClr val="accent4">
                    <a:lumMod val="50000"/>
                  </a:schemeClr>
                </a:solidFill>
                <a:latin typeface="+mj-lt"/>
              </a:rPr>
              <a:t>of Petty </a:t>
            </a:r>
            <a:r>
              <a:rPr lang="en-IE" dirty="0" smtClean="0">
                <a:solidFill>
                  <a:schemeClr val="accent4">
                    <a:lumMod val="50000"/>
                  </a:schemeClr>
                </a:solidFill>
                <a:latin typeface="+mj-lt"/>
              </a:rPr>
              <a:t>Session, Rathcoole </a:t>
            </a:r>
          </a:p>
          <a:p>
            <a:endParaRPr lang="en-IE" dirty="0"/>
          </a:p>
        </p:txBody>
      </p:sp>
      <p:sp>
        <p:nvSpPr>
          <p:cNvPr id="10" name="TextBox 9"/>
          <p:cNvSpPr txBox="1"/>
          <p:nvPr/>
        </p:nvSpPr>
        <p:spPr>
          <a:xfrm>
            <a:off x="267686" y="1922090"/>
            <a:ext cx="4305648" cy="954107"/>
          </a:xfrm>
          <a:prstGeom prst="rect">
            <a:avLst/>
          </a:prstGeom>
          <a:noFill/>
        </p:spPr>
        <p:txBody>
          <a:bodyPr wrap="square" rtlCol="0">
            <a:spAutoFit/>
          </a:bodyPr>
          <a:lstStyle/>
          <a:p>
            <a:pPr algn="ctr"/>
            <a:r>
              <a:rPr lang="en-IE" sz="2000" b="1" dirty="0" smtClean="0">
                <a:latin typeface="+mj-lt"/>
              </a:rPr>
              <a:t>This Voice </a:t>
            </a:r>
            <a:r>
              <a:rPr lang="en-IE" dirty="0" smtClean="0">
                <a:latin typeface="+mj-lt"/>
              </a:rPr>
              <a:t>– Writing and the working class  </a:t>
            </a:r>
          </a:p>
          <a:p>
            <a:pPr algn="ctr"/>
            <a:r>
              <a:rPr lang="en-IE" dirty="0" smtClean="0">
                <a:latin typeface="+mj-lt"/>
              </a:rPr>
              <a:t>Wednesday 10</a:t>
            </a:r>
            <a:r>
              <a:rPr lang="en-IE" baseline="30000" dirty="0" smtClean="0">
                <a:latin typeface="+mj-lt"/>
              </a:rPr>
              <a:t>th</a:t>
            </a:r>
            <a:r>
              <a:rPr lang="en-IE" dirty="0" smtClean="0">
                <a:latin typeface="+mj-lt"/>
              </a:rPr>
              <a:t> October</a:t>
            </a:r>
          </a:p>
          <a:p>
            <a:pPr algn="ctr"/>
            <a:r>
              <a:rPr lang="en-IE" dirty="0" smtClean="0">
                <a:latin typeface="+mj-lt"/>
              </a:rPr>
              <a:t>Rua Red</a:t>
            </a:r>
            <a:endParaRPr lang="en-IE" dirty="0">
              <a:latin typeface="+mj-lt"/>
            </a:endParaRPr>
          </a:p>
        </p:txBody>
      </p:sp>
      <p:sp>
        <p:nvSpPr>
          <p:cNvPr id="11" name="TextBox 10"/>
          <p:cNvSpPr txBox="1"/>
          <p:nvPr/>
        </p:nvSpPr>
        <p:spPr>
          <a:xfrm>
            <a:off x="369667" y="160273"/>
            <a:ext cx="4261276" cy="646331"/>
          </a:xfrm>
          <a:prstGeom prst="rect">
            <a:avLst/>
          </a:prstGeom>
          <a:noFill/>
        </p:spPr>
        <p:txBody>
          <a:bodyPr wrap="square" rtlCol="0">
            <a:spAutoFit/>
          </a:bodyPr>
          <a:lstStyle/>
          <a:p>
            <a:r>
              <a:rPr lang="en-IE" sz="3600" dirty="0" smtClean="0">
                <a:solidFill>
                  <a:srgbClr val="FF0000"/>
                </a:solidFill>
                <a:latin typeface="+mn-lt"/>
              </a:rPr>
              <a:t>Just a few highlights</a:t>
            </a:r>
            <a:endParaRPr lang="en-IE" sz="3600" dirty="0">
              <a:solidFill>
                <a:srgbClr val="FF0000"/>
              </a:solidFill>
              <a:latin typeface="+mn-lt"/>
            </a:endParaRPr>
          </a:p>
        </p:txBody>
      </p:sp>
      <p:sp>
        <p:nvSpPr>
          <p:cNvPr id="12" name="TextBox 11"/>
          <p:cNvSpPr txBox="1"/>
          <p:nvPr/>
        </p:nvSpPr>
        <p:spPr>
          <a:xfrm>
            <a:off x="5139215" y="4460981"/>
            <a:ext cx="3384376" cy="954107"/>
          </a:xfrm>
          <a:prstGeom prst="rect">
            <a:avLst/>
          </a:prstGeom>
          <a:noFill/>
        </p:spPr>
        <p:txBody>
          <a:bodyPr wrap="square" rtlCol="0">
            <a:spAutoFit/>
          </a:bodyPr>
          <a:lstStyle/>
          <a:p>
            <a:pPr algn="ctr"/>
            <a:r>
              <a:rPr lang="en-IE" sz="2000" b="1" dirty="0" smtClean="0">
                <a:latin typeface="+mj-lt"/>
              </a:rPr>
              <a:t>Take off your Cornflakes </a:t>
            </a:r>
          </a:p>
          <a:p>
            <a:pPr algn="ctr"/>
            <a:r>
              <a:rPr lang="en-IE" dirty="0" smtClean="0">
                <a:latin typeface="+mj-lt"/>
              </a:rPr>
              <a:t>Thursday 11th October</a:t>
            </a:r>
          </a:p>
          <a:p>
            <a:pPr algn="ctr"/>
            <a:r>
              <a:rPr lang="en-IE" dirty="0" smtClean="0">
                <a:latin typeface="+mj-lt"/>
              </a:rPr>
              <a:t>Civic Theatre</a:t>
            </a:r>
            <a:endParaRPr lang="en-IE" dirty="0">
              <a:latin typeface="+mj-lt"/>
            </a:endParaRPr>
          </a:p>
        </p:txBody>
      </p:sp>
      <p:pic>
        <p:nvPicPr>
          <p:cNvPr id="13" name="Picture 12"/>
          <p:cNvPicPr>
            <a:picLocks noChangeAspect="1"/>
          </p:cNvPicPr>
          <p:nvPr/>
        </p:nvPicPr>
        <p:blipFill rotWithShape="1">
          <a:blip r:embed="rId3"/>
          <a:srcRect t="3251" r="18397" b="1"/>
          <a:stretch/>
        </p:blipFill>
        <p:spPr>
          <a:xfrm>
            <a:off x="401623" y="5636591"/>
            <a:ext cx="8208912" cy="1139600"/>
          </a:xfrm>
          <a:prstGeom prst="rect">
            <a:avLst/>
          </a:prstGeom>
        </p:spPr>
      </p:pic>
      <p:sp>
        <p:nvSpPr>
          <p:cNvPr id="14" name="TextBox 13"/>
          <p:cNvSpPr txBox="1"/>
          <p:nvPr/>
        </p:nvSpPr>
        <p:spPr>
          <a:xfrm>
            <a:off x="107504" y="3062195"/>
            <a:ext cx="4305648" cy="954107"/>
          </a:xfrm>
          <a:prstGeom prst="rect">
            <a:avLst/>
          </a:prstGeom>
          <a:noFill/>
        </p:spPr>
        <p:txBody>
          <a:bodyPr wrap="square" rtlCol="0">
            <a:spAutoFit/>
          </a:bodyPr>
          <a:lstStyle/>
          <a:p>
            <a:pPr algn="ctr"/>
            <a:r>
              <a:rPr lang="en-IE" sz="2000" b="1" dirty="0" smtClean="0">
                <a:solidFill>
                  <a:srgbClr val="00B0F0"/>
                </a:solidFill>
                <a:latin typeface="+mj-lt"/>
              </a:rPr>
              <a:t>Mná na hEireann</a:t>
            </a:r>
            <a:r>
              <a:rPr lang="en-IE" b="1" dirty="0" smtClean="0">
                <a:solidFill>
                  <a:srgbClr val="00B0F0"/>
                </a:solidFill>
                <a:latin typeface="+mj-lt"/>
              </a:rPr>
              <a:t> -</a:t>
            </a:r>
            <a:r>
              <a:rPr lang="en-IE" dirty="0" smtClean="0">
                <a:solidFill>
                  <a:srgbClr val="00B0F0"/>
                </a:solidFill>
                <a:latin typeface="+mj-lt"/>
              </a:rPr>
              <a:t> Historical Heroines</a:t>
            </a:r>
          </a:p>
          <a:p>
            <a:pPr algn="ctr"/>
            <a:r>
              <a:rPr lang="en-IE" dirty="0" smtClean="0">
                <a:solidFill>
                  <a:srgbClr val="00B0F0"/>
                </a:solidFill>
                <a:latin typeface="+mj-lt"/>
              </a:rPr>
              <a:t>Saturday 13</a:t>
            </a:r>
            <a:r>
              <a:rPr lang="en-IE" baseline="30000" dirty="0" smtClean="0">
                <a:solidFill>
                  <a:srgbClr val="00B0F0"/>
                </a:solidFill>
                <a:latin typeface="+mj-lt"/>
              </a:rPr>
              <a:t>th</a:t>
            </a:r>
            <a:r>
              <a:rPr lang="en-IE" dirty="0" smtClean="0">
                <a:solidFill>
                  <a:srgbClr val="00B0F0"/>
                </a:solidFill>
                <a:latin typeface="+mj-lt"/>
              </a:rPr>
              <a:t> October </a:t>
            </a:r>
          </a:p>
          <a:p>
            <a:pPr algn="ctr"/>
            <a:r>
              <a:rPr lang="en-IE" dirty="0" smtClean="0">
                <a:solidFill>
                  <a:srgbClr val="00B0F0"/>
                </a:solidFill>
                <a:latin typeface="+mj-lt"/>
              </a:rPr>
              <a:t>Civic Theatre</a:t>
            </a:r>
            <a:endParaRPr lang="en-IE" dirty="0">
              <a:solidFill>
                <a:srgbClr val="00B0F0"/>
              </a:solidFill>
              <a:latin typeface="+mj-lt"/>
            </a:endParaRPr>
          </a:p>
        </p:txBody>
      </p:sp>
    </p:spTree>
    <p:extLst>
      <p:ext uri="{BB962C8B-B14F-4D97-AF65-F5344CB8AC3E}">
        <p14:creationId xmlns:p14="http://schemas.microsoft.com/office/powerpoint/2010/main" val="3047944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595746" y="383248"/>
            <a:ext cx="8314224" cy="759618"/>
          </a:xfrm>
        </p:spPr>
        <p:txBody>
          <a:bodyPr>
            <a:normAutofit fontScale="90000"/>
          </a:bodyPr>
          <a:lstStyle/>
          <a:p>
            <a:r>
              <a:rPr lang="en-US" altLang="en-US" sz="3600" b="1" dirty="0" smtClean="0"/>
              <a:t>Writing </a:t>
            </a:r>
            <a:r>
              <a:rPr lang="en-US" altLang="en-US" sz="3600" b="1" dirty="0" smtClean="0">
                <a:solidFill>
                  <a:srgbClr val="FF0000"/>
                </a:solidFill>
              </a:rPr>
              <a:t>Awards</a:t>
            </a:r>
            <a:r>
              <a:rPr lang="en-US" altLang="en-US" sz="3600" b="1" dirty="0" smtClean="0"/>
              <a:t> </a:t>
            </a:r>
            <a:r>
              <a:rPr lang="en-US" altLang="en-US" sz="3600" b="1" dirty="0"/>
              <a:t>and </a:t>
            </a:r>
            <a:r>
              <a:rPr lang="en-US" altLang="en-US" sz="3600" b="1" i="1" dirty="0"/>
              <a:t>Tools of the Trade </a:t>
            </a:r>
            <a:r>
              <a:rPr lang="en-US" altLang="en-US" sz="3600" b="1" dirty="0" smtClean="0">
                <a:solidFill>
                  <a:srgbClr val="FF0000"/>
                </a:solidFill>
              </a:rPr>
              <a:t>Workshops</a:t>
            </a:r>
            <a:endParaRPr lang="en-US" altLang="en-US" sz="1800" b="1" dirty="0" smtClean="0">
              <a:solidFill>
                <a:srgbClr val="FF0000"/>
              </a:solidFill>
            </a:endParaRPr>
          </a:p>
        </p:txBody>
      </p:sp>
      <p:sp>
        <p:nvSpPr>
          <p:cNvPr id="3" name="Content Placeholder 2"/>
          <p:cNvSpPr>
            <a:spLocks noGrp="1"/>
          </p:cNvSpPr>
          <p:nvPr>
            <p:ph idx="1"/>
          </p:nvPr>
        </p:nvSpPr>
        <p:spPr>
          <a:xfrm>
            <a:off x="486382" y="1209639"/>
            <a:ext cx="8064896" cy="4633911"/>
          </a:xfrm>
        </p:spPr>
        <p:txBody>
          <a:bodyPr>
            <a:normAutofit/>
          </a:bodyPr>
          <a:lstStyle/>
          <a:p>
            <a:pPr marL="0" indent="0">
              <a:buNone/>
            </a:pPr>
            <a:endParaRPr lang="en-IE" sz="2000" dirty="0" smtClean="0"/>
          </a:p>
          <a:p>
            <a:endParaRPr lang="en-IE" sz="2000" dirty="0"/>
          </a:p>
        </p:txBody>
      </p:sp>
      <p:sp>
        <p:nvSpPr>
          <p:cNvPr id="10" name="Content Placeholder 2"/>
          <p:cNvSpPr txBox="1">
            <a:spLocks/>
          </p:cNvSpPr>
          <p:nvPr/>
        </p:nvSpPr>
        <p:spPr>
          <a:xfrm>
            <a:off x="1403648" y="3526594"/>
            <a:ext cx="5959498" cy="1709343"/>
          </a:xfrm>
          <a:prstGeom prst="rect">
            <a:avLst/>
          </a:prstGeom>
          <a:solidFill>
            <a:srgbClr val="FFC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E" sz="1600" b="1" dirty="0" smtClean="0"/>
          </a:p>
          <a:p>
            <a:r>
              <a:rPr lang="en-IE" sz="1600" b="1" dirty="0" smtClean="0"/>
              <a:t>Eight Workshops with well respected poets and authors:</a:t>
            </a:r>
          </a:p>
          <a:p>
            <a:pPr marL="0" indent="0" algn="ctr">
              <a:buNone/>
            </a:pPr>
            <a:r>
              <a:rPr lang="en-IE" sz="1600" dirty="0" smtClean="0"/>
              <a:t>Mary O Donnell, Jane Robinson, Rob Doyle, Eileen Casey, Lisa </a:t>
            </a:r>
            <a:r>
              <a:rPr lang="en-IE" sz="1600" dirty="0"/>
              <a:t>H</a:t>
            </a:r>
            <a:r>
              <a:rPr lang="en-IE" sz="1600" dirty="0" smtClean="0"/>
              <a:t>arding, Mark Granier, June Caldwell and Colm Reynor</a:t>
            </a:r>
            <a:endParaRPr lang="en-IE" sz="1600" dirty="0"/>
          </a:p>
        </p:txBody>
      </p:sp>
      <p:sp>
        <p:nvSpPr>
          <p:cNvPr id="12" name="Content Placeholder 2"/>
          <p:cNvSpPr txBox="1">
            <a:spLocks/>
          </p:cNvSpPr>
          <p:nvPr/>
        </p:nvSpPr>
        <p:spPr>
          <a:xfrm>
            <a:off x="4498243" y="1701137"/>
            <a:ext cx="3890181" cy="1511839"/>
          </a:xfrm>
          <a:prstGeom prst="rect">
            <a:avLst/>
          </a:prstGeom>
          <a:solidFill>
            <a:srgbClr val="FFC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E" sz="1600" b="1" dirty="0" smtClean="0"/>
          </a:p>
          <a:p>
            <a:r>
              <a:rPr lang="en-IE" sz="1600" b="1" dirty="0" smtClean="0"/>
              <a:t>Tallaght </a:t>
            </a:r>
            <a:r>
              <a:rPr lang="en-IE" sz="1600" b="1" dirty="0"/>
              <a:t>IT </a:t>
            </a:r>
            <a:r>
              <a:rPr lang="en-IE" sz="1600" b="1" dirty="0" smtClean="0"/>
              <a:t> </a:t>
            </a:r>
            <a:r>
              <a:rPr lang="en-IE" sz="1600" dirty="0"/>
              <a:t>awards for </a:t>
            </a:r>
            <a:r>
              <a:rPr lang="en-IE" sz="1600" b="1" dirty="0"/>
              <a:t>Short Story Competition </a:t>
            </a:r>
            <a:r>
              <a:rPr lang="en-IE" sz="1600" b="1" dirty="0" smtClean="0"/>
              <a:t>2018</a:t>
            </a:r>
          </a:p>
          <a:p>
            <a:r>
              <a:rPr lang="en-IE" sz="1600" dirty="0" smtClean="0"/>
              <a:t>200 entries from 17 </a:t>
            </a:r>
            <a:r>
              <a:rPr lang="en-IE" sz="1600" dirty="0"/>
              <a:t>C</a:t>
            </a:r>
            <a:r>
              <a:rPr lang="en-IE" sz="1600" dirty="0" smtClean="0"/>
              <a:t>ountries worldwide</a:t>
            </a:r>
            <a:endParaRPr lang="en-IE" sz="1600" dirty="0"/>
          </a:p>
          <a:p>
            <a:endParaRPr lang="en-IE" sz="1200" dirty="0"/>
          </a:p>
        </p:txBody>
      </p:sp>
      <p:sp>
        <p:nvSpPr>
          <p:cNvPr id="13" name="Content Placeholder 2"/>
          <p:cNvSpPr txBox="1">
            <a:spLocks/>
          </p:cNvSpPr>
          <p:nvPr/>
        </p:nvSpPr>
        <p:spPr>
          <a:xfrm>
            <a:off x="628650" y="1701137"/>
            <a:ext cx="3727325" cy="1511839"/>
          </a:xfrm>
          <a:prstGeom prst="rect">
            <a:avLst/>
          </a:prstGeom>
          <a:solidFill>
            <a:srgbClr val="FFC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E" sz="1600" b="1" dirty="0" smtClean="0"/>
          </a:p>
          <a:p>
            <a:r>
              <a:rPr lang="en-IE" sz="1600" b="1" dirty="0" smtClean="0"/>
              <a:t>RLBF Poetry </a:t>
            </a:r>
            <a:r>
              <a:rPr lang="en-IE" sz="1600" b="1" dirty="0"/>
              <a:t>Awards </a:t>
            </a:r>
            <a:r>
              <a:rPr lang="en-IE" sz="1600" b="1" dirty="0" smtClean="0"/>
              <a:t>Ceremony 2018 </a:t>
            </a:r>
            <a:r>
              <a:rPr lang="en-IE" sz="1600" dirty="0" smtClean="0"/>
              <a:t>and Launch of “Red Lines” Poetry Book</a:t>
            </a:r>
          </a:p>
          <a:p>
            <a:r>
              <a:rPr lang="en-IE" sz="1600" dirty="0" smtClean="0"/>
              <a:t>300 Poems from 168 Poets in Ireland</a:t>
            </a:r>
          </a:p>
          <a:p>
            <a:pPr marL="0" indent="0">
              <a:buNone/>
            </a:pPr>
            <a:endParaRPr lang="en-IE" sz="1600" dirty="0" smtClean="0"/>
          </a:p>
        </p:txBody>
      </p:sp>
      <p:pic>
        <p:nvPicPr>
          <p:cNvPr id="11" name="Picture 10"/>
          <p:cNvPicPr>
            <a:picLocks noChangeAspect="1"/>
          </p:cNvPicPr>
          <p:nvPr/>
        </p:nvPicPr>
        <p:blipFill rotWithShape="1">
          <a:blip r:embed="rId3"/>
          <a:srcRect t="3251" r="18397" b="1"/>
          <a:stretch/>
        </p:blipFill>
        <p:spPr>
          <a:xfrm>
            <a:off x="395536" y="5661248"/>
            <a:ext cx="8208912" cy="1139600"/>
          </a:xfrm>
          <a:prstGeom prst="rect">
            <a:avLst/>
          </a:prstGeom>
        </p:spPr>
      </p:pic>
    </p:spTree>
    <p:extLst>
      <p:ext uri="{BB962C8B-B14F-4D97-AF65-F5344CB8AC3E}">
        <p14:creationId xmlns:p14="http://schemas.microsoft.com/office/powerpoint/2010/main" val="4249102523"/>
      </p:ext>
    </p:extLst>
  </p:cSld>
  <p:clrMapOvr>
    <a:masterClrMapping/>
  </p:clrMapOvr>
  <p:transition advClick="0" advTm="1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1403648" y="1988840"/>
            <a:ext cx="5760640" cy="3168352"/>
          </a:xfrm>
        </p:spPr>
        <p:txBody>
          <a:bodyPr/>
          <a:lstStyle/>
          <a:p>
            <a:pPr marL="0" indent="0" eaLnBrk="1" hangingPunct="1">
              <a:buNone/>
            </a:pPr>
            <a:endParaRPr lang="en-IE" altLang="en-US" sz="3600" b="1" dirty="0">
              <a:latin typeface="+mj-lt"/>
              <a:ea typeface="+mj-ea"/>
              <a:cs typeface="+mj-cs"/>
            </a:endParaRPr>
          </a:p>
          <a:p>
            <a:pPr eaLnBrk="1" hangingPunct="1"/>
            <a:r>
              <a:rPr lang="en-IE" altLang="en-US" b="1" dirty="0" smtClean="0"/>
              <a:t>www.redlinebookfestival.ie</a:t>
            </a:r>
          </a:p>
          <a:p>
            <a:pPr eaLnBrk="1" hangingPunct="1"/>
            <a:endParaRPr lang="en-IE" altLang="en-US" b="1" dirty="0" smtClean="0"/>
          </a:p>
          <a:p>
            <a:pPr eaLnBrk="1" hangingPunct="1"/>
            <a:r>
              <a:rPr lang="en-IE" altLang="en-US" b="1" dirty="0" smtClean="0"/>
              <a:t>Facebook.com/RedLineBookFest</a:t>
            </a:r>
          </a:p>
          <a:p>
            <a:pPr eaLnBrk="1" hangingPunct="1"/>
            <a:endParaRPr lang="en-IE" altLang="en-US" b="1" dirty="0" smtClean="0"/>
          </a:p>
          <a:p>
            <a:pPr eaLnBrk="1" hangingPunct="1"/>
            <a:r>
              <a:rPr lang="en-IE" altLang="en-US" b="1" dirty="0" smtClean="0"/>
              <a:t> @RLBFest</a:t>
            </a:r>
          </a:p>
          <a:p>
            <a:pPr marL="0" indent="0" eaLnBrk="1" hangingPunct="1">
              <a:buNone/>
            </a:pPr>
            <a:endParaRPr lang="en-IE" altLang="en-US" sz="2400" b="1" dirty="0" smtClean="0"/>
          </a:p>
        </p:txBody>
      </p:sp>
      <p:sp>
        <p:nvSpPr>
          <p:cNvPr id="8" name="Title 7"/>
          <p:cNvSpPr>
            <a:spLocks noGrp="1"/>
          </p:cNvSpPr>
          <p:nvPr>
            <p:ph type="title"/>
          </p:nvPr>
        </p:nvSpPr>
        <p:spPr>
          <a:xfrm>
            <a:off x="628650" y="557482"/>
            <a:ext cx="4807446" cy="590931"/>
          </a:xfrm>
          <a:prstGeom prst="rect">
            <a:avLst/>
          </a:prstGeom>
        </p:spPr>
        <p:txBody>
          <a:bodyPr wrap="square">
            <a:spAutoFit/>
          </a:bodyPr>
          <a:lstStyle/>
          <a:p>
            <a:r>
              <a:rPr lang="en-IE" altLang="en-US" sz="3600" b="1" dirty="0">
                <a:solidFill>
                  <a:srgbClr val="FF0000"/>
                </a:solidFill>
              </a:rPr>
              <a:t>Link, Share, Connect</a:t>
            </a:r>
            <a:endParaRPr lang="en-IE" sz="3600" b="1" dirty="0">
              <a:solidFill>
                <a:srgbClr val="FF0000"/>
              </a:solidFill>
            </a:endParaRPr>
          </a:p>
        </p:txBody>
      </p:sp>
      <p:pic>
        <p:nvPicPr>
          <p:cNvPr id="9" name="Picture 8"/>
          <p:cNvPicPr>
            <a:picLocks noChangeAspect="1"/>
          </p:cNvPicPr>
          <p:nvPr/>
        </p:nvPicPr>
        <p:blipFill rotWithShape="1">
          <a:blip r:embed="rId3"/>
          <a:srcRect t="3251" r="18397" b="1"/>
          <a:stretch/>
        </p:blipFill>
        <p:spPr>
          <a:xfrm>
            <a:off x="501820" y="5517232"/>
            <a:ext cx="8208912" cy="1139600"/>
          </a:xfrm>
          <a:prstGeom prst="rect">
            <a:avLst/>
          </a:prstGeom>
        </p:spPr>
      </p:pic>
    </p:spTree>
    <p:extLst>
      <p:ext uri="{BB962C8B-B14F-4D97-AF65-F5344CB8AC3E}">
        <p14:creationId xmlns:p14="http://schemas.microsoft.com/office/powerpoint/2010/main" val="1479313548"/>
      </p:ext>
    </p:extLst>
  </p:cSld>
  <p:clrMapOvr>
    <a:masterClrMapping/>
  </p:clrMapOvr>
  <p:transition advClick="0" advTm="10000"/>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609</Words>
  <Application>Microsoft Office PowerPoint</Application>
  <PresentationFormat>On-screen Show (4:3)</PresentationFormat>
  <Paragraphs>117</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 Unicode MS</vt:lpstr>
      <vt:lpstr>Arial</vt:lpstr>
      <vt:lpstr>Arial Narrow</vt:lpstr>
      <vt:lpstr>Calibri</vt:lpstr>
      <vt:lpstr>Calibri Light</vt:lpstr>
      <vt:lpstr>Times New Roman</vt:lpstr>
      <vt:lpstr>Office Theme</vt:lpstr>
      <vt:lpstr>PowerPoint Presentation</vt:lpstr>
      <vt:lpstr>In brief</vt:lpstr>
      <vt:lpstr>Venues</vt:lpstr>
      <vt:lpstr>Pre-Festival Event</vt:lpstr>
      <vt:lpstr>RTÉ Sunday Miscellany – live recording Sunday 14th October,  Civic Theatre</vt:lpstr>
      <vt:lpstr>Writing Awards and Tools of the Trade Workshops</vt:lpstr>
      <vt:lpstr>Link, Share, Connect</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2016-06-21T08:23:07Z</dcterms:created>
  <dcterms:modified xsi:type="dcterms:W3CDTF">2018-08-30T15:49:37Z</dcterms:modified>
</cp:coreProperties>
</file>