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8" r:id="rId6"/>
    <p:sldId id="259" r:id="rId7"/>
    <p:sldId id="261" r:id="rId8"/>
    <p:sldId id="266" r:id="rId9"/>
    <p:sldId id="287" r:id="rId10"/>
    <p:sldId id="309" r:id="rId11"/>
    <p:sldId id="278" r:id="rId12"/>
    <p:sldId id="274" r:id="rId13"/>
    <p:sldId id="307" r:id="rId14"/>
    <p:sldId id="286" r:id="rId15"/>
    <p:sldId id="306" r:id="rId16"/>
    <p:sldId id="305" r:id="rId17"/>
    <p:sldId id="308" r:id="rId18"/>
    <p:sldId id="300" r:id="rId19"/>
    <p:sldId id="299" r:id="rId20"/>
    <p:sldId id="296" r:id="rId21"/>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43E"/>
    <a:srgbClr val="A85927"/>
    <a:srgbClr val="75C4D5"/>
    <a:srgbClr val="ED7201"/>
    <a:srgbClr val="A34D21"/>
    <a:srgbClr val="BD7F5F"/>
    <a:srgbClr val="1A5A54"/>
    <a:srgbClr val="7DCBD6"/>
    <a:srgbClr val="A0B6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3" d="2"/>
        <a:sy n="3" d="2"/>
      </p:scale>
      <p:origin x="0" y="0"/>
    </p:cViewPr>
  </p:notesTextViewPr>
  <p:notesViewPr>
    <p:cSldViewPr snapToGrid="0" snapToObjects="1">
      <p:cViewPr>
        <p:scale>
          <a:sx n="100" d="100"/>
          <a:sy n="100" d="100"/>
        </p:scale>
        <p:origin x="3472" y="-6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8" cy="513508"/>
          </a:xfrm>
          <a:prstGeom prst="rect">
            <a:avLst/>
          </a:prstGeom>
        </p:spPr>
        <p:txBody>
          <a:bodyPr vert="horz" lIns="94631" tIns="47316" rIns="94631" bIns="47316" rtlCol="0"/>
          <a:lstStyle>
            <a:lvl1pPr algn="l">
              <a:defRPr sz="1200"/>
            </a:lvl1pPr>
          </a:lstStyle>
          <a:p>
            <a:endParaRPr lang="en-IE"/>
          </a:p>
        </p:txBody>
      </p:sp>
      <p:sp>
        <p:nvSpPr>
          <p:cNvPr id="3" name="Date Placeholder 2"/>
          <p:cNvSpPr>
            <a:spLocks noGrp="1"/>
          </p:cNvSpPr>
          <p:nvPr>
            <p:ph type="dt" idx="1"/>
          </p:nvPr>
        </p:nvSpPr>
        <p:spPr>
          <a:xfrm>
            <a:off x="4023992" y="0"/>
            <a:ext cx="3078428" cy="513508"/>
          </a:xfrm>
          <a:prstGeom prst="rect">
            <a:avLst/>
          </a:prstGeom>
        </p:spPr>
        <p:txBody>
          <a:bodyPr vert="horz" lIns="94631" tIns="47316" rIns="94631" bIns="47316" rtlCol="0"/>
          <a:lstStyle>
            <a:lvl1pPr algn="r">
              <a:defRPr sz="1200"/>
            </a:lvl1pPr>
          </a:lstStyle>
          <a:p>
            <a:fld id="{977E2D8C-2E1B-4E74-8BC7-428DCC41500A}" type="datetimeFigureOut">
              <a:rPr lang="en-IE" smtClean="0"/>
              <a:t>16/08/2018</a:t>
            </a:fld>
            <a:endParaRPr lang="en-IE"/>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31" tIns="47316" rIns="94631" bIns="47316" rtlCol="0" anchor="ctr"/>
          <a:lstStyle/>
          <a:p>
            <a:endParaRPr lang="en-IE"/>
          </a:p>
        </p:txBody>
      </p:sp>
      <p:sp>
        <p:nvSpPr>
          <p:cNvPr id="5" name="Notes Placeholder 4"/>
          <p:cNvSpPr>
            <a:spLocks noGrp="1"/>
          </p:cNvSpPr>
          <p:nvPr>
            <p:ph type="body" sz="quarter" idx="3"/>
          </p:nvPr>
        </p:nvSpPr>
        <p:spPr>
          <a:xfrm>
            <a:off x="710407" y="4925408"/>
            <a:ext cx="5683250" cy="4029878"/>
          </a:xfrm>
          <a:prstGeom prst="rect">
            <a:avLst/>
          </a:prstGeom>
        </p:spPr>
        <p:txBody>
          <a:bodyPr vert="horz" lIns="94631" tIns="47316" rIns="94631" bIns="473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107"/>
            <a:ext cx="3078428" cy="513507"/>
          </a:xfrm>
          <a:prstGeom prst="rect">
            <a:avLst/>
          </a:prstGeom>
        </p:spPr>
        <p:txBody>
          <a:bodyPr vert="horz" lIns="94631" tIns="47316" rIns="94631" bIns="47316" rtlCol="0" anchor="b"/>
          <a:lstStyle>
            <a:lvl1pPr algn="l">
              <a:defRPr sz="1200"/>
            </a:lvl1pPr>
          </a:lstStyle>
          <a:p>
            <a:endParaRPr lang="en-IE"/>
          </a:p>
        </p:txBody>
      </p:sp>
      <p:sp>
        <p:nvSpPr>
          <p:cNvPr id="7" name="Slide Number Placeholder 6"/>
          <p:cNvSpPr>
            <a:spLocks noGrp="1"/>
          </p:cNvSpPr>
          <p:nvPr>
            <p:ph type="sldNum" sz="quarter" idx="5"/>
          </p:nvPr>
        </p:nvSpPr>
        <p:spPr>
          <a:xfrm>
            <a:off x="4023992" y="9721107"/>
            <a:ext cx="3078428" cy="513507"/>
          </a:xfrm>
          <a:prstGeom prst="rect">
            <a:avLst/>
          </a:prstGeom>
        </p:spPr>
        <p:txBody>
          <a:bodyPr vert="horz" lIns="94631" tIns="47316" rIns="94631" bIns="47316" rtlCol="0" anchor="b"/>
          <a:lstStyle>
            <a:lvl1pPr algn="r">
              <a:defRPr sz="1200"/>
            </a:lvl1pPr>
          </a:lstStyle>
          <a:p>
            <a:fld id="{7AADB255-81BA-4C24-830B-38C60BDD0FEF}" type="slidenum">
              <a:rPr lang="en-IE" smtClean="0"/>
              <a:t>‹#›</a:t>
            </a:fld>
            <a:endParaRPr lang="en-IE"/>
          </a:p>
        </p:txBody>
      </p:sp>
    </p:spTree>
    <p:extLst>
      <p:ext uri="{BB962C8B-B14F-4D97-AF65-F5344CB8AC3E}">
        <p14:creationId xmlns:p14="http://schemas.microsoft.com/office/powerpoint/2010/main" val="211848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100" dirty="0"/>
              <a:t>A briefing for SPC members on the River Basin Management Plan for Ireland and the new approach to water quality management</a:t>
            </a:r>
          </a:p>
        </p:txBody>
      </p:sp>
      <p:sp>
        <p:nvSpPr>
          <p:cNvPr id="4" name="Slide Number Placeholder 3"/>
          <p:cNvSpPr>
            <a:spLocks noGrp="1"/>
          </p:cNvSpPr>
          <p:nvPr>
            <p:ph type="sldNum" sz="quarter" idx="10"/>
          </p:nvPr>
        </p:nvSpPr>
        <p:spPr/>
        <p:txBody>
          <a:bodyPr/>
          <a:lstStyle/>
          <a:p>
            <a:fld id="{7AADB255-81BA-4C24-830B-38C60BDD0FEF}" type="slidenum">
              <a:rPr lang="en-IE" smtClean="0"/>
              <a:t>1</a:t>
            </a:fld>
            <a:endParaRPr lang="en-IE"/>
          </a:p>
        </p:txBody>
      </p:sp>
    </p:spTree>
    <p:extLst>
      <p:ext uri="{BB962C8B-B14F-4D97-AF65-F5344CB8AC3E}">
        <p14:creationId xmlns:p14="http://schemas.microsoft.com/office/powerpoint/2010/main" val="212956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A new structure has been established to implement this cycle of the River Basin Management Plan.  With formal arrangements for cooperative working relationships and knowledge transfer between Local Authorities, agencies and stakeholders. </a:t>
            </a:r>
          </a:p>
        </p:txBody>
      </p:sp>
      <p:sp>
        <p:nvSpPr>
          <p:cNvPr id="4" name="Slide Number Placeholder 3"/>
          <p:cNvSpPr>
            <a:spLocks noGrp="1"/>
          </p:cNvSpPr>
          <p:nvPr>
            <p:ph type="sldNum" sz="quarter" idx="10"/>
          </p:nvPr>
        </p:nvSpPr>
        <p:spPr/>
        <p:txBody>
          <a:bodyPr/>
          <a:lstStyle/>
          <a:p>
            <a:fld id="{7AADB255-81BA-4C24-830B-38C60BDD0FEF}" type="slidenum">
              <a:rPr lang="en-IE" smtClean="0"/>
              <a:t>11</a:t>
            </a:fld>
            <a:endParaRPr lang="en-IE"/>
          </a:p>
        </p:txBody>
      </p:sp>
    </p:spTree>
    <p:extLst>
      <p:ext uri="{BB962C8B-B14F-4D97-AF65-F5344CB8AC3E}">
        <p14:creationId xmlns:p14="http://schemas.microsoft.com/office/powerpoint/2010/main" val="146794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700" dirty="0"/>
          </a:p>
        </p:txBody>
      </p:sp>
      <p:sp>
        <p:nvSpPr>
          <p:cNvPr id="4" name="Slide Number Placeholder 3"/>
          <p:cNvSpPr>
            <a:spLocks noGrp="1"/>
          </p:cNvSpPr>
          <p:nvPr>
            <p:ph type="sldNum" sz="quarter" idx="10"/>
          </p:nvPr>
        </p:nvSpPr>
        <p:spPr/>
        <p:txBody>
          <a:bodyPr/>
          <a:lstStyle/>
          <a:p>
            <a:fld id="{7AADB255-81BA-4C24-830B-38C60BDD0FEF}" type="slidenum">
              <a:rPr lang="en-IE" smtClean="0"/>
              <a:t>12</a:t>
            </a:fld>
            <a:endParaRPr lang="en-IE"/>
          </a:p>
        </p:txBody>
      </p:sp>
    </p:spTree>
    <p:extLst>
      <p:ext uri="{BB962C8B-B14F-4D97-AF65-F5344CB8AC3E}">
        <p14:creationId xmlns:p14="http://schemas.microsoft.com/office/powerpoint/2010/main" val="31692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AADB255-81BA-4C24-830B-38C60BDD0FEF}" type="slidenum">
              <a:rPr lang="en-IE" smtClean="0"/>
              <a:t>13</a:t>
            </a:fld>
            <a:endParaRPr lang="en-IE"/>
          </a:p>
        </p:txBody>
      </p:sp>
    </p:spTree>
    <p:extLst>
      <p:ext uri="{BB962C8B-B14F-4D97-AF65-F5344CB8AC3E}">
        <p14:creationId xmlns:p14="http://schemas.microsoft.com/office/powerpoint/2010/main" val="206382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This is a new fund administered by the Waters &amp; Communities Office.</a:t>
            </a:r>
          </a:p>
          <a:p>
            <a:endParaRPr lang="en-IE" sz="1900" dirty="0"/>
          </a:p>
          <a:p>
            <a:r>
              <a:rPr lang="en-IE" sz="1900" dirty="0"/>
              <a:t>Established to support local community water projects and initiatives.</a:t>
            </a:r>
          </a:p>
          <a:p>
            <a:endParaRPr lang="en-IE" sz="1900" dirty="0"/>
          </a:p>
          <a:p>
            <a:r>
              <a:rPr lang="en-IE" sz="1900" dirty="0"/>
              <a:t>A particular focus on proposed projects that align well with the priority actions in the plan. </a:t>
            </a:r>
          </a:p>
          <a:p>
            <a:endParaRPr lang="en-IE" sz="1900" dirty="0"/>
          </a:p>
          <a:p>
            <a:r>
              <a:rPr lang="en-IE" sz="1900" dirty="0"/>
              <a:t>Closing date for applications was 28</a:t>
            </a:r>
            <a:r>
              <a:rPr lang="en-IE" sz="1900" baseline="30000" dirty="0"/>
              <a:t>th</a:t>
            </a:r>
            <a:r>
              <a:rPr lang="en-IE" sz="1900" dirty="0"/>
              <a:t> May and these are currently being processed. </a:t>
            </a:r>
          </a:p>
        </p:txBody>
      </p:sp>
      <p:sp>
        <p:nvSpPr>
          <p:cNvPr id="4" name="Slide Number Placeholder 3"/>
          <p:cNvSpPr>
            <a:spLocks noGrp="1"/>
          </p:cNvSpPr>
          <p:nvPr>
            <p:ph type="sldNum" sz="quarter" idx="10"/>
          </p:nvPr>
        </p:nvSpPr>
        <p:spPr/>
        <p:txBody>
          <a:bodyPr/>
          <a:lstStyle/>
          <a:p>
            <a:fld id="{7AADB255-81BA-4C24-830B-38C60BDD0FEF}" type="slidenum">
              <a:rPr lang="en-IE" smtClean="0"/>
              <a:t>14</a:t>
            </a:fld>
            <a:endParaRPr lang="en-IE"/>
          </a:p>
        </p:txBody>
      </p:sp>
    </p:spTree>
    <p:extLst>
      <p:ext uri="{BB962C8B-B14F-4D97-AF65-F5344CB8AC3E}">
        <p14:creationId xmlns:p14="http://schemas.microsoft.com/office/powerpoint/2010/main" val="177946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Based on information set out in the plan, it is expected that the following will be achieved over the period up to 2021. </a:t>
            </a:r>
          </a:p>
        </p:txBody>
      </p:sp>
      <p:sp>
        <p:nvSpPr>
          <p:cNvPr id="4" name="Slide Number Placeholder 3"/>
          <p:cNvSpPr>
            <a:spLocks noGrp="1"/>
          </p:cNvSpPr>
          <p:nvPr>
            <p:ph type="sldNum" sz="quarter" idx="10"/>
          </p:nvPr>
        </p:nvSpPr>
        <p:spPr/>
        <p:txBody>
          <a:bodyPr/>
          <a:lstStyle/>
          <a:p>
            <a:fld id="{D861015C-03A4-4979-914B-DD4FF899E07F}" type="slidenum">
              <a:rPr lang="en-IE" smtClean="0"/>
              <a:t>15</a:t>
            </a:fld>
            <a:endParaRPr lang="en-IE"/>
          </a:p>
        </p:txBody>
      </p:sp>
    </p:spTree>
    <p:extLst>
      <p:ext uri="{BB962C8B-B14F-4D97-AF65-F5344CB8AC3E}">
        <p14:creationId xmlns:p14="http://schemas.microsoft.com/office/powerpoint/2010/main" val="49812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861015C-03A4-4979-914B-DD4FF899E07F}" type="slidenum">
              <a:rPr lang="en-IE" smtClean="0"/>
              <a:t>16</a:t>
            </a:fld>
            <a:endParaRPr lang="en-IE"/>
          </a:p>
        </p:txBody>
      </p:sp>
    </p:spTree>
    <p:extLst>
      <p:ext uri="{BB962C8B-B14F-4D97-AF65-F5344CB8AC3E}">
        <p14:creationId xmlns:p14="http://schemas.microsoft.com/office/powerpoint/2010/main" val="42820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AADB255-81BA-4C24-830B-38C60BDD0FEF}" type="slidenum">
              <a:rPr lang="en-IE" smtClean="0"/>
              <a:t>17</a:t>
            </a:fld>
            <a:endParaRPr lang="en-IE"/>
          </a:p>
        </p:txBody>
      </p:sp>
    </p:spTree>
    <p:extLst>
      <p:ext uri="{BB962C8B-B14F-4D97-AF65-F5344CB8AC3E}">
        <p14:creationId xmlns:p14="http://schemas.microsoft.com/office/powerpoint/2010/main" val="335013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The foundations were set down in the EU Water Framework Directive</a:t>
            </a:r>
          </a:p>
        </p:txBody>
      </p:sp>
      <p:sp>
        <p:nvSpPr>
          <p:cNvPr id="4" name="Slide Number Placeholder 3"/>
          <p:cNvSpPr>
            <a:spLocks noGrp="1"/>
          </p:cNvSpPr>
          <p:nvPr>
            <p:ph type="sldNum" sz="quarter" idx="10"/>
          </p:nvPr>
        </p:nvSpPr>
        <p:spPr/>
        <p:txBody>
          <a:bodyPr/>
          <a:lstStyle/>
          <a:p>
            <a:fld id="{7AADB255-81BA-4C24-830B-38C60BDD0FEF}" type="slidenum">
              <a:rPr lang="en-IE" smtClean="0"/>
              <a:t>2</a:t>
            </a:fld>
            <a:endParaRPr lang="en-IE"/>
          </a:p>
        </p:txBody>
      </p:sp>
    </p:spTree>
    <p:extLst>
      <p:ext uri="{BB962C8B-B14F-4D97-AF65-F5344CB8AC3E}">
        <p14:creationId xmlns:p14="http://schemas.microsoft.com/office/powerpoint/2010/main" val="19315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The Water Framework Directive requires River Basin Management plans and Programmes of Measures to be developed and implemented in six year cycles.  </a:t>
            </a:r>
          </a:p>
        </p:txBody>
      </p:sp>
      <p:sp>
        <p:nvSpPr>
          <p:cNvPr id="4" name="Slide Number Placeholder 3"/>
          <p:cNvSpPr>
            <a:spLocks noGrp="1"/>
          </p:cNvSpPr>
          <p:nvPr>
            <p:ph type="sldNum" sz="quarter" idx="10"/>
          </p:nvPr>
        </p:nvSpPr>
        <p:spPr/>
        <p:txBody>
          <a:bodyPr/>
          <a:lstStyle/>
          <a:p>
            <a:fld id="{7AADB255-81BA-4C24-830B-38C60BDD0FEF}" type="slidenum">
              <a:rPr lang="en-IE" smtClean="0"/>
              <a:t>3</a:t>
            </a:fld>
            <a:endParaRPr lang="en-IE"/>
          </a:p>
        </p:txBody>
      </p:sp>
    </p:spTree>
    <p:extLst>
      <p:ext uri="{BB962C8B-B14F-4D97-AF65-F5344CB8AC3E}">
        <p14:creationId xmlns:p14="http://schemas.microsoft.com/office/powerpoint/2010/main" val="104078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A new governance structure has been put in place for WFD implementation with greater responsibilities placed on the Minister, the EPA and Local Authorities. </a:t>
            </a:r>
          </a:p>
          <a:p>
            <a:endParaRPr lang="en-IE" sz="1900" dirty="0"/>
          </a:p>
          <a:p>
            <a:r>
              <a:rPr lang="en-IE" sz="1900" dirty="0"/>
              <a:t>With ultimate responsibility with the Minister.   </a:t>
            </a:r>
          </a:p>
        </p:txBody>
      </p:sp>
      <p:sp>
        <p:nvSpPr>
          <p:cNvPr id="4" name="Slide Number Placeholder 3"/>
          <p:cNvSpPr>
            <a:spLocks noGrp="1"/>
          </p:cNvSpPr>
          <p:nvPr>
            <p:ph type="sldNum" sz="quarter" idx="10"/>
          </p:nvPr>
        </p:nvSpPr>
        <p:spPr/>
        <p:txBody>
          <a:bodyPr/>
          <a:lstStyle/>
          <a:p>
            <a:fld id="{7AADB255-81BA-4C24-830B-38C60BDD0FEF}" type="slidenum">
              <a:rPr lang="en-IE" smtClean="0"/>
              <a:t>4</a:t>
            </a:fld>
            <a:endParaRPr lang="en-IE"/>
          </a:p>
        </p:txBody>
      </p:sp>
    </p:spTree>
    <p:extLst>
      <p:ext uri="{BB962C8B-B14F-4D97-AF65-F5344CB8AC3E}">
        <p14:creationId xmlns:p14="http://schemas.microsoft.com/office/powerpoint/2010/main" val="298083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5859913" cy="4029878"/>
          </a:xfrm>
        </p:spPr>
        <p:txBody>
          <a:bodyPr/>
          <a:lstStyle/>
          <a:p>
            <a:r>
              <a:rPr lang="en-IE" sz="1900" dirty="0"/>
              <a:t>This cycle River Basin Management Plan has been developed with extensive public and stakeholder engagement and these have shaped priorities up to 2021 and beyond. </a:t>
            </a:r>
          </a:p>
          <a:p>
            <a:endParaRPr lang="en-IE" sz="1900" dirty="0"/>
          </a:p>
          <a:p>
            <a:pPr marL="295723" indent="-295723">
              <a:buFont typeface="Arial" panose="020B0604020202020204" pitchFamily="34" charset="0"/>
              <a:buChar char="•"/>
            </a:pPr>
            <a:r>
              <a:rPr lang="en-IE" sz="1900" dirty="0"/>
              <a:t>Significant Water Management Issues 2015</a:t>
            </a:r>
          </a:p>
          <a:p>
            <a:pPr marL="295723" indent="-295723">
              <a:buFont typeface="Arial" panose="020B0604020202020204" pitchFamily="34" charset="0"/>
              <a:buChar char="•"/>
            </a:pPr>
            <a:r>
              <a:rPr lang="en-IE" sz="1900" dirty="0"/>
              <a:t>Draft River Basin Management Plan Consultation 2017</a:t>
            </a:r>
          </a:p>
          <a:p>
            <a:pPr marL="295723" indent="-295723">
              <a:buFont typeface="Arial" panose="020B0604020202020204" pitchFamily="34" charset="0"/>
              <a:buChar char="•"/>
            </a:pPr>
            <a:r>
              <a:rPr lang="en-IE" sz="1900" dirty="0"/>
              <a:t>LAWCO local public consultation in  2017. </a:t>
            </a:r>
          </a:p>
          <a:p>
            <a:endParaRPr lang="en-IE" sz="1900" dirty="0"/>
          </a:p>
          <a:p>
            <a:endParaRPr lang="en-IE" sz="1900" dirty="0"/>
          </a:p>
        </p:txBody>
      </p:sp>
      <p:sp>
        <p:nvSpPr>
          <p:cNvPr id="4" name="Slide Number Placeholder 3"/>
          <p:cNvSpPr>
            <a:spLocks noGrp="1"/>
          </p:cNvSpPr>
          <p:nvPr>
            <p:ph type="sldNum" sz="quarter" idx="10"/>
          </p:nvPr>
        </p:nvSpPr>
        <p:spPr/>
        <p:txBody>
          <a:bodyPr/>
          <a:lstStyle/>
          <a:p>
            <a:fld id="{7AADB255-81BA-4C24-830B-38C60BDD0FEF}" type="slidenum">
              <a:rPr lang="en-IE" smtClean="0"/>
              <a:t>5</a:t>
            </a:fld>
            <a:endParaRPr lang="en-IE"/>
          </a:p>
        </p:txBody>
      </p:sp>
    </p:spTree>
    <p:extLst>
      <p:ext uri="{BB962C8B-B14F-4D97-AF65-F5344CB8AC3E}">
        <p14:creationId xmlns:p14="http://schemas.microsoft.com/office/powerpoint/2010/main" val="365484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During the development of this Plan, a prioritisation exercise was undertaken by the local authorities, the EPA, agencies and other stakeholders to identify those water bodies that require immediate action within this plan cycle to 2021. </a:t>
            </a:r>
          </a:p>
          <a:p>
            <a:endParaRPr lang="en-IE" sz="1900" dirty="0"/>
          </a:p>
        </p:txBody>
      </p:sp>
      <p:sp>
        <p:nvSpPr>
          <p:cNvPr id="4" name="Slide Number Placeholder 3"/>
          <p:cNvSpPr>
            <a:spLocks noGrp="1"/>
          </p:cNvSpPr>
          <p:nvPr>
            <p:ph type="sldNum" sz="quarter" idx="10"/>
          </p:nvPr>
        </p:nvSpPr>
        <p:spPr/>
        <p:txBody>
          <a:bodyPr/>
          <a:lstStyle/>
          <a:p>
            <a:fld id="{7AADB255-81BA-4C24-830B-38C60BDD0FEF}" type="slidenum">
              <a:rPr lang="en-IE" smtClean="0"/>
              <a:t>6</a:t>
            </a:fld>
            <a:endParaRPr lang="en-IE"/>
          </a:p>
        </p:txBody>
      </p:sp>
    </p:spTree>
    <p:extLst>
      <p:ext uri="{BB962C8B-B14F-4D97-AF65-F5344CB8AC3E}">
        <p14:creationId xmlns:p14="http://schemas.microsoft.com/office/powerpoint/2010/main" val="197452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This slide shows the status of water quality in all monitored waterbodies up to 2015.</a:t>
            </a:r>
          </a:p>
          <a:p>
            <a:endParaRPr lang="en-IE" sz="1900" dirty="0"/>
          </a:p>
          <a:p>
            <a:r>
              <a:rPr lang="en-IE" sz="1900" dirty="0"/>
              <a:t>For an example if we look at Rivers:</a:t>
            </a:r>
          </a:p>
          <a:p>
            <a:endParaRPr lang="en-IE" sz="1900" dirty="0"/>
          </a:p>
          <a:p>
            <a:r>
              <a:rPr lang="en-IE" sz="1900" dirty="0"/>
              <a:t>245 at High status, 1,085 at Good, 597 at Moderate, 412 at Poor and 6 at Bad status. </a:t>
            </a:r>
          </a:p>
          <a:p>
            <a:endParaRPr lang="en-IE" sz="1900" dirty="0"/>
          </a:p>
          <a:p>
            <a:r>
              <a:rPr lang="en-IE" sz="1900" dirty="0"/>
              <a:t>The Water Framework Directive requires all these to be Green and Blue.  That would mean no yellow, orange or red in this graph  </a:t>
            </a:r>
          </a:p>
        </p:txBody>
      </p:sp>
      <p:sp>
        <p:nvSpPr>
          <p:cNvPr id="4" name="Slide Number Placeholder 3"/>
          <p:cNvSpPr>
            <a:spLocks noGrp="1"/>
          </p:cNvSpPr>
          <p:nvPr>
            <p:ph type="sldNum" sz="quarter" idx="10"/>
          </p:nvPr>
        </p:nvSpPr>
        <p:spPr/>
        <p:txBody>
          <a:bodyPr/>
          <a:lstStyle/>
          <a:p>
            <a:fld id="{7AADB255-81BA-4C24-830B-38C60BDD0FEF}" type="slidenum">
              <a:rPr lang="en-IE" smtClean="0"/>
              <a:t>8</a:t>
            </a:fld>
            <a:endParaRPr lang="en-IE"/>
          </a:p>
        </p:txBody>
      </p:sp>
    </p:spTree>
    <p:extLst>
      <p:ext uri="{BB962C8B-B14F-4D97-AF65-F5344CB8AC3E}">
        <p14:creationId xmlns:p14="http://schemas.microsoft.com/office/powerpoint/2010/main" val="144672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Water bodies ‘At Risk’ means at risk of not meeting water framework directive objectives. </a:t>
            </a:r>
          </a:p>
          <a:p>
            <a:r>
              <a:rPr lang="en-IE" sz="1900" dirty="0"/>
              <a:t>Of the total 4,829 waterbodies in the country, there are 2,113 ‘Not At Risk’, 1,460 ‘At Risk’ and 1,256 unassigned. </a:t>
            </a:r>
          </a:p>
          <a:p>
            <a:endParaRPr lang="en-IE" sz="1900" dirty="0"/>
          </a:p>
          <a:p>
            <a:r>
              <a:rPr lang="en-IE" sz="1900" dirty="0"/>
              <a:t>For those 1,460 waterbodies ‘At Risk’ the significant pressures impacting on them are set out in the Donut shaped diagram. </a:t>
            </a:r>
          </a:p>
          <a:p>
            <a:endParaRPr lang="en-IE" sz="1900" dirty="0"/>
          </a:p>
          <a:p>
            <a:r>
              <a:rPr lang="en-IE" sz="1900" dirty="0"/>
              <a:t>Agriculture is 53% = 774 waterbodies, these </a:t>
            </a:r>
            <a:r>
              <a:rPr lang="en-IE" sz="1900" dirty="0" err="1"/>
              <a:t>ar</a:t>
            </a:r>
            <a:r>
              <a:rPr lang="en-IE" sz="1900" dirty="0"/>
              <a:t> eon the bar chart. </a:t>
            </a:r>
          </a:p>
        </p:txBody>
      </p:sp>
      <p:sp>
        <p:nvSpPr>
          <p:cNvPr id="4" name="Slide Number Placeholder 3"/>
          <p:cNvSpPr>
            <a:spLocks noGrp="1"/>
          </p:cNvSpPr>
          <p:nvPr>
            <p:ph type="sldNum" sz="quarter" idx="10"/>
          </p:nvPr>
        </p:nvSpPr>
        <p:spPr/>
        <p:txBody>
          <a:bodyPr/>
          <a:lstStyle/>
          <a:p>
            <a:fld id="{7AADB255-81BA-4C24-830B-38C60BDD0FEF}" type="slidenum">
              <a:rPr lang="en-IE" smtClean="0"/>
              <a:t>9</a:t>
            </a:fld>
            <a:endParaRPr lang="en-IE"/>
          </a:p>
        </p:txBody>
      </p:sp>
    </p:spTree>
    <p:extLst>
      <p:ext uri="{BB962C8B-B14F-4D97-AF65-F5344CB8AC3E}">
        <p14:creationId xmlns:p14="http://schemas.microsoft.com/office/powerpoint/2010/main" val="307412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900" dirty="0"/>
              <a:t>This is the full list of programme of measures.  More details on each of these is included in the Executive Summary of the River Basin Management Plan.  A copy is provided for you.   </a:t>
            </a:r>
          </a:p>
        </p:txBody>
      </p:sp>
      <p:sp>
        <p:nvSpPr>
          <p:cNvPr id="4" name="Slide Number Placeholder 3"/>
          <p:cNvSpPr>
            <a:spLocks noGrp="1"/>
          </p:cNvSpPr>
          <p:nvPr>
            <p:ph type="sldNum" sz="quarter" idx="10"/>
          </p:nvPr>
        </p:nvSpPr>
        <p:spPr/>
        <p:txBody>
          <a:bodyPr/>
          <a:lstStyle/>
          <a:p>
            <a:fld id="{D861015C-03A4-4979-914B-DD4FF899E07F}" type="slidenum">
              <a:rPr lang="en-IE" smtClean="0"/>
              <a:t>10</a:t>
            </a:fld>
            <a:endParaRPr lang="en-IE"/>
          </a:p>
        </p:txBody>
      </p:sp>
    </p:spTree>
    <p:extLst>
      <p:ext uri="{BB962C8B-B14F-4D97-AF65-F5344CB8AC3E}">
        <p14:creationId xmlns:p14="http://schemas.microsoft.com/office/powerpoint/2010/main" val="4798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ga-IE"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083903-DEB6-4A63-81C5-DD023A850C07}" type="datetime1">
              <a:rPr lang="en-US" smtClean="0"/>
              <a:t>8/16/2018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31135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148666" y="274638"/>
            <a:ext cx="4538133" cy="1143000"/>
          </a:xfrm>
          <a:prstGeom prst="rect">
            <a:avLst/>
          </a:prstGeom>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D8532B-EDF9-4313-82E5-C9B9D556EC8C}" type="datetime1">
              <a:rPr lang="en-US" smtClean="0"/>
              <a:t>8/16/2018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76619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4E6F1-F588-4FB3-B7C4-84658517BE90}" type="datetime1">
              <a:rPr lang="en-US" smtClean="0"/>
              <a:t>8/16/2018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34796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8666" y="274638"/>
            <a:ext cx="4538133" cy="1143000"/>
          </a:xfrm>
          <a:prstGeom prst="rect">
            <a:avLst/>
          </a:prstGeom>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53A2FE-C753-4CF2-B9A2-0E852B0D685A}" type="datetime1">
              <a:rPr lang="en-US" smtClean="0"/>
              <a:t>8/16/2018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2291960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701854-BB50-4EC9-90D5-B957AB2A940E}" type="datetime1">
              <a:rPr lang="en-US" smtClean="0"/>
              <a:t>8/16/2018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242516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8666" y="274638"/>
            <a:ext cx="4538133" cy="1143000"/>
          </a:xfrm>
          <a:prstGeom prst="rect">
            <a:avLst/>
          </a:prstGeom>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42CC220-B94E-4247-A1E3-AC5BA9BFE7D2}" type="datetime1">
              <a:rPr lang="en-US" smtClean="0"/>
              <a:t>8/16/2018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24314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8666" y="274638"/>
            <a:ext cx="4538133" cy="1143000"/>
          </a:xfrm>
          <a:prstGeom prst="rect">
            <a:avLst/>
          </a:prstGeo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5A2E1AE-12A4-4020-9290-990530FA3ED1}" type="datetime1">
              <a:rPr lang="en-US" smtClean="0"/>
              <a:t>8/16/2018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32297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48666" y="274638"/>
            <a:ext cx="4538133" cy="1143000"/>
          </a:xfrm>
          <a:prstGeom prst="rect">
            <a:avLst/>
          </a:prstGeom>
        </p:spPr>
        <p:txBody>
          <a:bodyPr/>
          <a:lstStyle/>
          <a:p>
            <a:r>
              <a:rPr lang="ga-IE"/>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108747A-5DC0-4850-8E90-61959ED0A893}" type="datetime1">
              <a:rPr lang="en-US" smtClean="0"/>
              <a:t>8/16/2018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145933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241C434-62F1-4EF2-BB18-9C216CE4DF78}" type="datetime1">
              <a:rPr lang="en-US" smtClean="0"/>
              <a:t>8/16/2018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347387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B4D9D91-9CF8-47FF-99D1-9C53FCE637A8}" type="datetime1">
              <a:rPr lang="en-US" smtClean="0"/>
              <a:t>8/16/2018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95589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446B12-064C-42CF-A171-1393FF353588}" type="datetime1">
              <a:rPr lang="en-US" smtClean="0"/>
              <a:t>8/16/2018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ED2061-D0EB-4D49-AD5F-CC4847EE1C97}" type="slidenum">
              <a:rPr lang="en-US" smtClean="0"/>
              <a:t>‹#›</a:t>
            </a:fld>
            <a:endParaRPr lang="en-US"/>
          </a:p>
        </p:txBody>
      </p:sp>
    </p:spTree>
    <p:extLst>
      <p:ext uri="{BB962C8B-B14F-4D97-AF65-F5344CB8AC3E}">
        <p14:creationId xmlns:p14="http://schemas.microsoft.com/office/powerpoint/2010/main" val="364627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pic>
        <p:nvPicPr>
          <p:cNvPr id="5" name="Pictur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76395"/>
          </a:xfrm>
          <a:prstGeom prst="rect">
            <a:avLst/>
          </a:prstGeom>
        </p:spPr>
      </p:pic>
    </p:spTree>
    <p:extLst>
      <p:ext uri="{BB962C8B-B14F-4D97-AF65-F5344CB8AC3E}">
        <p14:creationId xmlns:p14="http://schemas.microsoft.com/office/powerpoint/2010/main" val="704262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lumMod val="65000"/>
              <a:lumOff val="35000"/>
            </a:schemeClr>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watersandcommunities.ie/"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CEA9A7F-BB3A-4085-8C56-6CA1ED6B822D}"/>
              </a:ext>
            </a:extLst>
          </p:cNvPr>
          <p:cNvSpPr txBox="1"/>
          <p:nvPr/>
        </p:nvSpPr>
        <p:spPr>
          <a:xfrm>
            <a:off x="2548926" y="319406"/>
            <a:ext cx="5249119" cy="954107"/>
          </a:xfrm>
          <a:prstGeom prst="rect">
            <a:avLst/>
          </a:prstGeom>
          <a:noFill/>
        </p:spPr>
        <p:txBody>
          <a:bodyPr wrap="square" rtlCol="0">
            <a:spAutoFit/>
          </a:bodyPr>
          <a:lstStyle/>
          <a:p>
            <a:pPr algn="ctr"/>
            <a:r>
              <a:rPr lang="en-IE" sz="2800" b="1" dirty="0">
                <a:solidFill>
                  <a:srgbClr val="0070C0"/>
                </a:solidFill>
              </a:rPr>
              <a:t>The River Basin Management Plan for Ireland 2018 - 2021</a:t>
            </a:r>
          </a:p>
        </p:txBody>
      </p:sp>
      <p:sp>
        <p:nvSpPr>
          <p:cNvPr id="8" name="Slide Number Placeholder 7">
            <a:extLst>
              <a:ext uri="{FF2B5EF4-FFF2-40B4-BE49-F238E27FC236}">
                <a16:creationId xmlns="" xmlns:a16="http://schemas.microsoft.com/office/drawing/2014/main" id="{781ADE3E-2AEE-48F8-9167-4EB5151A4BF6}"/>
              </a:ext>
            </a:extLst>
          </p:cNvPr>
          <p:cNvSpPr>
            <a:spLocks noGrp="1"/>
          </p:cNvSpPr>
          <p:nvPr>
            <p:ph type="sldNum" sz="quarter" idx="12"/>
          </p:nvPr>
        </p:nvSpPr>
        <p:spPr/>
        <p:txBody>
          <a:bodyPr/>
          <a:lstStyle/>
          <a:p>
            <a:fld id="{13ED2061-D0EB-4D49-AD5F-CC4847EE1C97}" type="slidenum">
              <a:rPr lang="en-US" smtClean="0"/>
              <a:t>1</a:t>
            </a:fld>
            <a:endParaRPr lang="en-US" dirty="0"/>
          </a:p>
        </p:txBody>
      </p:sp>
      <p:sp>
        <p:nvSpPr>
          <p:cNvPr id="2" name="TextBox 1">
            <a:extLst>
              <a:ext uri="{FF2B5EF4-FFF2-40B4-BE49-F238E27FC236}">
                <a16:creationId xmlns="" xmlns:a16="http://schemas.microsoft.com/office/drawing/2014/main" id="{6E83028A-7F4F-45C9-A889-1BCE7BD21153}"/>
              </a:ext>
            </a:extLst>
          </p:cNvPr>
          <p:cNvSpPr txBox="1"/>
          <p:nvPr/>
        </p:nvSpPr>
        <p:spPr>
          <a:xfrm>
            <a:off x="3964330" y="2355448"/>
            <a:ext cx="4953964" cy="1754326"/>
          </a:xfrm>
          <a:prstGeom prst="rect">
            <a:avLst/>
          </a:prstGeom>
          <a:noFill/>
        </p:spPr>
        <p:txBody>
          <a:bodyPr wrap="square" rtlCol="0">
            <a:spAutoFit/>
          </a:bodyPr>
          <a:lstStyle/>
          <a:p>
            <a:pPr algn="ctr"/>
            <a:r>
              <a:rPr lang="en-IE" sz="2400" b="1" dirty="0">
                <a:solidFill>
                  <a:srgbClr val="0070C0"/>
                </a:solidFill>
                <a:latin typeface="Calibri Light" panose="020F0302020204030204" pitchFamily="34" charset="0"/>
                <a:cs typeface="Calibri Light" panose="020F0302020204030204" pitchFamily="34" charset="0"/>
              </a:rPr>
              <a:t>Briefing for </a:t>
            </a:r>
            <a:r>
              <a:rPr lang="en-IE" sz="2400" b="1" dirty="0" smtClean="0">
                <a:solidFill>
                  <a:srgbClr val="0070C0"/>
                </a:solidFill>
                <a:latin typeface="Calibri Light" panose="020F0302020204030204" pitchFamily="34" charset="0"/>
                <a:cs typeface="Calibri Light" panose="020F0302020204030204" pitchFamily="34" charset="0"/>
              </a:rPr>
              <a:t>the Environment, Public Realm &amp; Climate Change SPC </a:t>
            </a:r>
            <a:endParaRPr lang="en-IE" sz="2400" b="1" dirty="0">
              <a:solidFill>
                <a:srgbClr val="0070C0"/>
              </a:solidFill>
              <a:latin typeface="Calibri Light" panose="020F0302020204030204" pitchFamily="34" charset="0"/>
              <a:cs typeface="Calibri Light" panose="020F0302020204030204" pitchFamily="34" charset="0"/>
            </a:endParaRPr>
          </a:p>
          <a:p>
            <a:pPr algn="ctr"/>
            <a:endParaRPr lang="en-IE" sz="2400" b="1" dirty="0">
              <a:solidFill>
                <a:srgbClr val="0070C0"/>
              </a:solidFill>
              <a:latin typeface="Calibri Light" panose="020F0302020204030204" pitchFamily="34" charset="0"/>
              <a:cs typeface="Calibri Light" panose="020F0302020204030204" pitchFamily="34" charset="0"/>
            </a:endParaRPr>
          </a:p>
          <a:p>
            <a:pPr algn="ctr"/>
            <a:r>
              <a:rPr lang="en-IE" b="1" dirty="0" smtClean="0">
                <a:solidFill>
                  <a:srgbClr val="0070C0"/>
                </a:solidFill>
                <a:latin typeface="Calibri Light" panose="020F0302020204030204" pitchFamily="34" charset="0"/>
                <a:cs typeface="Calibri Light" panose="020F0302020204030204" pitchFamily="34" charset="0"/>
              </a:rPr>
              <a:t>3</a:t>
            </a:r>
            <a:r>
              <a:rPr lang="en-IE" b="1" baseline="30000" dirty="0" smtClean="0">
                <a:solidFill>
                  <a:srgbClr val="0070C0"/>
                </a:solidFill>
                <a:latin typeface="Calibri Light" panose="020F0302020204030204" pitchFamily="34" charset="0"/>
                <a:cs typeface="Calibri Light" panose="020F0302020204030204" pitchFamily="34" charset="0"/>
              </a:rPr>
              <a:t>rd</a:t>
            </a:r>
            <a:r>
              <a:rPr lang="en-IE" b="1" dirty="0" smtClean="0">
                <a:solidFill>
                  <a:srgbClr val="0070C0"/>
                </a:solidFill>
                <a:latin typeface="Calibri Light" panose="020F0302020204030204" pitchFamily="34" charset="0"/>
                <a:cs typeface="Calibri Light" panose="020F0302020204030204" pitchFamily="34" charset="0"/>
              </a:rPr>
              <a:t> September</a:t>
            </a:r>
            <a:r>
              <a:rPr lang="en-IE" b="1" dirty="0" smtClean="0">
                <a:solidFill>
                  <a:srgbClr val="0070C0"/>
                </a:solidFill>
                <a:latin typeface="Calibri Light" panose="020F0302020204030204" pitchFamily="34" charset="0"/>
                <a:cs typeface="Calibri Light" panose="020F0302020204030204" pitchFamily="34" charset="0"/>
              </a:rPr>
              <a:t> </a:t>
            </a:r>
            <a:r>
              <a:rPr lang="en-IE" b="1" dirty="0" smtClean="0">
                <a:solidFill>
                  <a:srgbClr val="0070C0"/>
                </a:solidFill>
                <a:latin typeface="Calibri Light" panose="020F0302020204030204" pitchFamily="34" charset="0"/>
                <a:cs typeface="Calibri Light" panose="020F0302020204030204" pitchFamily="34" charset="0"/>
              </a:rPr>
              <a:t>2018</a:t>
            </a:r>
            <a:endParaRPr lang="en-IE" b="1" dirty="0">
              <a:solidFill>
                <a:srgbClr val="0070C0"/>
              </a:solidFill>
              <a:latin typeface="Calibri Light" panose="020F0302020204030204" pitchFamily="34" charset="0"/>
              <a:cs typeface="Calibri Light" panose="020F0302020204030204" pitchFamily="34" charset="0"/>
            </a:endParaRPr>
          </a:p>
          <a:p>
            <a:endParaRPr lang="en-IE" dirty="0"/>
          </a:p>
        </p:txBody>
      </p:sp>
      <p:pic>
        <p:nvPicPr>
          <p:cNvPr id="5" name="Picture 4">
            <a:extLst>
              <a:ext uri="{FF2B5EF4-FFF2-40B4-BE49-F238E27FC236}">
                <a16:creationId xmlns="" xmlns:a16="http://schemas.microsoft.com/office/drawing/2014/main" id="{9367CA3C-9F94-4D6A-A44E-C14640ADDA1B}"/>
              </a:ext>
            </a:extLst>
          </p:cNvPr>
          <p:cNvPicPr>
            <a:picLocks noChangeAspect="1"/>
          </p:cNvPicPr>
          <p:nvPr/>
        </p:nvPicPr>
        <p:blipFill>
          <a:blip r:embed="rId3"/>
          <a:stretch>
            <a:fillRect/>
          </a:stretch>
        </p:blipFill>
        <p:spPr>
          <a:xfrm>
            <a:off x="366952" y="1417896"/>
            <a:ext cx="3325372" cy="4788724"/>
          </a:xfrm>
          <a:prstGeom prst="rect">
            <a:avLst/>
          </a:prstGeom>
          <a:ln w="19050">
            <a:solidFill>
              <a:schemeClr val="bg1">
                <a:lumMod val="50000"/>
              </a:schemeClr>
            </a:solidFill>
          </a:ln>
        </p:spPr>
      </p:pic>
    </p:spTree>
    <p:extLst>
      <p:ext uri="{BB962C8B-B14F-4D97-AF65-F5344CB8AC3E}">
        <p14:creationId xmlns:p14="http://schemas.microsoft.com/office/powerpoint/2010/main" val="138185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228600"/>
            <a:ext cx="6172200" cy="754024"/>
          </a:xfrm>
        </p:spPr>
        <p:txBody>
          <a:bodyPr>
            <a:noAutofit/>
          </a:bodyPr>
          <a:lstStyle/>
          <a:p>
            <a:r>
              <a:rPr lang="en-IE" b="1" dirty="0">
                <a:solidFill>
                  <a:srgbClr val="0070C0"/>
                </a:solidFill>
              </a:rPr>
              <a:t>Programme of Measures</a:t>
            </a:r>
            <a:endParaRPr lang="en-US" b="1" dirty="0">
              <a:solidFill>
                <a:srgbClr val="0070C0"/>
              </a:solidFill>
            </a:endParaRPr>
          </a:p>
        </p:txBody>
      </p:sp>
      <p:sp>
        <p:nvSpPr>
          <p:cNvPr id="5" name="Content Placeholder 4"/>
          <p:cNvSpPr>
            <a:spLocks noGrp="1"/>
          </p:cNvSpPr>
          <p:nvPr>
            <p:ph idx="1"/>
          </p:nvPr>
        </p:nvSpPr>
        <p:spPr>
          <a:xfrm>
            <a:off x="381000" y="1128712"/>
            <a:ext cx="3657600" cy="5410200"/>
          </a:xfrm>
        </p:spPr>
        <p:txBody>
          <a:bodyPr>
            <a:noAutofit/>
          </a:bodyPr>
          <a:lstStyle/>
          <a:p>
            <a:pPr>
              <a:spcBef>
                <a:spcPts val="1200"/>
              </a:spcBef>
            </a:pPr>
            <a:r>
              <a:rPr lang="en-IE" sz="2400" dirty="0"/>
              <a:t>Agriculture</a:t>
            </a:r>
          </a:p>
          <a:p>
            <a:pPr>
              <a:spcBef>
                <a:spcPts val="1200"/>
              </a:spcBef>
            </a:pPr>
            <a:r>
              <a:rPr lang="en-IE" sz="2400" dirty="0"/>
              <a:t>Urban waste water</a:t>
            </a:r>
          </a:p>
          <a:p>
            <a:pPr>
              <a:spcBef>
                <a:spcPts val="1200"/>
              </a:spcBef>
            </a:pPr>
            <a:r>
              <a:rPr lang="en-IE" sz="2400" dirty="0"/>
              <a:t>Water abstractions</a:t>
            </a:r>
          </a:p>
          <a:p>
            <a:pPr>
              <a:spcBef>
                <a:spcPts val="1200"/>
              </a:spcBef>
            </a:pPr>
            <a:r>
              <a:rPr lang="en-IE" sz="2400" dirty="0"/>
              <a:t>Water and Planning guidance</a:t>
            </a:r>
          </a:p>
          <a:p>
            <a:pPr>
              <a:spcBef>
                <a:spcPts val="1200"/>
              </a:spcBef>
            </a:pPr>
            <a:r>
              <a:rPr lang="en-IE" sz="2400" dirty="0"/>
              <a:t>Drinking water source protection</a:t>
            </a:r>
          </a:p>
          <a:p>
            <a:pPr>
              <a:spcBef>
                <a:spcPts val="1200"/>
              </a:spcBef>
            </a:pPr>
            <a:r>
              <a:rPr lang="en-IE" sz="2400" dirty="0"/>
              <a:t>Domestic waste water treatment systems</a:t>
            </a:r>
          </a:p>
          <a:p>
            <a:pPr>
              <a:spcBef>
                <a:spcPts val="1200"/>
              </a:spcBef>
            </a:pPr>
            <a:r>
              <a:rPr lang="en-IE" sz="2400" dirty="0"/>
              <a:t>Physical condition of surface waters</a:t>
            </a:r>
          </a:p>
          <a:p>
            <a:pPr>
              <a:spcBef>
                <a:spcPts val="1200"/>
              </a:spcBef>
            </a:pPr>
            <a:endParaRPr lang="en-IE" sz="2400" dirty="0"/>
          </a:p>
        </p:txBody>
      </p:sp>
      <p:sp>
        <p:nvSpPr>
          <p:cNvPr id="6" name="Content Placeholder 4"/>
          <p:cNvSpPr txBox="1">
            <a:spLocks/>
          </p:cNvSpPr>
          <p:nvPr/>
        </p:nvSpPr>
        <p:spPr>
          <a:xfrm>
            <a:off x="4267200" y="1128712"/>
            <a:ext cx="4419600" cy="48817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IE" sz="2400" dirty="0"/>
              <a:t>High Status waters </a:t>
            </a:r>
          </a:p>
          <a:p>
            <a:pPr>
              <a:spcBef>
                <a:spcPts val="1200"/>
              </a:spcBef>
            </a:pPr>
            <a:r>
              <a:rPr lang="en-IE" sz="2400" dirty="0"/>
              <a:t>Forestry</a:t>
            </a:r>
          </a:p>
          <a:p>
            <a:pPr>
              <a:spcBef>
                <a:spcPts val="1200"/>
              </a:spcBef>
            </a:pPr>
            <a:r>
              <a:rPr lang="en-IE" sz="2400" dirty="0" err="1"/>
              <a:t>Peatlands</a:t>
            </a:r>
            <a:endParaRPr lang="en-IE" sz="2400" dirty="0"/>
          </a:p>
          <a:p>
            <a:pPr>
              <a:spcBef>
                <a:spcPts val="1200"/>
              </a:spcBef>
            </a:pPr>
            <a:r>
              <a:rPr lang="en-IE" sz="2400" dirty="0"/>
              <a:t>Hazardous chemicals</a:t>
            </a:r>
          </a:p>
          <a:p>
            <a:pPr>
              <a:spcBef>
                <a:spcPts val="1200"/>
              </a:spcBef>
            </a:pPr>
            <a:r>
              <a:rPr lang="en-IE" sz="2400" dirty="0"/>
              <a:t>Lead strategy (drinking water)</a:t>
            </a:r>
          </a:p>
          <a:p>
            <a:pPr>
              <a:spcBef>
                <a:spcPts val="1200"/>
              </a:spcBef>
            </a:pPr>
            <a:r>
              <a:rPr lang="en-IE" sz="2400" dirty="0"/>
              <a:t>Flood risk management</a:t>
            </a:r>
          </a:p>
          <a:p>
            <a:pPr>
              <a:spcBef>
                <a:spcPts val="1200"/>
              </a:spcBef>
            </a:pPr>
            <a:r>
              <a:rPr lang="en-IE" sz="2400" dirty="0"/>
              <a:t>Climate change</a:t>
            </a:r>
          </a:p>
          <a:p>
            <a:pPr>
              <a:spcBef>
                <a:spcPts val="1200"/>
              </a:spcBef>
            </a:pPr>
            <a:r>
              <a:rPr lang="en-IE" sz="2400" dirty="0"/>
              <a:t>Invasive alien species</a:t>
            </a:r>
          </a:p>
          <a:p>
            <a:pPr>
              <a:spcBef>
                <a:spcPts val="1200"/>
              </a:spcBef>
            </a:pPr>
            <a:endParaRPr lang="en-IE" sz="2400" dirty="0"/>
          </a:p>
          <a:p>
            <a:pPr>
              <a:spcBef>
                <a:spcPts val="1200"/>
              </a:spcBef>
            </a:pPr>
            <a:endParaRPr lang="en-IE"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29403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336F40D-EFAE-472C-8B36-982FC6AB54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220" y="1335525"/>
            <a:ext cx="7496503" cy="4699488"/>
          </a:xfrm>
          <a:prstGeom prst="rect">
            <a:avLst/>
          </a:prstGeom>
        </p:spPr>
      </p:pic>
      <p:sp>
        <p:nvSpPr>
          <p:cNvPr id="5" name="TextBox 4">
            <a:extLst>
              <a:ext uri="{FF2B5EF4-FFF2-40B4-BE49-F238E27FC236}">
                <a16:creationId xmlns="" xmlns:a16="http://schemas.microsoft.com/office/drawing/2014/main" id="{4824F15D-3B11-4989-BF5D-D00E92C32F66}"/>
              </a:ext>
            </a:extLst>
          </p:cNvPr>
          <p:cNvSpPr txBox="1"/>
          <p:nvPr/>
        </p:nvSpPr>
        <p:spPr>
          <a:xfrm>
            <a:off x="2349571" y="236310"/>
            <a:ext cx="6179574" cy="584775"/>
          </a:xfrm>
          <a:prstGeom prst="rect">
            <a:avLst/>
          </a:prstGeom>
          <a:noFill/>
        </p:spPr>
        <p:txBody>
          <a:bodyPr wrap="square" rtlCol="0">
            <a:spAutoFit/>
          </a:bodyPr>
          <a:lstStyle/>
          <a:p>
            <a:r>
              <a:rPr lang="en-IE" sz="3200" b="1" dirty="0">
                <a:solidFill>
                  <a:srgbClr val="0070C0"/>
                </a:solidFill>
              </a:rPr>
              <a:t>New Implementation structure </a:t>
            </a:r>
          </a:p>
        </p:txBody>
      </p:sp>
      <p:sp>
        <p:nvSpPr>
          <p:cNvPr id="6" name="Slide Number Placeholder 5">
            <a:extLst>
              <a:ext uri="{FF2B5EF4-FFF2-40B4-BE49-F238E27FC236}">
                <a16:creationId xmlns="" xmlns:a16="http://schemas.microsoft.com/office/drawing/2014/main" id="{C52955F1-75CC-4C79-8CAD-5E88D6D3C4DD}"/>
              </a:ext>
            </a:extLst>
          </p:cNvPr>
          <p:cNvSpPr>
            <a:spLocks noGrp="1"/>
          </p:cNvSpPr>
          <p:nvPr>
            <p:ph type="sldNum" sz="quarter" idx="12"/>
          </p:nvPr>
        </p:nvSpPr>
        <p:spPr/>
        <p:txBody>
          <a:bodyPr/>
          <a:lstStyle/>
          <a:p>
            <a:fld id="{13ED2061-D0EB-4D49-AD5F-CC4847EE1C97}" type="slidenum">
              <a:rPr lang="en-US" smtClean="0"/>
              <a:t>11</a:t>
            </a:fld>
            <a:endParaRPr lang="en-US"/>
          </a:p>
        </p:txBody>
      </p:sp>
    </p:spTree>
    <p:extLst>
      <p:ext uri="{BB962C8B-B14F-4D97-AF65-F5344CB8AC3E}">
        <p14:creationId xmlns:p14="http://schemas.microsoft.com/office/powerpoint/2010/main" val="241184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7BB2BE-7FF2-4A1F-96DC-47893489020F}"/>
              </a:ext>
            </a:extLst>
          </p:cNvPr>
          <p:cNvSpPr>
            <a:spLocks noGrp="1"/>
          </p:cNvSpPr>
          <p:nvPr>
            <p:ph idx="1"/>
          </p:nvPr>
        </p:nvSpPr>
        <p:spPr>
          <a:xfrm>
            <a:off x="127322" y="1301790"/>
            <a:ext cx="8929867" cy="5133734"/>
          </a:xfrm>
        </p:spPr>
        <p:txBody>
          <a:bodyPr>
            <a:normAutofit fontScale="92500"/>
          </a:bodyPr>
          <a:lstStyle/>
          <a:p>
            <a:r>
              <a:rPr lang="en-IE" dirty="0"/>
              <a:t>Shared service alongside the Waters &amp; Communities Office (LAWCO).  35 Scientists – 7 per Region.</a:t>
            </a:r>
          </a:p>
          <a:p>
            <a:r>
              <a:rPr lang="en-IE" dirty="0"/>
              <a:t>Further assessments of the 190 priority Areas for Action. </a:t>
            </a:r>
          </a:p>
          <a:p>
            <a:r>
              <a:rPr lang="en-IE" dirty="0"/>
              <a:t>Collaborative approach with stakeholders, agencies and LAs.</a:t>
            </a:r>
          </a:p>
          <a:p>
            <a:r>
              <a:rPr lang="en-IE" dirty="0"/>
              <a:t>Working with industry, farmers and local stakeholders to find solutions.</a:t>
            </a:r>
          </a:p>
          <a:p>
            <a:r>
              <a:rPr lang="en-IE" dirty="0"/>
              <a:t>Public meetings will be held in Areas for Action in advance of further catchment assessments.    </a:t>
            </a:r>
          </a:p>
        </p:txBody>
      </p:sp>
      <p:sp>
        <p:nvSpPr>
          <p:cNvPr id="4" name="Slide Number Placeholder 3">
            <a:extLst>
              <a:ext uri="{FF2B5EF4-FFF2-40B4-BE49-F238E27FC236}">
                <a16:creationId xmlns="" xmlns:a16="http://schemas.microsoft.com/office/drawing/2014/main" id="{769AEFA1-9953-4E73-9566-3D314401BDC0}"/>
              </a:ext>
            </a:extLst>
          </p:cNvPr>
          <p:cNvSpPr>
            <a:spLocks noGrp="1"/>
          </p:cNvSpPr>
          <p:nvPr>
            <p:ph type="sldNum" sz="quarter" idx="12"/>
          </p:nvPr>
        </p:nvSpPr>
        <p:spPr/>
        <p:txBody>
          <a:bodyPr/>
          <a:lstStyle/>
          <a:p>
            <a:fld id="{13ED2061-D0EB-4D49-AD5F-CC4847EE1C97}" type="slidenum">
              <a:rPr lang="en-US" smtClean="0"/>
              <a:t>12</a:t>
            </a:fld>
            <a:endParaRPr lang="en-US"/>
          </a:p>
        </p:txBody>
      </p:sp>
      <p:sp>
        <p:nvSpPr>
          <p:cNvPr id="5" name="TextBox 4">
            <a:extLst>
              <a:ext uri="{FF2B5EF4-FFF2-40B4-BE49-F238E27FC236}">
                <a16:creationId xmlns="" xmlns:a16="http://schemas.microsoft.com/office/drawing/2014/main" id="{2EB85E94-2B81-4B90-8AA7-9977BC54F1C0}"/>
              </a:ext>
            </a:extLst>
          </p:cNvPr>
          <p:cNvSpPr txBox="1"/>
          <p:nvPr/>
        </p:nvSpPr>
        <p:spPr>
          <a:xfrm>
            <a:off x="2133601" y="224572"/>
            <a:ext cx="6836228" cy="1077218"/>
          </a:xfrm>
          <a:prstGeom prst="rect">
            <a:avLst/>
          </a:prstGeom>
          <a:noFill/>
        </p:spPr>
        <p:txBody>
          <a:bodyPr wrap="square" rtlCol="0">
            <a:spAutoFit/>
          </a:bodyPr>
          <a:lstStyle/>
          <a:p>
            <a:r>
              <a:rPr lang="en-IE" sz="3200" b="1" dirty="0">
                <a:solidFill>
                  <a:srgbClr val="0070C0"/>
                </a:solidFill>
              </a:rPr>
              <a:t>Local Authority Waters Support and Advice Team (LAWSAT). </a:t>
            </a:r>
          </a:p>
        </p:txBody>
      </p:sp>
    </p:spTree>
    <p:extLst>
      <p:ext uri="{BB962C8B-B14F-4D97-AF65-F5344CB8AC3E}">
        <p14:creationId xmlns:p14="http://schemas.microsoft.com/office/powerpoint/2010/main" val="273643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50A02C7-CB0F-475E-81DE-0FDA7BAE8E0D}"/>
              </a:ext>
            </a:extLst>
          </p:cNvPr>
          <p:cNvSpPr>
            <a:spLocks noGrp="1"/>
          </p:cNvSpPr>
          <p:nvPr>
            <p:ph idx="1"/>
          </p:nvPr>
        </p:nvSpPr>
        <p:spPr>
          <a:xfrm>
            <a:off x="150471" y="1846163"/>
            <a:ext cx="8819358" cy="4444678"/>
          </a:xfrm>
        </p:spPr>
        <p:txBody>
          <a:bodyPr>
            <a:normAutofit fontScale="92500"/>
          </a:bodyPr>
          <a:lstStyle/>
          <a:p>
            <a:r>
              <a:rPr lang="en-IE" sz="3600" dirty="0"/>
              <a:t>30 new Agricultural Advisors.</a:t>
            </a:r>
          </a:p>
          <a:p>
            <a:r>
              <a:rPr lang="en-IE" sz="3600" dirty="0"/>
              <a:t>Funded by DHPLG, DAFM and the Dairy Co-ops.</a:t>
            </a:r>
          </a:p>
          <a:p>
            <a:r>
              <a:rPr lang="en-IE" sz="3600" dirty="0"/>
              <a:t>Staff work under </a:t>
            </a:r>
            <a:r>
              <a:rPr lang="en-IE" sz="3600" dirty="0" err="1"/>
              <a:t>Teagasc</a:t>
            </a:r>
            <a:r>
              <a:rPr lang="en-IE" sz="3600" dirty="0"/>
              <a:t> and the Dairy Co-ops.</a:t>
            </a:r>
          </a:p>
          <a:p>
            <a:r>
              <a:rPr lang="en-IE" sz="3600" dirty="0"/>
              <a:t>Link with LAWSAT in ‘Areas for Action’. </a:t>
            </a:r>
          </a:p>
          <a:p>
            <a:r>
              <a:rPr lang="en-IE" sz="3600" dirty="0"/>
              <a:t>One-to-one with farmers – free advice and solutions.</a:t>
            </a:r>
          </a:p>
          <a:p>
            <a:r>
              <a:rPr lang="en-IE" sz="3600" dirty="0"/>
              <a:t>Best agricultural practices in ‘Areas for Action’.</a:t>
            </a:r>
          </a:p>
        </p:txBody>
      </p:sp>
      <p:sp>
        <p:nvSpPr>
          <p:cNvPr id="4" name="Slide Number Placeholder 3">
            <a:extLst>
              <a:ext uri="{FF2B5EF4-FFF2-40B4-BE49-F238E27FC236}">
                <a16:creationId xmlns="" xmlns:a16="http://schemas.microsoft.com/office/drawing/2014/main" id="{64D5F30D-688F-4268-BB81-DCC16D7A6C8C}"/>
              </a:ext>
            </a:extLst>
          </p:cNvPr>
          <p:cNvSpPr>
            <a:spLocks noGrp="1"/>
          </p:cNvSpPr>
          <p:nvPr>
            <p:ph type="sldNum" sz="quarter" idx="12"/>
          </p:nvPr>
        </p:nvSpPr>
        <p:spPr/>
        <p:txBody>
          <a:bodyPr/>
          <a:lstStyle/>
          <a:p>
            <a:fld id="{13ED2061-D0EB-4D49-AD5F-CC4847EE1C97}" type="slidenum">
              <a:rPr lang="en-US" smtClean="0"/>
              <a:t>13</a:t>
            </a:fld>
            <a:endParaRPr lang="en-US"/>
          </a:p>
        </p:txBody>
      </p:sp>
      <p:sp>
        <p:nvSpPr>
          <p:cNvPr id="5" name="TextBox 4">
            <a:extLst>
              <a:ext uri="{FF2B5EF4-FFF2-40B4-BE49-F238E27FC236}">
                <a16:creationId xmlns="" xmlns:a16="http://schemas.microsoft.com/office/drawing/2014/main" id="{C446862E-7977-47B6-8432-4F86C1651269}"/>
              </a:ext>
            </a:extLst>
          </p:cNvPr>
          <p:cNvSpPr txBox="1"/>
          <p:nvPr/>
        </p:nvSpPr>
        <p:spPr>
          <a:xfrm>
            <a:off x="2133601" y="224572"/>
            <a:ext cx="6836228" cy="1354217"/>
          </a:xfrm>
          <a:prstGeom prst="rect">
            <a:avLst/>
          </a:prstGeom>
          <a:noFill/>
        </p:spPr>
        <p:txBody>
          <a:bodyPr wrap="square" rtlCol="0">
            <a:spAutoFit/>
          </a:bodyPr>
          <a:lstStyle/>
          <a:p>
            <a:endParaRPr lang="en-IE" dirty="0"/>
          </a:p>
          <a:p>
            <a:r>
              <a:rPr lang="en-IE" sz="3200" b="1" dirty="0">
                <a:solidFill>
                  <a:srgbClr val="0070C0"/>
                </a:solidFill>
              </a:rPr>
              <a:t>Agricultural Sustainability Support and Advisory Programme </a:t>
            </a:r>
          </a:p>
        </p:txBody>
      </p:sp>
    </p:spTree>
    <p:extLst>
      <p:ext uri="{BB962C8B-B14F-4D97-AF65-F5344CB8AC3E}">
        <p14:creationId xmlns:p14="http://schemas.microsoft.com/office/powerpoint/2010/main" val="41823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15F126A-16C3-4C7A-9969-3F9F13EBF68C}"/>
              </a:ext>
            </a:extLst>
          </p:cNvPr>
          <p:cNvSpPr>
            <a:spLocks noGrp="1"/>
          </p:cNvSpPr>
          <p:nvPr>
            <p:ph type="sldNum" sz="quarter" idx="12"/>
          </p:nvPr>
        </p:nvSpPr>
        <p:spPr/>
        <p:txBody>
          <a:bodyPr/>
          <a:lstStyle/>
          <a:p>
            <a:fld id="{13ED2061-D0EB-4D49-AD5F-CC4847EE1C97}" type="slidenum">
              <a:rPr lang="en-US" smtClean="0"/>
              <a:t>14</a:t>
            </a:fld>
            <a:endParaRPr lang="en-US"/>
          </a:p>
        </p:txBody>
      </p:sp>
      <p:pic>
        <p:nvPicPr>
          <p:cNvPr id="5" name="Picture 4">
            <a:extLst>
              <a:ext uri="{FF2B5EF4-FFF2-40B4-BE49-F238E27FC236}">
                <a16:creationId xmlns="" xmlns:a16="http://schemas.microsoft.com/office/drawing/2014/main" id="{4A87EE0C-32BD-477D-9D2A-45EB51954736}"/>
              </a:ext>
            </a:extLst>
          </p:cNvPr>
          <p:cNvPicPr>
            <a:picLocks noChangeAspect="1"/>
          </p:cNvPicPr>
          <p:nvPr/>
        </p:nvPicPr>
        <p:blipFill>
          <a:blip r:embed="rId3"/>
          <a:stretch>
            <a:fillRect/>
          </a:stretch>
        </p:blipFill>
        <p:spPr>
          <a:xfrm>
            <a:off x="2318068" y="1485196"/>
            <a:ext cx="5153843" cy="4687747"/>
          </a:xfrm>
          <a:prstGeom prst="rect">
            <a:avLst/>
          </a:prstGeom>
        </p:spPr>
      </p:pic>
      <p:sp>
        <p:nvSpPr>
          <p:cNvPr id="6" name="TextBox 5">
            <a:extLst>
              <a:ext uri="{FF2B5EF4-FFF2-40B4-BE49-F238E27FC236}">
                <a16:creationId xmlns="" xmlns:a16="http://schemas.microsoft.com/office/drawing/2014/main" id="{2E69E474-1DA7-4BE3-AF36-BA8421AE2A3D}"/>
              </a:ext>
            </a:extLst>
          </p:cNvPr>
          <p:cNvSpPr txBox="1"/>
          <p:nvPr/>
        </p:nvSpPr>
        <p:spPr>
          <a:xfrm>
            <a:off x="2133601" y="224572"/>
            <a:ext cx="6836228" cy="1077218"/>
          </a:xfrm>
          <a:prstGeom prst="rect">
            <a:avLst/>
          </a:prstGeom>
          <a:noFill/>
        </p:spPr>
        <p:txBody>
          <a:bodyPr wrap="square" rtlCol="0">
            <a:spAutoFit/>
          </a:bodyPr>
          <a:lstStyle/>
          <a:p>
            <a:r>
              <a:rPr lang="en-IE" sz="3200" b="1" dirty="0">
                <a:solidFill>
                  <a:srgbClr val="0070C0"/>
                </a:solidFill>
              </a:rPr>
              <a:t>Community Water Development Fund</a:t>
            </a:r>
          </a:p>
          <a:p>
            <a:r>
              <a:rPr lang="en-IE" sz="3200" i="1" dirty="0">
                <a:solidFill>
                  <a:srgbClr val="0070C0"/>
                </a:solidFill>
              </a:rPr>
              <a:t>supporting community action. </a:t>
            </a:r>
          </a:p>
        </p:txBody>
      </p:sp>
    </p:spTree>
    <p:extLst>
      <p:ext uri="{BB962C8B-B14F-4D97-AF65-F5344CB8AC3E}">
        <p14:creationId xmlns:p14="http://schemas.microsoft.com/office/powerpoint/2010/main" val="199015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
        <p:nvSpPr>
          <p:cNvPr id="8" name="Title 3">
            <a:extLst>
              <a:ext uri="{FF2B5EF4-FFF2-40B4-BE49-F238E27FC236}">
                <a16:creationId xmlns="" xmlns:a16="http://schemas.microsoft.com/office/drawing/2014/main" id="{D3935A86-30E8-4A54-A8B2-1DB7C3DEAAD5}"/>
              </a:ext>
            </a:extLst>
          </p:cNvPr>
          <p:cNvSpPr>
            <a:spLocks noGrp="1"/>
          </p:cNvSpPr>
          <p:nvPr>
            <p:ph type="title"/>
          </p:nvPr>
        </p:nvSpPr>
        <p:spPr>
          <a:xfrm>
            <a:off x="-1" y="1148789"/>
            <a:ext cx="4265271" cy="754024"/>
          </a:xfrm>
        </p:spPr>
        <p:txBody>
          <a:bodyPr>
            <a:noAutofit/>
          </a:bodyPr>
          <a:lstStyle/>
          <a:p>
            <a:r>
              <a:rPr lang="en-IE" sz="3600" b="1" dirty="0">
                <a:solidFill>
                  <a:srgbClr val="0070C0"/>
                </a:solidFill>
              </a:rPr>
              <a:t>Expected outcomes</a:t>
            </a:r>
            <a:br>
              <a:rPr lang="en-IE" sz="3600" b="1" dirty="0">
                <a:solidFill>
                  <a:srgbClr val="0070C0"/>
                </a:solidFill>
              </a:rPr>
            </a:br>
            <a:r>
              <a:rPr lang="en-IE" sz="3600" b="1" dirty="0">
                <a:solidFill>
                  <a:srgbClr val="0070C0"/>
                </a:solidFill>
              </a:rPr>
              <a:t>over the life of the RBMP</a:t>
            </a:r>
            <a:r>
              <a:rPr lang="en-IE" sz="4000" b="1" dirty="0">
                <a:solidFill>
                  <a:srgbClr val="0070C0"/>
                </a:solidFill>
              </a:rPr>
              <a:t/>
            </a:r>
            <a:br>
              <a:rPr lang="en-IE" sz="4000" b="1" dirty="0">
                <a:solidFill>
                  <a:srgbClr val="0070C0"/>
                </a:solidFill>
              </a:rPr>
            </a:br>
            <a:endParaRPr lang="en-US" sz="4000" b="1" dirty="0">
              <a:solidFill>
                <a:srgbClr val="0070C0"/>
              </a:solidFill>
            </a:endParaRPr>
          </a:p>
        </p:txBody>
      </p:sp>
      <p:pic>
        <p:nvPicPr>
          <p:cNvPr id="7" name="Picture 6">
            <a:extLst>
              <a:ext uri="{FF2B5EF4-FFF2-40B4-BE49-F238E27FC236}">
                <a16:creationId xmlns="" xmlns:a16="http://schemas.microsoft.com/office/drawing/2014/main" id="{F8EA21CD-0B1C-4D80-B5E2-109AD7F3BCD8}"/>
              </a:ext>
            </a:extLst>
          </p:cNvPr>
          <p:cNvPicPr>
            <a:picLocks noChangeAspect="1"/>
          </p:cNvPicPr>
          <p:nvPr/>
        </p:nvPicPr>
        <p:blipFill rotWithShape="1">
          <a:blip r:embed="rId3"/>
          <a:srcRect l="1966" t="1941" r="1546" b="1941"/>
          <a:stretch/>
        </p:blipFill>
        <p:spPr>
          <a:xfrm>
            <a:off x="4265271" y="-1"/>
            <a:ext cx="4878729" cy="6857581"/>
          </a:xfrm>
          <a:prstGeom prst="rect">
            <a:avLst/>
          </a:prstGeom>
        </p:spPr>
      </p:pic>
      <p:pic>
        <p:nvPicPr>
          <p:cNvPr id="5" name="Picture 4">
            <a:extLst>
              <a:ext uri="{FF2B5EF4-FFF2-40B4-BE49-F238E27FC236}">
                <a16:creationId xmlns="" xmlns:a16="http://schemas.microsoft.com/office/drawing/2014/main" id="{5FDBA360-A72C-4D3D-9A3A-FCD86622E330}"/>
              </a:ext>
            </a:extLst>
          </p:cNvPr>
          <p:cNvPicPr>
            <a:picLocks noChangeAspect="1"/>
          </p:cNvPicPr>
          <p:nvPr/>
        </p:nvPicPr>
        <p:blipFill>
          <a:blip r:embed="rId4"/>
          <a:stretch>
            <a:fillRect/>
          </a:stretch>
        </p:blipFill>
        <p:spPr>
          <a:xfrm>
            <a:off x="1273567" y="3206028"/>
            <a:ext cx="1637466" cy="2358043"/>
          </a:xfrm>
          <a:prstGeom prst="rect">
            <a:avLst/>
          </a:prstGeom>
          <a:ln w="19050">
            <a:solidFill>
              <a:schemeClr val="bg1">
                <a:lumMod val="50000"/>
              </a:schemeClr>
            </a:solidFill>
          </a:ln>
        </p:spPr>
      </p:pic>
    </p:spTree>
    <p:extLst>
      <p:ext uri="{BB962C8B-B14F-4D97-AF65-F5344CB8AC3E}">
        <p14:creationId xmlns:p14="http://schemas.microsoft.com/office/powerpoint/2010/main" val="25299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9720" y="1364407"/>
            <a:ext cx="8626998" cy="3282829"/>
          </a:xfrm>
        </p:spPr>
        <p:txBody>
          <a:bodyPr>
            <a:noAutofit/>
          </a:bodyPr>
          <a:lstStyle/>
          <a:p>
            <a:pPr>
              <a:spcBef>
                <a:spcPts val="1200"/>
              </a:spcBef>
            </a:pPr>
            <a:r>
              <a:rPr lang="en-US" sz="2800" dirty="0"/>
              <a:t>Build the foundations and momentum for long-term improvements.</a:t>
            </a:r>
          </a:p>
          <a:p>
            <a:pPr>
              <a:spcBef>
                <a:spcPts val="1200"/>
              </a:spcBef>
            </a:pPr>
            <a:r>
              <a:rPr lang="en-US" sz="2800" dirty="0"/>
              <a:t>Regional work </a:t>
            </a:r>
            <a:r>
              <a:rPr lang="en-US" sz="2800" dirty="0" err="1"/>
              <a:t>programmes</a:t>
            </a:r>
            <a:r>
              <a:rPr lang="en-US" sz="2800" dirty="0"/>
              <a:t> to be developed and implemented by local authorities and agencies working together.</a:t>
            </a:r>
          </a:p>
          <a:p>
            <a:pPr>
              <a:spcBef>
                <a:spcPts val="1200"/>
              </a:spcBef>
            </a:pPr>
            <a:r>
              <a:rPr lang="en-US" sz="2800" dirty="0"/>
              <a:t>The new governance structures will underpin effective implementation. </a:t>
            </a:r>
          </a:p>
          <a:p>
            <a:pPr>
              <a:spcBef>
                <a:spcPts val="1200"/>
              </a:spcBef>
            </a:pPr>
            <a:r>
              <a:rPr lang="en-US" sz="2800" dirty="0"/>
              <a:t>Support for community led projects and initiatives. </a:t>
            </a:r>
          </a:p>
          <a:p>
            <a:pPr>
              <a:spcBef>
                <a:spcPts val="1200"/>
              </a:spcBef>
            </a:pPr>
            <a:r>
              <a:rPr lang="en-US" sz="2800" dirty="0"/>
              <a:t>Better approach to water quality management both locally and nationally.</a:t>
            </a:r>
          </a:p>
          <a:p>
            <a:pPr marL="0" indent="0">
              <a:spcBef>
                <a:spcPts val="1200"/>
              </a:spcBef>
              <a:buNone/>
            </a:pPr>
            <a:endParaRPr lang="en-US" sz="2800" dirty="0"/>
          </a:p>
          <a:p>
            <a:pPr marL="0" indent="0">
              <a:spcBef>
                <a:spcPts val="1200"/>
              </a:spcBef>
              <a:buNone/>
            </a:pPr>
            <a:endParaRPr lang="en-IE"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
        <p:nvSpPr>
          <p:cNvPr id="13" name="Title 3">
            <a:extLst>
              <a:ext uri="{FF2B5EF4-FFF2-40B4-BE49-F238E27FC236}">
                <a16:creationId xmlns="" xmlns:a16="http://schemas.microsoft.com/office/drawing/2014/main" id="{CCC08A03-7E55-4185-AEFB-F4530CE38616}"/>
              </a:ext>
            </a:extLst>
          </p:cNvPr>
          <p:cNvSpPr>
            <a:spLocks noGrp="1"/>
          </p:cNvSpPr>
          <p:nvPr>
            <p:ph type="title"/>
          </p:nvPr>
        </p:nvSpPr>
        <p:spPr>
          <a:xfrm>
            <a:off x="1986987" y="95491"/>
            <a:ext cx="6172200" cy="754024"/>
          </a:xfrm>
        </p:spPr>
        <p:txBody>
          <a:bodyPr>
            <a:noAutofit/>
          </a:bodyPr>
          <a:lstStyle/>
          <a:p>
            <a:r>
              <a:rPr lang="en-IE" sz="4000" b="1" dirty="0">
                <a:solidFill>
                  <a:srgbClr val="0070C0"/>
                </a:solidFill>
              </a:rPr>
              <a:t>Key Aims</a:t>
            </a:r>
            <a:br>
              <a:rPr lang="en-IE" sz="4000" b="1" dirty="0">
                <a:solidFill>
                  <a:srgbClr val="0070C0"/>
                </a:solidFill>
              </a:rPr>
            </a:br>
            <a:r>
              <a:rPr lang="en-IE" sz="4000" b="1" dirty="0">
                <a:solidFill>
                  <a:srgbClr val="0070C0"/>
                </a:solidFill>
              </a:rPr>
              <a:t>2018 - 2021</a:t>
            </a:r>
            <a:endParaRPr lang="en-US" sz="4000" b="1" dirty="0">
              <a:solidFill>
                <a:srgbClr val="0070C0"/>
              </a:solidFill>
            </a:endParaRPr>
          </a:p>
        </p:txBody>
      </p:sp>
    </p:spTree>
    <p:extLst>
      <p:ext uri="{BB962C8B-B14F-4D97-AF65-F5344CB8AC3E}">
        <p14:creationId xmlns:p14="http://schemas.microsoft.com/office/powerpoint/2010/main" val="327196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401D3CD6-E400-4277-BFBE-59D19494F4A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3729" r="7605"/>
          <a:stretch/>
        </p:blipFill>
        <p:spPr>
          <a:xfrm>
            <a:off x="5220182" y="3543970"/>
            <a:ext cx="3923818" cy="2942866"/>
          </a:xfrm>
          <a:prstGeom prst="rect">
            <a:avLst/>
          </a:prstGeom>
        </p:spPr>
      </p:pic>
      <p:sp>
        <p:nvSpPr>
          <p:cNvPr id="4" name="Slide Number Placeholder 3">
            <a:extLst>
              <a:ext uri="{FF2B5EF4-FFF2-40B4-BE49-F238E27FC236}">
                <a16:creationId xmlns="" xmlns:a16="http://schemas.microsoft.com/office/drawing/2014/main" id="{C33EEB4B-1B27-4A8B-A5D7-40E7B73ACF4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13ED2061-D0EB-4D49-AD5F-CC4847EE1C97}" type="slidenum">
              <a:rPr lang="en-US" sz="1200">
                <a:solidFill>
                  <a:srgbClr val="FFFFFF"/>
                </a:solidFill>
              </a:rPr>
              <a:pPr algn="r" defTabSz="914400">
                <a:spcAft>
                  <a:spcPts val="600"/>
                </a:spcAft>
              </a:pPr>
              <a:t>17</a:t>
            </a:fld>
            <a:endParaRPr lang="en-US" sz="1200">
              <a:solidFill>
                <a:srgbClr val="FFFFFF"/>
              </a:solidFill>
            </a:endParaRPr>
          </a:p>
        </p:txBody>
      </p:sp>
      <p:sp>
        <p:nvSpPr>
          <p:cNvPr id="3" name="TextBox 2">
            <a:extLst>
              <a:ext uri="{FF2B5EF4-FFF2-40B4-BE49-F238E27FC236}">
                <a16:creationId xmlns="" xmlns:a16="http://schemas.microsoft.com/office/drawing/2014/main" id="{52057518-DC65-489E-90B4-FD080345380F}"/>
              </a:ext>
            </a:extLst>
          </p:cNvPr>
          <p:cNvSpPr txBox="1"/>
          <p:nvPr/>
        </p:nvSpPr>
        <p:spPr>
          <a:xfrm>
            <a:off x="272005" y="1097147"/>
            <a:ext cx="8871995" cy="4893647"/>
          </a:xfrm>
          <a:prstGeom prst="rect">
            <a:avLst/>
          </a:prstGeom>
          <a:noFill/>
        </p:spPr>
        <p:txBody>
          <a:bodyPr wrap="square" rtlCol="0">
            <a:spAutoFit/>
          </a:bodyPr>
          <a:lstStyle/>
          <a:p>
            <a:r>
              <a:rPr lang="en-IE" sz="4400" dirty="0"/>
              <a:t>The River Basin Management Plan</a:t>
            </a:r>
          </a:p>
          <a:p>
            <a:r>
              <a:rPr lang="en-IE" sz="4400" dirty="0"/>
              <a:t>aims to benefit;</a:t>
            </a:r>
          </a:p>
          <a:p>
            <a:pPr marL="571500" indent="-571500">
              <a:buFont typeface="Arial" panose="020B0604020202020204" pitchFamily="34" charset="0"/>
              <a:buChar char="•"/>
            </a:pPr>
            <a:r>
              <a:rPr lang="en-IE" sz="4400" dirty="0"/>
              <a:t>Public Health </a:t>
            </a:r>
          </a:p>
          <a:p>
            <a:pPr marL="571500" indent="-571500">
              <a:buFont typeface="Arial" panose="020B0604020202020204" pitchFamily="34" charset="0"/>
              <a:buChar char="•"/>
            </a:pPr>
            <a:r>
              <a:rPr lang="en-IE" sz="4400" dirty="0"/>
              <a:t>The Environment</a:t>
            </a:r>
          </a:p>
          <a:p>
            <a:pPr marL="571500" indent="-571500">
              <a:buFont typeface="Arial" panose="020B0604020202020204" pitchFamily="34" charset="0"/>
              <a:buChar char="•"/>
            </a:pPr>
            <a:r>
              <a:rPr lang="en-IE" sz="4400" dirty="0"/>
              <a:t>The Economy</a:t>
            </a:r>
          </a:p>
          <a:p>
            <a:r>
              <a:rPr lang="en-IE" sz="4400" dirty="0"/>
              <a:t>	</a:t>
            </a:r>
            <a:r>
              <a:rPr lang="en-IE" sz="2800" dirty="0"/>
              <a:t>Agriculture, Industry, Tourism</a:t>
            </a:r>
            <a:endParaRPr lang="en-IE" sz="4400" dirty="0"/>
          </a:p>
          <a:p>
            <a:r>
              <a:rPr lang="en-IE" sz="4800" b="1" dirty="0">
                <a:solidFill>
                  <a:srgbClr val="FFC000"/>
                </a:solidFill>
                <a:effectLst>
                  <a:outerShdw blurRad="38100" dist="38100" dir="2700000" algn="tl">
                    <a:srgbClr val="000000">
                      <a:alpha val="43137"/>
                    </a:srgbClr>
                  </a:outerShdw>
                </a:effectLst>
              </a:rPr>
              <a:t> </a:t>
            </a:r>
          </a:p>
        </p:txBody>
      </p:sp>
      <p:sp>
        <p:nvSpPr>
          <p:cNvPr id="5" name="Title 3">
            <a:extLst>
              <a:ext uri="{FF2B5EF4-FFF2-40B4-BE49-F238E27FC236}">
                <a16:creationId xmlns="" xmlns:a16="http://schemas.microsoft.com/office/drawing/2014/main" id="{A06EDF26-B8D8-4525-BACB-9ACB84DBEC18}"/>
              </a:ext>
            </a:extLst>
          </p:cNvPr>
          <p:cNvSpPr>
            <a:spLocks noGrp="1"/>
          </p:cNvSpPr>
          <p:nvPr>
            <p:ph type="title"/>
          </p:nvPr>
        </p:nvSpPr>
        <p:spPr>
          <a:xfrm>
            <a:off x="1986987" y="95491"/>
            <a:ext cx="6172200" cy="754024"/>
          </a:xfrm>
        </p:spPr>
        <p:txBody>
          <a:bodyPr>
            <a:noAutofit/>
          </a:bodyPr>
          <a:lstStyle/>
          <a:p>
            <a:r>
              <a:rPr lang="en-IE" sz="4000" b="1" dirty="0">
                <a:solidFill>
                  <a:srgbClr val="0070C0"/>
                </a:solidFill>
              </a:rPr>
              <a:t>To conclude…</a:t>
            </a:r>
            <a:endParaRPr lang="en-US" sz="4000" b="1" dirty="0">
              <a:solidFill>
                <a:srgbClr val="0070C0"/>
              </a:solidFill>
            </a:endParaRPr>
          </a:p>
        </p:txBody>
      </p:sp>
    </p:spTree>
    <p:extLst>
      <p:ext uri="{BB962C8B-B14F-4D97-AF65-F5344CB8AC3E}">
        <p14:creationId xmlns:p14="http://schemas.microsoft.com/office/powerpoint/2010/main" val="393023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9765A8B-2C1A-4A75-B531-A74F612D7E12}"/>
              </a:ext>
            </a:extLst>
          </p:cNvPr>
          <p:cNvSpPr txBox="1"/>
          <p:nvPr/>
        </p:nvSpPr>
        <p:spPr>
          <a:xfrm>
            <a:off x="295154" y="1032078"/>
            <a:ext cx="8848846" cy="3370153"/>
          </a:xfrm>
          <a:prstGeom prst="rect">
            <a:avLst/>
          </a:prstGeom>
          <a:noFill/>
        </p:spPr>
        <p:txBody>
          <a:bodyPr wrap="square" rtlCol="0">
            <a:spAutoFit/>
          </a:bodyPr>
          <a:lstStyle/>
          <a:p>
            <a:pPr>
              <a:spcAft>
                <a:spcPts val="1800"/>
              </a:spcAft>
            </a:pPr>
            <a:r>
              <a:rPr lang="en-IE" sz="2800" b="1" dirty="0"/>
              <a:t>		The Water Framework Directive 2000/60/EC</a:t>
            </a:r>
          </a:p>
          <a:p>
            <a:pPr marL="285750" indent="-285750">
              <a:spcAft>
                <a:spcPts val="1800"/>
              </a:spcAft>
              <a:buFont typeface="Arial" panose="020B0604020202020204" pitchFamily="34" charset="0"/>
              <a:buChar char="•"/>
            </a:pPr>
            <a:r>
              <a:rPr lang="en-IE" sz="2800" dirty="0"/>
              <a:t>European Parliament and Council in October 2000</a:t>
            </a:r>
          </a:p>
          <a:p>
            <a:pPr marL="285750" indent="-285750">
              <a:spcAft>
                <a:spcPts val="1800"/>
              </a:spcAft>
              <a:buFont typeface="Arial" panose="020B0604020202020204" pitchFamily="34" charset="0"/>
              <a:buChar char="•"/>
            </a:pPr>
            <a:r>
              <a:rPr lang="en-IE" sz="2800" dirty="0"/>
              <a:t>‘a framework for community action in the field of water policy’ – </a:t>
            </a:r>
            <a:r>
              <a:rPr lang="en-IE" sz="2800" i="1" dirty="0"/>
              <a:t>information, consultation, active involvement</a:t>
            </a:r>
            <a:r>
              <a:rPr lang="en-IE" sz="2800" dirty="0"/>
              <a:t>.</a:t>
            </a:r>
          </a:p>
          <a:p>
            <a:pPr marL="285750" indent="-285750">
              <a:spcAft>
                <a:spcPts val="1800"/>
              </a:spcAft>
              <a:buFont typeface="Arial" panose="020B0604020202020204" pitchFamily="34" charset="0"/>
              <a:buChar char="•"/>
            </a:pPr>
            <a:r>
              <a:rPr lang="en-IE" sz="2800" dirty="0"/>
              <a:t>To protect and restore ‘</a:t>
            </a:r>
            <a:r>
              <a:rPr lang="en-IE" sz="2800" i="1" dirty="0"/>
              <a:t>healthy waters</a:t>
            </a:r>
            <a:r>
              <a:rPr lang="en-IE" sz="2800" dirty="0"/>
              <a:t>’ in rivers, lakes, estuaries, groundwater and coastal areas. </a:t>
            </a:r>
          </a:p>
        </p:txBody>
      </p:sp>
      <p:sp>
        <p:nvSpPr>
          <p:cNvPr id="3" name="TextBox 2">
            <a:extLst>
              <a:ext uri="{FF2B5EF4-FFF2-40B4-BE49-F238E27FC236}">
                <a16:creationId xmlns="" xmlns:a16="http://schemas.microsoft.com/office/drawing/2014/main" id="{2444ED3F-2438-444E-A088-02E28D4B1F80}"/>
              </a:ext>
            </a:extLst>
          </p:cNvPr>
          <p:cNvSpPr txBox="1"/>
          <p:nvPr/>
        </p:nvSpPr>
        <p:spPr>
          <a:xfrm>
            <a:off x="3217761" y="258247"/>
            <a:ext cx="3003631" cy="584775"/>
          </a:xfrm>
          <a:prstGeom prst="rect">
            <a:avLst/>
          </a:prstGeom>
          <a:noFill/>
        </p:spPr>
        <p:txBody>
          <a:bodyPr wrap="square" rtlCol="0">
            <a:spAutoFit/>
          </a:bodyPr>
          <a:lstStyle/>
          <a:p>
            <a:r>
              <a:rPr lang="en-IE" sz="3200" b="1" cap="all" dirty="0">
                <a:solidFill>
                  <a:srgbClr val="0070C0"/>
                </a:solidFill>
              </a:rPr>
              <a:t>Background</a:t>
            </a:r>
          </a:p>
        </p:txBody>
      </p:sp>
      <p:pic>
        <p:nvPicPr>
          <p:cNvPr id="5" name="Picture 4">
            <a:extLst>
              <a:ext uri="{FF2B5EF4-FFF2-40B4-BE49-F238E27FC236}">
                <a16:creationId xmlns="" xmlns:a16="http://schemas.microsoft.com/office/drawing/2014/main" id="{FB620562-3243-4FD4-B7FE-01D9ED17AD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12" y="4152899"/>
            <a:ext cx="2401888" cy="2247056"/>
          </a:xfrm>
          <a:prstGeom prst="rect">
            <a:avLst/>
          </a:prstGeom>
        </p:spPr>
      </p:pic>
      <p:sp>
        <p:nvSpPr>
          <p:cNvPr id="7" name="Rectangle 6">
            <a:extLst>
              <a:ext uri="{FF2B5EF4-FFF2-40B4-BE49-F238E27FC236}">
                <a16:creationId xmlns="" xmlns:a16="http://schemas.microsoft.com/office/drawing/2014/main" id="{27FA95E5-7694-4403-9D55-94DA81EFAC2E}"/>
              </a:ext>
            </a:extLst>
          </p:cNvPr>
          <p:cNvSpPr/>
          <p:nvPr/>
        </p:nvSpPr>
        <p:spPr>
          <a:xfrm>
            <a:off x="407616" y="4935770"/>
            <a:ext cx="7324273" cy="400110"/>
          </a:xfrm>
          <a:prstGeom prst="rect">
            <a:avLst/>
          </a:prstGeom>
        </p:spPr>
        <p:txBody>
          <a:bodyPr wrap="square">
            <a:spAutoFit/>
          </a:bodyPr>
          <a:lstStyle/>
          <a:p>
            <a:r>
              <a:rPr lang="en-IE" sz="2000" dirty="0">
                <a:solidFill>
                  <a:srgbClr val="C00000"/>
                </a:solidFill>
                <a:latin typeface="Arial" panose="020B0604020202020204" pitchFamily="34" charset="0"/>
                <a:cs typeface="Arial" panose="020B0604020202020204" pitchFamily="34" charset="0"/>
              </a:rPr>
              <a:t>Overall aim: “to achieve good ecological status in all waters”</a:t>
            </a:r>
            <a:endParaRPr lang="en-IE" sz="2000" dirty="0">
              <a:solidFill>
                <a:srgbClr val="C00000"/>
              </a:solidFill>
            </a:endParaRPr>
          </a:p>
        </p:txBody>
      </p:sp>
      <p:sp>
        <p:nvSpPr>
          <p:cNvPr id="6" name="Rectangle 5">
            <a:extLst>
              <a:ext uri="{FF2B5EF4-FFF2-40B4-BE49-F238E27FC236}">
                <a16:creationId xmlns="" xmlns:a16="http://schemas.microsoft.com/office/drawing/2014/main" id="{F6633DEC-1CC6-431D-BF4B-FC716A50D17A}"/>
              </a:ext>
            </a:extLst>
          </p:cNvPr>
          <p:cNvSpPr/>
          <p:nvPr/>
        </p:nvSpPr>
        <p:spPr>
          <a:xfrm>
            <a:off x="407616" y="5499638"/>
            <a:ext cx="6577706" cy="400110"/>
          </a:xfrm>
          <a:prstGeom prst="rect">
            <a:avLst/>
          </a:prstGeom>
        </p:spPr>
        <p:txBody>
          <a:bodyPr wrap="square">
            <a:spAutoFit/>
          </a:bodyPr>
          <a:lstStyle/>
          <a:p>
            <a:r>
              <a:rPr lang="en-IE" sz="2000" dirty="0">
                <a:solidFill>
                  <a:srgbClr val="C00000"/>
                </a:solidFill>
                <a:latin typeface="Arial" panose="020B0604020202020204" pitchFamily="34" charset="0"/>
                <a:cs typeface="Arial" panose="020B0604020202020204" pitchFamily="34" charset="0"/>
              </a:rPr>
              <a:t>Drivers: social and economic benefits of healthy waters. </a:t>
            </a:r>
            <a:endParaRPr lang="en-IE" sz="2000" dirty="0">
              <a:solidFill>
                <a:srgbClr val="C00000"/>
              </a:solidFill>
            </a:endParaRPr>
          </a:p>
        </p:txBody>
      </p:sp>
      <p:sp>
        <p:nvSpPr>
          <p:cNvPr id="9" name="Slide Number Placeholder 8">
            <a:extLst>
              <a:ext uri="{FF2B5EF4-FFF2-40B4-BE49-F238E27FC236}">
                <a16:creationId xmlns="" xmlns:a16="http://schemas.microsoft.com/office/drawing/2014/main" id="{B4163637-6E08-4B59-AA9E-91FADA0925BF}"/>
              </a:ext>
            </a:extLst>
          </p:cNvPr>
          <p:cNvSpPr>
            <a:spLocks noGrp="1"/>
          </p:cNvSpPr>
          <p:nvPr>
            <p:ph type="sldNum" sz="quarter" idx="12"/>
          </p:nvPr>
        </p:nvSpPr>
        <p:spPr/>
        <p:txBody>
          <a:bodyPr/>
          <a:lstStyle/>
          <a:p>
            <a:fld id="{13ED2061-D0EB-4D49-AD5F-CC4847EE1C97}" type="slidenum">
              <a:rPr lang="en-US" smtClean="0"/>
              <a:t>2</a:t>
            </a:fld>
            <a:endParaRPr lang="en-US"/>
          </a:p>
        </p:txBody>
      </p:sp>
    </p:spTree>
    <p:extLst>
      <p:ext uri="{BB962C8B-B14F-4D97-AF65-F5344CB8AC3E}">
        <p14:creationId xmlns:p14="http://schemas.microsoft.com/office/powerpoint/2010/main" val="8688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 xmlns:a16="http://schemas.microsoft.com/office/drawing/2014/main" id="{D416CDE0-1E98-4C4C-B261-6D6A7FBE40D8}"/>
              </a:ext>
            </a:extLst>
          </p:cNvPr>
          <p:cNvSpPr/>
          <p:nvPr/>
        </p:nvSpPr>
        <p:spPr>
          <a:xfrm>
            <a:off x="1001210" y="3910159"/>
            <a:ext cx="7025833" cy="2248560"/>
          </a:xfrm>
          <a:prstGeom prst="roundRect">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4" name="Oval 3">
            <a:extLst>
              <a:ext uri="{FF2B5EF4-FFF2-40B4-BE49-F238E27FC236}">
                <a16:creationId xmlns="" xmlns:a16="http://schemas.microsoft.com/office/drawing/2014/main" id="{9A384E73-C2E2-4BBE-9645-BE5251F84209}"/>
              </a:ext>
            </a:extLst>
          </p:cNvPr>
          <p:cNvSpPr/>
          <p:nvPr/>
        </p:nvSpPr>
        <p:spPr>
          <a:xfrm>
            <a:off x="1795523" y="2213027"/>
            <a:ext cx="1354238" cy="1331089"/>
          </a:xfrm>
          <a:prstGeom prst="ellipse">
            <a:avLst/>
          </a:prstGeom>
          <a:noFill/>
          <a:ln w="38100">
            <a:solidFill>
              <a:srgbClr val="A34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 xmlns:a16="http://schemas.microsoft.com/office/drawing/2014/main" id="{25364110-CFFE-4DB1-82B4-6C504B3BF5F9}"/>
              </a:ext>
            </a:extLst>
          </p:cNvPr>
          <p:cNvSpPr/>
          <p:nvPr/>
        </p:nvSpPr>
        <p:spPr>
          <a:xfrm>
            <a:off x="5592503" y="2213027"/>
            <a:ext cx="1354238" cy="1331089"/>
          </a:xfrm>
          <a:prstGeom prst="ellipse">
            <a:avLst/>
          </a:prstGeom>
          <a:noFill/>
          <a:ln w="38100">
            <a:solidFill>
              <a:srgbClr val="A34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 xmlns:a16="http://schemas.microsoft.com/office/drawing/2014/main" id="{E92946D5-504B-45CE-972C-41758C0AC7F3}"/>
              </a:ext>
            </a:extLst>
          </p:cNvPr>
          <p:cNvSpPr/>
          <p:nvPr/>
        </p:nvSpPr>
        <p:spPr>
          <a:xfrm>
            <a:off x="3684851" y="2240995"/>
            <a:ext cx="1354238" cy="1331089"/>
          </a:xfrm>
          <a:prstGeom prst="ellipse">
            <a:avLst/>
          </a:prstGeom>
          <a:noFill/>
          <a:ln w="38100">
            <a:solidFill>
              <a:srgbClr val="A34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 xmlns:a16="http://schemas.microsoft.com/office/drawing/2014/main" id="{1F5F8CB4-47F0-4048-ADA0-A247BB562E83}"/>
              </a:ext>
            </a:extLst>
          </p:cNvPr>
          <p:cNvSpPr txBox="1"/>
          <p:nvPr/>
        </p:nvSpPr>
        <p:spPr>
          <a:xfrm>
            <a:off x="3767321" y="2579070"/>
            <a:ext cx="1189298" cy="584775"/>
          </a:xfrm>
          <a:prstGeom prst="rect">
            <a:avLst/>
          </a:prstGeom>
          <a:noFill/>
        </p:spPr>
        <p:txBody>
          <a:bodyPr wrap="square" rtlCol="0">
            <a:spAutoFit/>
          </a:bodyPr>
          <a:lstStyle/>
          <a:p>
            <a:pPr algn="ctr"/>
            <a:r>
              <a:rPr lang="en-IE" sz="1600" b="1" dirty="0">
                <a:effectLst>
                  <a:outerShdw blurRad="38100" dist="38100" dir="2700000" algn="tl">
                    <a:srgbClr val="000000">
                      <a:alpha val="43137"/>
                    </a:srgbClr>
                  </a:outerShdw>
                </a:effectLst>
              </a:rPr>
              <a:t>2nd cycle</a:t>
            </a:r>
          </a:p>
          <a:p>
            <a:pPr algn="ctr"/>
            <a:r>
              <a:rPr lang="en-IE" sz="1600" b="1" dirty="0">
                <a:effectLst>
                  <a:outerShdw blurRad="38100" dist="38100" dir="2700000" algn="tl">
                    <a:srgbClr val="000000">
                      <a:alpha val="43137"/>
                    </a:srgbClr>
                  </a:outerShdw>
                </a:effectLst>
              </a:rPr>
              <a:t>2016 -2021</a:t>
            </a:r>
          </a:p>
        </p:txBody>
      </p:sp>
      <p:sp>
        <p:nvSpPr>
          <p:cNvPr id="9" name="TextBox 8">
            <a:extLst>
              <a:ext uri="{FF2B5EF4-FFF2-40B4-BE49-F238E27FC236}">
                <a16:creationId xmlns="" xmlns:a16="http://schemas.microsoft.com/office/drawing/2014/main" id="{8A5F7FCC-C0B0-4C1A-955E-8037CD68550D}"/>
              </a:ext>
            </a:extLst>
          </p:cNvPr>
          <p:cNvSpPr txBox="1"/>
          <p:nvPr/>
        </p:nvSpPr>
        <p:spPr>
          <a:xfrm>
            <a:off x="1877993" y="2551984"/>
            <a:ext cx="1189298" cy="584775"/>
          </a:xfrm>
          <a:prstGeom prst="rect">
            <a:avLst/>
          </a:prstGeom>
          <a:noFill/>
        </p:spPr>
        <p:txBody>
          <a:bodyPr wrap="square" rtlCol="0">
            <a:spAutoFit/>
          </a:bodyPr>
          <a:lstStyle/>
          <a:p>
            <a:pPr algn="ctr"/>
            <a:r>
              <a:rPr lang="en-IE" sz="1600" b="1" dirty="0"/>
              <a:t>1</a:t>
            </a:r>
            <a:r>
              <a:rPr lang="en-IE" sz="1600" b="1" baseline="30000" dirty="0"/>
              <a:t>st</a:t>
            </a:r>
            <a:r>
              <a:rPr lang="en-IE" sz="1600" b="1" dirty="0"/>
              <a:t> cycle</a:t>
            </a:r>
          </a:p>
          <a:p>
            <a:pPr algn="ctr"/>
            <a:r>
              <a:rPr lang="en-IE" sz="1600" b="1" dirty="0"/>
              <a:t>2009 -2015</a:t>
            </a:r>
          </a:p>
        </p:txBody>
      </p:sp>
      <p:sp>
        <p:nvSpPr>
          <p:cNvPr id="10" name="TextBox 9">
            <a:extLst>
              <a:ext uri="{FF2B5EF4-FFF2-40B4-BE49-F238E27FC236}">
                <a16:creationId xmlns="" xmlns:a16="http://schemas.microsoft.com/office/drawing/2014/main" id="{9F4D4BFF-7CCD-48CC-B8F5-114CDEC86E97}"/>
              </a:ext>
            </a:extLst>
          </p:cNvPr>
          <p:cNvSpPr txBox="1"/>
          <p:nvPr/>
        </p:nvSpPr>
        <p:spPr>
          <a:xfrm>
            <a:off x="5674973" y="2522733"/>
            <a:ext cx="1189298" cy="584775"/>
          </a:xfrm>
          <a:prstGeom prst="rect">
            <a:avLst/>
          </a:prstGeom>
          <a:noFill/>
        </p:spPr>
        <p:txBody>
          <a:bodyPr wrap="square" rtlCol="0">
            <a:spAutoFit/>
          </a:bodyPr>
          <a:lstStyle/>
          <a:p>
            <a:pPr algn="ctr"/>
            <a:r>
              <a:rPr lang="en-IE" sz="1600" b="1" dirty="0"/>
              <a:t>3rd cycle</a:t>
            </a:r>
          </a:p>
          <a:p>
            <a:pPr algn="ctr"/>
            <a:r>
              <a:rPr lang="en-IE" sz="1600" b="1" dirty="0"/>
              <a:t>2021 -2027</a:t>
            </a:r>
          </a:p>
        </p:txBody>
      </p:sp>
      <p:sp>
        <p:nvSpPr>
          <p:cNvPr id="11" name="Arrow: Right 10">
            <a:extLst>
              <a:ext uri="{FF2B5EF4-FFF2-40B4-BE49-F238E27FC236}">
                <a16:creationId xmlns="" xmlns:a16="http://schemas.microsoft.com/office/drawing/2014/main" id="{1BD5FED7-F891-42D5-9846-45BA9AA4066E}"/>
              </a:ext>
            </a:extLst>
          </p:cNvPr>
          <p:cNvSpPr/>
          <p:nvPr/>
        </p:nvSpPr>
        <p:spPr>
          <a:xfrm>
            <a:off x="3149761" y="2655758"/>
            <a:ext cx="659757" cy="445625"/>
          </a:xfrm>
          <a:prstGeom prst="rightArrow">
            <a:avLst/>
          </a:prstGeom>
          <a:solidFill>
            <a:srgbClr val="A34D21"/>
          </a:solidFill>
          <a:ln>
            <a:solidFill>
              <a:srgbClr val="A34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Arrow: Right 11">
            <a:extLst>
              <a:ext uri="{FF2B5EF4-FFF2-40B4-BE49-F238E27FC236}">
                <a16:creationId xmlns="" xmlns:a16="http://schemas.microsoft.com/office/drawing/2014/main" id="{57778230-81AA-4A5E-B8AF-D3AC1049DCC5}"/>
              </a:ext>
            </a:extLst>
          </p:cNvPr>
          <p:cNvSpPr/>
          <p:nvPr/>
        </p:nvSpPr>
        <p:spPr>
          <a:xfrm>
            <a:off x="5056451" y="2661883"/>
            <a:ext cx="659757" cy="445625"/>
          </a:xfrm>
          <a:prstGeom prst="rightArrow">
            <a:avLst/>
          </a:prstGeom>
          <a:solidFill>
            <a:srgbClr val="A34D21"/>
          </a:solidFill>
          <a:ln>
            <a:solidFill>
              <a:srgbClr val="A34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 xmlns:a16="http://schemas.microsoft.com/office/drawing/2014/main" id="{75EA1A77-88D1-4ADD-8BF2-C48226ADCDFF}"/>
              </a:ext>
            </a:extLst>
          </p:cNvPr>
          <p:cNvSpPr txBox="1"/>
          <p:nvPr/>
        </p:nvSpPr>
        <p:spPr>
          <a:xfrm>
            <a:off x="655415" y="964200"/>
            <a:ext cx="6059347" cy="1200329"/>
          </a:xfrm>
          <a:prstGeom prst="rect">
            <a:avLst/>
          </a:prstGeom>
          <a:noFill/>
        </p:spPr>
        <p:txBody>
          <a:bodyPr wrap="square" rtlCol="0">
            <a:spAutoFit/>
          </a:bodyPr>
          <a:lstStyle/>
          <a:p>
            <a:pPr marL="342900" indent="-342900">
              <a:buClr>
                <a:srgbClr val="00B0F0"/>
              </a:buClr>
              <a:buFont typeface="Wingdings" panose="05000000000000000000" pitchFamily="2" charset="2"/>
              <a:buChar char="Ø"/>
            </a:pPr>
            <a:r>
              <a:rPr lang="en-IE" sz="2400" dirty="0"/>
              <a:t>River Basin Management Plans (RBMPs) </a:t>
            </a:r>
          </a:p>
          <a:p>
            <a:pPr marL="342900" indent="-342900">
              <a:buClr>
                <a:srgbClr val="00B0F0"/>
              </a:buClr>
              <a:buFont typeface="Wingdings" panose="05000000000000000000" pitchFamily="2" charset="2"/>
              <a:buChar char="Ø"/>
            </a:pPr>
            <a:r>
              <a:rPr lang="en-IE" sz="2400" dirty="0"/>
              <a:t>Programmes of Measures (</a:t>
            </a:r>
            <a:r>
              <a:rPr lang="en-IE" sz="2400" dirty="0" err="1"/>
              <a:t>PoMs</a:t>
            </a:r>
            <a:r>
              <a:rPr lang="en-IE" sz="2400" dirty="0"/>
              <a:t>) </a:t>
            </a:r>
          </a:p>
          <a:p>
            <a:pPr marL="342900" indent="-342900">
              <a:buClr>
                <a:srgbClr val="00B0F0"/>
              </a:buClr>
              <a:buFont typeface="Wingdings" panose="05000000000000000000" pitchFamily="2" charset="2"/>
              <a:buChar char="Ø"/>
            </a:pPr>
            <a:r>
              <a:rPr lang="en-IE" sz="2400" u="sng" dirty="0"/>
              <a:t>Six year cycles</a:t>
            </a:r>
          </a:p>
        </p:txBody>
      </p:sp>
      <p:sp>
        <p:nvSpPr>
          <p:cNvPr id="20" name="TextBox 19">
            <a:extLst>
              <a:ext uri="{FF2B5EF4-FFF2-40B4-BE49-F238E27FC236}">
                <a16:creationId xmlns="" xmlns:a16="http://schemas.microsoft.com/office/drawing/2014/main" id="{7D859170-80F4-416B-AD9A-D3C9BDDD1EAE}"/>
              </a:ext>
            </a:extLst>
          </p:cNvPr>
          <p:cNvSpPr txBox="1"/>
          <p:nvPr/>
        </p:nvSpPr>
        <p:spPr>
          <a:xfrm>
            <a:off x="1154573" y="4060492"/>
            <a:ext cx="6872470" cy="2292935"/>
          </a:xfrm>
          <a:prstGeom prst="rect">
            <a:avLst/>
          </a:prstGeom>
          <a:noFill/>
        </p:spPr>
        <p:txBody>
          <a:bodyPr wrap="square" rtlCol="0">
            <a:spAutoFit/>
          </a:bodyPr>
          <a:lstStyle/>
          <a:p>
            <a:pPr>
              <a:spcAft>
                <a:spcPts val="600"/>
              </a:spcAft>
            </a:pPr>
            <a:r>
              <a:rPr lang="en-IE" sz="2000" i="1" dirty="0">
                <a:solidFill>
                  <a:srgbClr val="FF0000"/>
                </a:solidFill>
              </a:rPr>
              <a:t>Step 1 -</a:t>
            </a:r>
            <a:r>
              <a:rPr lang="en-IE" sz="2000" dirty="0"/>
              <a:t> Catchment characterisation – </a:t>
            </a:r>
            <a:r>
              <a:rPr lang="en-IE" sz="2000" i="1" dirty="0"/>
              <a:t>defining the problems.</a:t>
            </a:r>
          </a:p>
          <a:p>
            <a:pPr>
              <a:spcAft>
                <a:spcPts val="600"/>
              </a:spcAft>
            </a:pPr>
            <a:r>
              <a:rPr lang="en-IE" sz="2000" i="1" dirty="0">
                <a:solidFill>
                  <a:srgbClr val="FF0000"/>
                </a:solidFill>
              </a:rPr>
              <a:t>Step 2 - </a:t>
            </a:r>
            <a:r>
              <a:rPr lang="en-IE" sz="2000" dirty="0"/>
              <a:t>RBMP &amp; </a:t>
            </a:r>
            <a:r>
              <a:rPr lang="en-IE" sz="2000" dirty="0" err="1"/>
              <a:t>PoMs</a:t>
            </a:r>
            <a:r>
              <a:rPr lang="en-IE" sz="2000" dirty="0"/>
              <a:t> – </a:t>
            </a:r>
            <a:r>
              <a:rPr lang="en-IE" sz="2000" i="1" dirty="0"/>
              <a:t>setting targets and programmes.</a:t>
            </a:r>
          </a:p>
          <a:p>
            <a:pPr>
              <a:spcAft>
                <a:spcPts val="600"/>
              </a:spcAft>
            </a:pPr>
            <a:r>
              <a:rPr lang="en-IE" sz="2000" i="1" dirty="0">
                <a:solidFill>
                  <a:srgbClr val="FF0000"/>
                </a:solidFill>
              </a:rPr>
              <a:t>Step 3 - </a:t>
            </a:r>
            <a:r>
              <a:rPr lang="en-IE" sz="2000" dirty="0"/>
              <a:t>Implement measures – </a:t>
            </a:r>
            <a:r>
              <a:rPr lang="en-IE" sz="2000" i="1" dirty="0"/>
              <a:t>delivering improvements</a:t>
            </a:r>
            <a:r>
              <a:rPr lang="en-IE" sz="2000" dirty="0"/>
              <a:t>.</a:t>
            </a:r>
          </a:p>
          <a:p>
            <a:pPr>
              <a:spcAft>
                <a:spcPts val="600"/>
              </a:spcAft>
            </a:pPr>
            <a:r>
              <a:rPr lang="en-IE" sz="2000" i="1" dirty="0">
                <a:solidFill>
                  <a:srgbClr val="FF0000"/>
                </a:solidFill>
              </a:rPr>
              <a:t>Step 4 </a:t>
            </a:r>
            <a:r>
              <a:rPr lang="en-IE" sz="2000" dirty="0"/>
              <a:t>- Monitor and evaluate – </a:t>
            </a:r>
            <a:r>
              <a:rPr lang="en-IE" sz="2000" i="1" dirty="0"/>
              <a:t>gather data and information</a:t>
            </a:r>
            <a:r>
              <a:rPr lang="en-IE" sz="2000" dirty="0"/>
              <a:t>. </a:t>
            </a:r>
          </a:p>
          <a:p>
            <a:pPr>
              <a:spcAft>
                <a:spcPts val="600"/>
              </a:spcAft>
            </a:pPr>
            <a:r>
              <a:rPr lang="en-IE" sz="2000" i="1" dirty="0">
                <a:solidFill>
                  <a:srgbClr val="FF0000"/>
                </a:solidFill>
              </a:rPr>
              <a:t>Step 5 - </a:t>
            </a:r>
            <a:r>
              <a:rPr lang="en-IE" sz="2000" dirty="0"/>
              <a:t>Report to EC – </a:t>
            </a:r>
            <a:r>
              <a:rPr lang="en-IE" sz="2000" i="1" dirty="0"/>
              <a:t>summary of progress and outcomes.</a:t>
            </a:r>
          </a:p>
          <a:p>
            <a:pPr marL="285750" indent="-285750">
              <a:buFont typeface="Arial" panose="020B0604020202020204" pitchFamily="34" charset="0"/>
              <a:buChar char="•"/>
            </a:pPr>
            <a:endParaRPr lang="en-IE" dirty="0"/>
          </a:p>
        </p:txBody>
      </p:sp>
      <p:sp>
        <p:nvSpPr>
          <p:cNvPr id="16" name="TextBox 15">
            <a:extLst>
              <a:ext uri="{FF2B5EF4-FFF2-40B4-BE49-F238E27FC236}">
                <a16:creationId xmlns="" xmlns:a16="http://schemas.microsoft.com/office/drawing/2014/main" id="{2E6DEB97-A1B3-4444-97FB-75D816DDB82B}"/>
              </a:ext>
            </a:extLst>
          </p:cNvPr>
          <p:cNvSpPr txBox="1"/>
          <p:nvPr/>
        </p:nvSpPr>
        <p:spPr>
          <a:xfrm>
            <a:off x="2822536" y="224572"/>
            <a:ext cx="5099636" cy="584775"/>
          </a:xfrm>
          <a:prstGeom prst="rect">
            <a:avLst/>
          </a:prstGeom>
          <a:noFill/>
        </p:spPr>
        <p:txBody>
          <a:bodyPr wrap="square" rtlCol="0">
            <a:spAutoFit/>
          </a:bodyPr>
          <a:lstStyle/>
          <a:p>
            <a:r>
              <a:rPr lang="en-IE" sz="3200" b="1" dirty="0">
                <a:solidFill>
                  <a:srgbClr val="0070C0"/>
                </a:solidFill>
              </a:rPr>
              <a:t>Water Framework Directive</a:t>
            </a:r>
          </a:p>
        </p:txBody>
      </p:sp>
      <p:sp>
        <p:nvSpPr>
          <p:cNvPr id="5" name="Slide Number Placeholder 4">
            <a:extLst>
              <a:ext uri="{FF2B5EF4-FFF2-40B4-BE49-F238E27FC236}">
                <a16:creationId xmlns="" xmlns:a16="http://schemas.microsoft.com/office/drawing/2014/main" id="{66BE4035-6155-4A8D-9E2A-60C92F747875}"/>
              </a:ext>
            </a:extLst>
          </p:cNvPr>
          <p:cNvSpPr>
            <a:spLocks noGrp="1"/>
          </p:cNvSpPr>
          <p:nvPr>
            <p:ph type="sldNum" sz="quarter" idx="12"/>
          </p:nvPr>
        </p:nvSpPr>
        <p:spPr/>
        <p:txBody>
          <a:bodyPr/>
          <a:lstStyle/>
          <a:p>
            <a:fld id="{13ED2061-D0EB-4D49-AD5F-CC4847EE1C97}" type="slidenum">
              <a:rPr lang="en-US" smtClean="0"/>
              <a:t>3</a:t>
            </a:fld>
            <a:endParaRPr lang="en-US"/>
          </a:p>
        </p:txBody>
      </p:sp>
    </p:spTree>
    <p:extLst>
      <p:ext uri="{BB962C8B-B14F-4D97-AF65-F5344CB8AC3E}">
        <p14:creationId xmlns:p14="http://schemas.microsoft.com/office/powerpoint/2010/main" val="399131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AC94A56B-A65B-4098-98E1-1496EA92C665}"/>
              </a:ext>
            </a:extLst>
          </p:cNvPr>
          <p:cNvSpPr txBox="1"/>
          <p:nvPr/>
        </p:nvSpPr>
        <p:spPr>
          <a:xfrm>
            <a:off x="392654" y="1012603"/>
            <a:ext cx="8577726" cy="212365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IE" sz="2800" dirty="0"/>
              <a:t>2014 EU Water Policy Regulations (S.I. No. 350 of 2014)</a:t>
            </a:r>
          </a:p>
          <a:p>
            <a:pPr marL="342900" indent="-342900">
              <a:spcAft>
                <a:spcPts val="1200"/>
              </a:spcAft>
              <a:buFont typeface="Arial" panose="020B0604020202020204" pitchFamily="34" charset="0"/>
              <a:buChar char="•"/>
            </a:pPr>
            <a:r>
              <a:rPr lang="en-IE" sz="2800" dirty="0"/>
              <a:t>Competent authorities for WFD; Minister, EPA, Local Authorities.</a:t>
            </a:r>
          </a:p>
          <a:p>
            <a:pPr marL="342900" indent="-342900">
              <a:spcAft>
                <a:spcPts val="1200"/>
              </a:spcAft>
              <a:buFont typeface="Arial" panose="020B0604020202020204" pitchFamily="34" charset="0"/>
              <a:buChar char="•"/>
            </a:pPr>
            <a:r>
              <a:rPr lang="en-IE" sz="2800" dirty="0"/>
              <a:t> Greater responsibilities on Local Authorities. </a:t>
            </a:r>
            <a:endParaRPr lang="en-IE" sz="2000" dirty="0"/>
          </a:p>
        </p:txBody>
      </p:sp>
      <p:sp>
        <p:nvSpPr>
          <p:cNvPr id="11" name="Arrow: Right 10">
            <a:extLst>
              <a:ext uri="{FF2B5EF4-FFF2-40B4-BE49-F238E27FC236}">
                <a16:creationId xmlns="" xmlns:a16="http://schemas.microsoft.com/office/drawing/2014/main" id="{F0E38AA0-1BC9-4A08-997D-7988A81442A2}"/>
              </a:ext>
            </a:extLst>
          </p:cNvPr>
          <p:cNvSpPr/>
          <p:nvPr/>
        </p:nvSpPr>
        <p:spPr>
          <a:xfrm>
            <a:off x="3893998" y="3899100"/>
            <a:ext cx="821802" cy="538223"/>
          </a:xfrm>
          <a:prstGeom prst="rightArrow">
            <a:avLst/>
          </a:prstGeom>
          <a:solidFill>
            <a:srgbClr val="75C4D5"/>
          </a:solidFill>
          <a:ln w="38100">
            <a:solidFill>
              <a:schemeClr val="tx1"/>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Arrow: Right 11">
            <a:extLst>
              <a:ext uri="{FF2B5EF4-FFF2-40B4-BE49-F238E27FC236}">
                <a16:creationId xmlns="" xmlns:a16="http://schemas.microsoft.com/office/drawing/2014/main" id="{AC97E248-404C-4CF2-898A-8BC262AB3BA0}"/>
              </a:ext>
            </a:extLst>
          </p:cNvPr>
          <p:cNvSpPr/>
          <p:nvPr/>
        </p:nvSpPr>
        <p:spPr>
          <a:xfrm>
            <a:off x="3893998" y="4618136"/>
            <a:ext cx="821802" cy="538223"/>
          </a:xfrm>
          <a:prstGeom prst="rightArrow">
            <a:avLst/>
          </a:prstGeom>
          <a:solidFill>
            <a:srgbClr val="ACB43E"/>
          </a:solidFill>
          <a:ln w="38100">
            <a:solidFill>
              <a:schemeClr val="tx1"/>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Arrow: Right 12">
            <a:extLst>
              <a:ext uri="{FF2B5EF4-FFF2-40B4-BE49-F238E27FC236}">
                <a16:creationId xmlns="" xmlns:a16="http://schemas.microsoft.com/office/drawing/2014/main" id="{7DE0053C-6E05-4BA8-A3AC-107CF4CA1BE1}"/>
              </a:ext>
            </a:extLst>
          </p:cNvPr>
          <p:cNvSpPr/>
          <p:nvPr/>
        </p:nvSpPr>
        <p:spPr>
          <a:xfrm>
            <a:off x="3893998" y="5367039"/>
            <a:ext cx="821802" cy="538223"/>
          </a:xfrm>
          <a:prstGeom prst="rightArrow">
            <a:avLst/>
          </a:prstGeom>
          <a:solidFill>
            <a:srgbClr val="A85927"/>
          </a:solidFill>
          <a:ln w="38100">
            <a:solidFill>
              <a:schemeClr val="tx1"/>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 xmlns:a16="http://schemas.microsoft.com/office/drawing/2014/main" id="{E13F8775-4C1F-45D2-9394-BDD307837AE3}"/>
              </a:ext>
            </a:extLst>
          </p:cNvPr>
          <p:cNvSpPr txBox="1"/>
          <p:nvPr/>
        </p:nvSpPr>
        <p:spPr>
          <a:xfrm>
            <a:off x="268483" y="3936067"/>
            <a:ext cx="3422586" cy="369332"/>
          </a:xfrm>
          <a:prstGeom prst="rect">
            <a:avLst/>
          </a:prstGeom>
          <a:noFill/>
        </p:spPr>
        <p:txBody>
          <a:bodyPr wrap="square" rtlCol="0">
            <a:spAutoFit/>
          </a:bodyPr>
          <a:lstStyle/>
          <a:p>
            <a:pPr algn="r"/>
            <a:r>
              <a:rPr lang="en-IE" b="1" dirty="0"/>
              <a:t>Minister</a:t>
            </a:r>
            <a:r>
              <a:rPr lang="en-IE" dirty="0"/>
              <a:t> - direction of water policy</a:t>
            </a:r>
          </a:p>
        </p:txBody>
      </p:sp>
      <p:pic>
        <p:nvPicPr>
          <p:cNvPr id="18" name="Picture 17">
            <a:extLst>
              <a:ext uri="{FF2B5EF4-FFF2-40B4-BE49-F238E27FC236}">
                <a16:creationId xmlns="" xmlns:a16="http://schemas.microsoft.com/office/drawing/2014/main" id="{84E77C6D-B674-4936-8E56-0C8FE0416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4185" y="3423358"/>
            <a:ext cx="3974515" cy="2702072"/>
          </a:xfrm>
          <a:prstGeom prst="rect">
            <a:avLst/>
          </a:prstGeom>
        </p:spPr>
      </p:pic>
      <p:sp>
        <p:nvSpPr>
          <p:cNvPr id="15" name="TextBox 14">
            <a:extLst>
              <a:ext uri="{FF2B5EF4-FFF2-40B4-BE49-F238E27FC236}">
                <a16:creationId xmlns="" xmlns:a16="http://schemas.microsoft.com/office/drawing/2014/main" id="{98C3BDDE-BB6D-400C-9E41-621AF53535B5}"/>
              </a:ext>
            </a:extLst>
          </p:cNvPr>
          <p:cNvSpPr txBox="1"/>
          <p:nvPr/>
        </p:nvSpPr>
        <p:spPr>
          <a:xfrm>
            <a:off x="199506" y="4510028"/>
            <a:ext cx="3536066" cy="646331"/>
          </a:xfrm>
          <a:prstGeom prst="rect">
            <a:avLst/>
          </a:prstGeom>
          <a:noFill/>
        </p:spPr>
        <p:txBody>
          <a:bodyPr wrap="square" rtlCol="0">
            <a:spAutoFit/>
          </a:bodyPr>
          <a:lstStyle/>
          <a:p>
            <a:pPr algn="r"/>
            <a:r>
              <a:rPr lang="en-IE" b="1" dirty="0"/>
              <a:t>EPA </a:t>
            </a:r>
            <a:r>
              <a:rPr lang="en-IE" dirty="0"/>
              <a:t>- science underpinning RBMPs and </a:t>
            </a:r>
            <a:r>
              <a:rPr lang="en-IE" dirty="0" err="1"/>
              <a:t>PoMs</a:t>
            </a:r>
            <a:endParaRPr lang="en-IE" dirty="0"/>
          </a:p>
        </p:txBody>
      </p:sp>
      <p:sp>
        <p:nvSpPr>
          <p:cNvPr id="16" name="TextBox 15">
            <a:extLst>
              <a:ext uri="{FF2B5EF4-FFF2-40B4-BE49-F238E27FC236}">
                <a16:creationId xmlns="" xmlns:a16="http://schemas.microsoft.com/office/drawing/2014/main" id="{1060A601-67A3-45E3-B3B7-654EA5163BDA}"/>
              </a:ext>
            </a:extLst>
          </p:cNvPr>
          <p:cNvSpPr txBox="1"/>
          <p:nvPr/>
        </p:nvSpPr>
        <p:spPr>
          <a:xfrm>
            <a:off x="228442" y="5358444"/>
            <a:ext cx="3507130" cy="646331"/>
          </a:xfrm>
          <a:prstGeom prst="rect">
            <a:avLst/>
          </a:prstGeom>
          <a:noFill/>
        </p:spPr>
        <p:txBody>
          <a:bodyPr wrap="square" rtlCol="0">
            <a:spAutoFit/>
          </a:bodyPr>
          <a:lstStyle/>
          <a:p>
            <a:pPr algn="r"/>
            <a:r>
              <a:rPr lang="en-IE" b="1" dirty="0"/>
              <a:t>LAs</a:t>
            </a:r>
            <a:r>
              <a:rPr lang="en-IE" dirty="0"/>
              <a:t> – regional coordination and public engagement</a:t>
            </a:r>
          </a:p>
        </p:txBody>
      </p:sp>
      <p:sp>
        <p:nvSpPr>
          <p:cNvPr id="4" name="Slide Number Placeholder 3">
            <a:extLst>
              <a:ext uri="{FF2B5EF4-FFF2-40B4-BE49-F238E27FC236}">
                <a16:creationId xmlns="" xmlns:a16="http://schemas.microsoft.com/office/drawing/2014/main" id="{34D24F0D-6C3A-4DA1-92A7-84EB61E7808A}"/>
              </a:ext>
            </a:extLst>
          </p:cNvPr>
          <p:cNvSpPr>
            <a:spLocks noGrp="1"/>
          </p:cNvSpPr>
          <p:nvPr>
            <p:ph type="sldNum" sz="quarter" idx="12"/>
          </p:nvPr>
        </p:nvSpPr>
        <p:spPr/>
        <p:txBody>
          <a:bodyPr/>
          <a:lstStyle/>
          <a:p>
            <a:fld id="{13ED2061-D0EB-4D49-AD5F-CC4847EE1C97}" type="slidenum">
              <a:rPr lang="en-US" smtClean="0"/>
              <a:t>4</a:t>
            </a:fld>
            <a:endParaRPr lang="en-US"/>
          </a:p>
        </p:txBody>
      </p:sp>
      <p:sp>
        <p:nvSpPr>
          <p:cNvPr id="20" name="TextBox 19">
            <a:extLst>
              <a:ext uri="{FF2B5EF4-FFF2-40B4-BE49-F238E27FC236}">
                <a16:creationId xmlns="" xmlns:a16="http://schemas.microsoft.com/office/drawing/2014/main" id="{BF8FE684-4265-4646-AFED-16D0C5A0B325}"/>
              </a:ext>
            </a:extLst>
          </p:cNvPr>
          <p:cNvSpPr txBox="1"/>
          <p:nvPr/>
        </p:nvSpPr>
        <p:spPr>
          <a:xfrm>
            <a:off x="2349571" y="236310"/>
            <a:ext cx="6179574" cy="584775"/>
          </a:xfrm>
          <a:prstGeom prst="rect">
            <a:avLst/>
          </a:prstGeom>
          <a:noFill/>
        </p:spPr>
        <p:txBody>
          <a:bodyPr wrap="square" rtlCol="0">
            <a:spAutoFit/>
          </a:bodyPr>
          <a:lstStyle/>
          <a:p>
            <a:r>
              <a:rPr lang="en-IE" sz="3200" b="1" dirty="0">
                <a:solidFill>
                  <a:srgbClr val="0070C0"/>
                </a:solidFill>
              </a:rPr>
              <a:t>New governance structure </a:t>
            </a:r>
          </a:p>
        </p:txBody>
      </p:sp>
    </p:spTree>
    <p:extLst>
      <p:ext uri="{BB962C8B-B14F-4D97-AF65-F5344CB8AC3E}">
        <p14:creationId xmlns:p14="http://schemas.microsoft.com/office/powerpoint/2010/main" val="425799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A08829-0CBE-4935-857D-85F52C9DB96C}"/>
              </a:ext>
            </a:extLst>
          </p:cNvPr>
          <p:cNvPicPr>
            <a:picLocks noChangeAspect="1"/>
          </p:cNvPicPr>
          <p:nvPr/>
        </p:nvPicPr>
        <p:blipFill>
          <a:blip r:embed="rId3"/>
          <a:stretch>
            <a:fillRect/>
          </a:stretch>
        </p:blipFill>
        <p:spPr>
          <a:xfrm>
            <a:off x="596096" y="817710"/>
            <a:ext cx="8154250" cy="5583090"/>
          </a:xfrm>
          <a:prstGeom prst="rect">
            <a:avLst/>
          </a:prstGeom>
        </p:spPr>
      </p:pic>
      <p:sp>
        <p:nvSpPr>
          <p:cNvPr id="6" name="Rectangle: Rounded Corners 5">
            <a:extLst>
              <a:ext uri="{FF2B5EF4-FFF2-40B4-BE49-F238E27FC236}">
                <a16:creationId xmlns="" xmlns:a16="http://schemas.microsoft.com/office/drawing/2014/main" id="{B1C4A9AB-B9B7-4389-AD61-B9C05281C8CB}"/>
              </a:ext>
            </a:extLst>
          </p:cNvPr>
          <p:cNvSpPr/>
          <p:nvPr/>
        </p:nvSpPr>
        <p:spPr>
          <a:xfrm>
            <a:off x="4885229" y="5282881"/>
            <a:ext cx="1509783" cy="848313"/>
          </a:xfrm>
          <a:prstGeom prst="round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 xmlns:a16="http://schemas.microsoft.com/office/drawing/2014/main" id="{09135B37-65E2-43DF-A235-AC6A269D86E9}"/>
              </a:ext>
            </a:extLst>
          </p:cNvPr>
          <p:cNvSpPr txBox="1"/>
          <p:nvPr/>
        </p:nvSpPr>
        <p:spPr>
          <a:xfrm>
            <a:off x="2822536" y="224572"/>
            <a:ext cx="6253281" cy="584775"/>
          </a:xfrm>
          <a:prstGeom prst="rect">
            <a:avLst/>
          </a:prstGeom>
          <a:noFill/>
        </p:spPr>
        <p:txBody>
          <a:bodyPr wrap="square" rtlCol="0">
            <a:spAutoFit/>
          </a:bodyPr>
          <a:lstStyle/>
          <a:p>
            <a:r>
              <a:rPr lang="en-IE" sz="3200" b="1" dirty="0">
                <a:solidFill>
                  <a:srgbClr val="0070C0"/>
                </a:solidFill>
              </a:rPr>
              <a:t>Public consultation on draft RBMP</a:t>
            </a:r>
          </a:p>
        </p:txBody>
      </p:sp>
      <p:sp>
        <p:nvSpPr>
          <p:cNvPr id="13" name="Slide Number Placeholder 12">
            <a:extLst>
              <a:ext uri="{FF2B5EF4-FFF2-40B4-BE49-F238E27FC236}">
                <a16:creationId xmlns="" xmlns:a16="http://schemas.microsoft.com/office/drawing/2014/main" id="{7CA1FED9-CF5D-4932-8819-24B9569B8D88}"/>
              </a:ext>
            </a:extLst>
          </p:cNvPr>
          <p:cNvSpPr>
            <a:spLocks noGrp="1"/>
          </p:cNvSpPr>
          <p:nvPr>
            <p:ph type="sldNum" sz="quarter" idx="12"/>
          </p:nvPr>
        </p:nvSpPr>
        <p:spPr/>
        <p:txBody>
          <a:bodyPr/>
          <a:lstStyle/>
          <a:p>
            <a:fld id="{13ED2061-D0EB-4D49-AD5F-CC4847EE1C97}" type="slidenum">
              <a:rPr lang="en-US" smtClean="0"/>
              <a:t>5</a:t>
            </a:fld>
            <a:endParaRPr lang="en-US"/>
          </a:p>
        </p:txBody>
      </p:sp>
      <p:sp>
        <p:nvSpPr>
          <p:cNvPr id="14" name="Rectangle: Rounded Corners 13">
            <a:extLst>
              <a:ext uri="{FF2B5EF4-FFF2-40B4-BE49-F238E27FC236}">
                <a16:creationId xmlns="" xmlns:a16="http://schemas.microsoft.com/office/drawing/2014/main" id="{1C5356B0-0042-4F60-9433-BACDABCB206A}"/>
              </a:ext>
            </a:extLst>
          </p:cNvPr>
          <p:cNvSpPr/>
          <p:nvPr/>
        </p:nvSpPr>
        <p:spPr>
          <a:xfrm>
            <a:off x="1124657" y="3584293"/>
            <a:ext cx="1853408" cy="976132"/>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15" name="Rectangle: Rounded Corners 14">
            <a:extLst>
              <a:ext uri="{FF2B5EF4-FFF2-40B4-BE49-F238E27FC236}">
                <a16:creationId xmlns="" xmlns:a16="http://schemas.microsoft.com/office/drawing/2014/main" id="{A7D72DAD-B222-47A2-843E-F1F2B45EB9E9}"/>
              </a:ext>
            </a:extLst>
          </p:cNvPr>
          <p:cNvSpPr/>
          <p:nvPr/>
        </p:nvSpPr>
        <p:spPr>
          <a:xfrm>
            <a:off x="3197207" y="4610582"/>
            <a:ext cx="1476014" cy="85266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5334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3271B1C-0B3A-4BA0-BC57-0FB492158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884" y="4582154"/>
            <a:ext cx="4026018" cy="2021631"/>
          </a:xfrm>
          <a:prstGeom prst="rect">
            <a:avLst/>
          </a:prstGeom>
        </p:spPr>
      </p:pic>
      <p:pic>
        <p:nvPicPr>
          <p:cNvPr id="5" name="Picture 4">
            <a:extLst>
              <a:ext uri="{FF2B5EF4-FFF2-40B4-BE49-F238E27FC236}">
                <a16:creationId xmlns="" xmlns:a16="http://schemas.microsoft.com/office/drawing/2014/main" id="{8E829694-8AFE-4A54-8CDF-A516A263F1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474" t="14289"/>
          <a:stretch/>
        </p:blipFill>
        <p:spPr>
          <a:xfrm>
            <a:off x="5468507" y="745740"/>
            <a:ext cx="3529666" cy="4847229"/>
          </a:xfrm>
          <a:prstGeom prst="rect">
            <a:avLst/>
          </a:prstGeom>
        </p:spPr>
      </p:pic>
      <p:sp>
        <p:nvSpPr>
          <p:cNvPr id="6" name="TextBox 5">
            <a:extLst>
              <a:ext uri="{FF2B5EF4-FFF2-40B4-BE49-F238E27FC236}">
                <a16:creationId xmlns="" xmlns:a16="http://schemas.microsoft.com/office/drawing/2014/main" id="{706E3776-5450-4CF1-B1B4-9136FBD3E881}"/>
              </a:ext>
            </a:extLst>
          </p:cNvPr>
          <p:cNvSpPr txBox="1"/>
          <p:nvPr/>
        </p:nvSpPr>
        <p:spPr>
          <a:xfrm>
            <a:off x="2822536" y="224572"/>
            <a:ext cx="6253281" cy="584775"/>
          </a:xfrm>
          <a:prstGeom prst="rect">
            <a:avLst/>
          </a:prstGeom>
          <a:noFill/>
        </p:spPr>
        <p:txBody>
          <a:bodyPr wrap="square" rtlCol="0">
            <a:spAutoFit/>
          </a:bodyPr>
          <a:lstStyle/>
          <a:p>
            <a:r>
              <a:rPr lang="en-IE" sz="3200" b="1" dirty="0">
                <a:solidFill>
                  <a:srgbClr val="0070C0"/>
                </a:solidFill>
              </a:rPr>
              <a:t>Priority ‘Areas for Action’</a:t>
            </a:r>
          </a:p>
        </p:txBody>
      </p:sp>
      <p:sp>
        <p:nvSpPr>
          <p:cNvPr id="7" name="TextBox 6">
            <a:extLst>
              <a:ext uri="{FF2B5EF4-FFF2-40B4-BE49-F238E27FC236}">
                <a16:creationId xmlns="" xmlns:a16="http://schemas.microsoft.com/office/drawing/2014/main" id="{B38A3670-2C14-4CD8-A05B-08E46109AF07}"/>
              </a:ext>
            </a:extLst>
          </p:cNvPr>
          <p:cNvSpPr txBox="1"/>
          <p:nvPr/>
        </p:nvSpPr>
        <p:spPr>
          <a:xfrm>
            <a:off x="83690" y="941424"/>
            <a:ext cx="5477692" cy="35086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IE" sz="2400" dirty="0"/>
              <a:t>46 catchments in the country.</a:t>
            </a:r>
          </a:p>
          <a:p>
            <a:pPr marL="285750" indent="-285750">
              <a:spcAft>
                <a:spcPts val="600"/>
              </a:spcAft>
              <a:buFont typeface="Arial" panose="020B0604020202020204" pitchFamily="34" charset="0"/>
              <a:buChar char="•"/>
            </a:pPr>
            <a:r>
              <a:rPr lang="en-IE" sz="2400" dirty="0"/>
              <a:t>5 Regional Catchment Characterisation Workshops in 2017. </a:t>
            </a:r>
          </a:p>
          <a:p>
            <a:pPr marL="285750" indent="-285750">
              <a:spcAft>
                <a:spcPts val="600"/>
              </a:spcAft>
              <a:buFont typeface="Arial" panose="020B0604020202020204" pitchFamily="34" charset="0"/>
              <a:buChar char="•"/>
            </a:pPr>
            <a:r>
              <a:rPr lang="en-IE" sz="2400" dirty="0"/>
              <a:t>Built on EPA evidence.</a:t>
            </a:r>
          </a:p>
          <a:p>
            <a:pPr marL="285750" indent="-285750">
              <a:spcAft>
                <a:spcPts val="600"/>
              </a:spcAft>
              <a:buFont typeface="Arial" panose="020B0604020202020204" pitchFamily="34" charset="0"/>
              <a:buChar char="•"/>
            </a:pPr>
            <a:r>
              <a:rPr lang="en-IE" sz="2400" dirty="0"/>
              <a:t>All 31 LAs involved.  </a:t>
            </a:r>
          </a:p>
          <a:p>
            <a:pPr marL="285750" indent="-285750">
              <a:spcAft>
                <a:spcPts val="600"/>
              </a:spcAft>
              <a:buFont typeface="Arial" panose="020B0604020202020204" pitchFamily="34" charset="0"/>
              <a:buChar char="•"/>
            </a:pPr>
            <a:r>
              <a:rPr lang="en-IE" sz="2400" dirty="0"/>
              <a:t>Relevant public agencies involved. </a:t>
            </a:r>
          </a:p>
          <a:p>
            <a:pPr marL="285750" indent="-285750">
              <a:spcAft>
                <a:spcPts val="600"/>
              </a:spcAft>
              <a:buFont typeface="Arial" panose="020B0604020202020204" pitchFamily="34" charset="0"/>
              <a:buChar char="•"/>
            </a:pPr>
            <a:r>
              <a:rPr lang="en-IE" sz="2400" dirty="0"/>
              <a:t>Expert local knowledge and discussion.</a:t>
            </a:r>
          </a:p>
          <a:p>
            <a:pPr marL="285750" indent="-285750">
              <a:spcAft>
                <a:spcPts val="600"/>
              </a:spcAft>
              <a:buFont typeface="Arial" panose="020B0604020202020204" pitchFamily="34" charset="0"/>
              <a:buChar char="•"/>
            </a:pPr>
            <a:r>
              <a:rPr lang="en-IE" sz="2400" dirty="0"/>
              <a:t>190 Priority ‘Areas for Action’ identified. </a:t>
            </a:r>
            <a:endParaRPr lang="en-IE" sz="2000" dirty="0"/>
          </a:p>
        </p:txBody>
      </p:sp>
      <p:sp>
        <p:nvSpPr>
          <p:cNvPr id="10" name="Slide Number Placeholder 9">
            <a:extLst>
              <a:ext uri="{FF2B5EF4-FFF2-40B4-BE49-F238E27FC236}">
                <a16:creationId xmlns="" xmlns:a16="http://schemas.microsoft.com/office/drawing/2014/main" id="{C9852F46-83FB-4531-8B42-6186BAB4F300}"/>
              </a:ext>
            </a:extLst>
          </p:cNvPr>
          <p:cNvSpPr>
            <a:spLocks noGrp="1"/>
          </p:cNvSpPr>
          <p:nvPr>
            <p:ph type="sldNum" sz="quarter" idx="12"/>
          </p:nvPr>
        </p:nvSpPr>
        <p:spPr/>
        <p:txBody>
          <a:bodyPr/>
          <a:lstStyle/>
          <a:p>
            <a:fld id="{13ED2061-D0EB-4D49-AD5F-CC4847EE1C97}" type="slidenum">
              <a:rPr lang="en-US" smtClean="0"/>
              <a:t>6</a:t>
            </a:fld>
            <a:endParaRPr lang="en-US"/>
          </a:p>
        </p:txBody>
      </p:sp>
      <p:sp>
        <p:nvSpPr>
          <p:cNvPr id="2" name="TextBox 1">
            <a:extLst>
              <a:ext uri="{FF2B5EF4-FFF2-40B4-BE49-F238E27FC236}">
                <a16:creationId xmlns="" xmlns:a16="http://schemas.microsoft.com/office/drawing/2014/main" id="{CA9D76B2-FFD2-4EE6-81B4-ACC52093B623}"/>
              </a:ext>
            </a:extLst>
          </p:cNvPr>
          <p:cNvSpPr txBox="1"/>
          <p:nvPr/>
        </p:nvSpPr>
        <p:spPr>
          <a:xfrm>
            <a:off x="5565240" y="5680455"/>
            <a:ext cx="3437681" cy="923330"/>
          </a:xfrm>
          <a:prstGeom prst="rect">
            <a:avLst/>
          </a:prstGeom>
          <a:noFill/>
        </p:spPr>
        <p:txBody>
          <a:bodyPr wrap="square" rtlCol="0">
            <a:spAutoFit/>
          </a:bodyPr>
          <a:lstStyle/>
          <a:p>
            <a:r>
              <a:rPr lang="en-IE" dirty="0"/>
              <a:t>For more information see </a:t>
            </a:r>
            <a:r>
              <a:rPr lang="en-IE" dirty="0">
                <a:hlinkClick r:id="rId5"/>
              </a:rPr>
              <a:t>www.watersandcommunities.ie</a:t>
            </a:r>
            <a:endParaRPr lang="en-IE" dirty="0"/>
          </a:p>
          <a:p>
            <a:endParaRPr lang="en-IE" dirty="0"/>
          </a:p>
        </p:txBody>
      </p:sp>
    </p:spTree>
    <p:extLst>
      <p:ext uri="{BB962C8B-B14F-4D97-AF65-F5344CB8AC3E}">
        <p14:creationId xmlns:p14="http://schemas.microsoft.com/office/powerpoint/2010/main" val="148574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B4D6179-A30A-45FC-96E6-F8D9016D89C6}"/>
              </a:ext>
            </a:extLst>
          </p:cNvPr>
          <p:cNvSpPr>
            <a:spLocks noGrp="1"/>
          </p:cNvSpPr>
          <p:nvPr>
            <p:ph type="sldNum" sz="quarter" idx="12"/>
          </p:nvPr>
        </p:nvSpPr>
        <p:spPr/>
        <p:txBody>
          <a:bodyPr/>
          <a:lstStyle/>
          <a:p>
            <a:fld id="{13ED2061-D0EB-4D49-AD5F-CC4847EE1C97}" type="slidenum">
              <a:rPr lang="en-US" smtClean="0"/>
              <a:t>7</a:t>
            </a:fld>
            <a:endParaRPr lang="en-US"/>
          </a:p>
        </p:txBody>
      </p:sp>
      <p:sp>
        <p:nvSpPr>
          <p:cNvPr id="6" name="TextBox 5">
            <a:extLst>
              <a:ext uri="{FF2B5EF4-FFF2-40B4-BE49-F238E27FC236}">
                <a16:creationId xmlns="" xmlns:a16="http://schemas.microsoft.com/office/drawing/2014/main" id="{ECB7E506-9D55-4C27-B275-588E6E27EBC6}"/>
              </a:ext>
            </a:extLst>
          </p:cNvPr>
          <p:cNvSpPr txBox="1"/>
          <p:nvPr/>
        </p:nvSpPr>
        <p:spPr>
          <a:xfrm>
            <a:off x="2822536" y="224572"/>
            <a:ext cx="6253281" cy="584775"/>
          </a:xfrm>
          <a:prstGeom prst="rect">
            <a:avLst/>
          </a:prstGeom>
          <a:noFill/>
        </p:spPr>
        <p:txBody>
          <a:bodyPr wrap="square" rtlCol="0">
            <a:spAutoFit/>
          </a:bodyPr>
          <a:lstStyle/>
          <a:p>
            <a:r>
              <a:rPr lang="en-IE" sz="3200" b="1" dirty="0" smtClean="0">
                <a:solidFill>
                  <a:srgbClr val="0070C0"/>
                </a:solidFill>
              </a:rPr>
              <a:t>SDCC </a:t>
            </a:r>
            <a:r>
              <a:rPr lang="en-IE" sz="3200" b="1" dirty="0">
                <a:solidFill>
                  <a:srgbClr val="0070C0"/>
                </a:solidFill>
              </a:rPr>
              <a:t>‘Areas for Action’</a:t>
            </a:r>
          </a:p>
        </p:txBody>
      </p:sp>
      <p:sp>
        <p:nvSpPr>
          <p:cNvPr id="2" name="TextBox 1">
            <a:extLst>
              <a:ext uri="{FF2B5EF4-FFF2-40B4-BE49-F238E27FC236}">
                <a16:creationId xmlns="" xmlns:a16="http://schemas.microsoft.com/office/drawing/2014/main" id="{42E145E3-D206-4FB4-95AD-8C1602B0996A}"/>
              </a:ext>
            </a:extLst>
          </p:cNvPr>
          <p:cNvSpPr txBox="1"/>
          <p:nvPr/>
        </p:nvSpPr>
        <p:spPr>
          <a:xfrm>
            <a:off x="513184" y="1278293"/>
            <a:ext cx="7613779" cy="369332"/>
          </a:xfrm>
          <a:prstGeom prst="rect">
            <a:avLst/>
          </a:prstGeom>
          <a:noFill/>
        </p:spPr>
        <p:txBody>
          <a:bodyPr wrap="square" rtlCol="0">
            <a:spAutoFit/>
          </a:bodyPr>
          <a:lstStyle/>
          <a:p>
            <a:r>
              <a:rPr lang="en-IE" dirty="0" smtClean="0"/>
              <a:t>River Dodder</a:t>
            </a:r>
            <a:endParaRPr lang="en-IE" dirty="0"/>
          </a:p>
        </p:txBody>
      </p:sp>
      <p:pic>
        <p:nvPicPr>
          <p:cNvPr id="3" name="Picture 2"/>
          <p:cNvPicPr>
            <a:picLocks noChangeAspect="1"/>
          </p:cNvPicPr>
          <p:nvPr/>
        </p:nvPicPr>
        <p:blipFill>
          <a:blip r:embed="rId2"/>
          <a:stretch>
            <a:fillRect/>
          </a:stretch>
        </p:blipFill>
        <p:spPr>
          <a:xfrm>
            <a:off x="606490" y="1845461"/>
            <a:ext cx="8192278" cy="3203313"/>
          </a:xfrm>
          <a:prstGeom prst="rect">
            <a:avLst/>
          </a:prstGeom>
        </p:spPr>
      </p:pic>
      <p:sp>
        <p:nvSpPr>
          <p:cNvPr id="5" name="Oval 4"/>
          <p:cNvSpPr/>
          <p:nvPr/>
        </p:nvSpPr>
        <p:spPr>
          <a:xfrm>
            <a:off x="3470988" y="2146926"/>
            <a:ext cx="2463282" cy="241662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9595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872A309-9108-4C12-A0F6-BA7DAB8596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5" name="Slide Number Placeholder 4">
            <a:extLst>
              <a:ext uri="{FF2B5EF4-FFF2-40B4-BE49-F238E27FC236}">
                <a16:creationId xmlns="" xmlns:a16="http://schemas.microsoft.com/office/drawing/2014/main" id="{9F1C2DA3-3044-461F-9BF4-D7D2A4979FD9}"/>
              </a:ext>
            </a:extLst>
          </p:cNvPr>
          <p:cNvSpPr>
            <a:spLocks noGrp="1"/>
          </p:cNvSpPr>
          <p:nvPr>
            <p:ph type="sldNum" sz="quarter" idx="12"/>
          </p:nvPr>
        </p:nvSpPr>
        <p:spPr/>
        <p:txBody>
          <a:bodyPr/>
          <a:lstStyle/>
          <a:p>
            <a:fld id="{13ED2061-D0EB-4D49-AD5F-CC4847EE1C97}" type="slidenum">
              <a:rPr lang="en-US" smtClean="0"/>
              <a:t>8</a:t>
            </a:fld>
            <a:endParaRPr lang="en-US"/>
          </a:p>
        </p:txBody>
      </p:sp>
    </p:spTree>
    <p:extLst>
      <p:ext uri="{BB962C8B-B14F-4D97-AF65-F5344CB8AC3E}">
        <p14:creationId xmlns:p14="http://schemas.microsoft.com/office/powerpoint/2010/main" val="281155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B8F041F-373B-41A0-A77B-808580FE5F25}"/>
              </a:ext>
            </a:extLst>
          </p:cNvPr>
          <p:cNvSpPr txBox="1"/>
          <p:nvPr/>
        </p:nvSpPr>
        <p:spPr>
          <a:xfrm>
            <a:off x="272004" y="1087259"/>
            <a:ext cx="3414533" cy="1354217"/>
          </a:xfrm>
          <a:prstGeom prst="rect">
            <a:avLst/>
          </a:prstGeom>
          <a:noFill/>
        </p:spPr>
        <p:txBody>
          <a:bodyPr wrap="square" rtlCol="0">
            <a:spAutoFit/>
          </a:bodyPr>
          <a:lstStyle/>
          <a:p>
            <a:pPr>
              <a:spcAft>
                <a:spcPts val="600"/>
              </a:spcAft>
            </a:pPr>
            <a:r>
              <a:rPr lang="en-IE" u="sng" dirty="0"/>
              <a:t>Waterbodies ‘</a:t>
            </a:r>
            <a:r>
              <a:rPr lang="en-IE" u="sng" dirty="0">
                <a:solidFill>
                  <a:srgbClr val="FF0000"/>
                </a:solidFill>
              </a:rPr>
              <a:t>At Risk</a:t>
            </a:r>
            <a:r>
              <a:rPr lang="en-IE" u="sng" dirty="0"/>
              <a:t>’ </a:t>
            </a:r>
          </a:p>
          <a:p>
            <a:pPr marL="285750" indent="-285750">
              <a:spcAft>
                <a:spcPts val="600"/>
              </a:spcAft>
              <a:buFont typeface="Arial" panose="020B0604020202020204" pitchFamily="34" charset="0"/>
              <a:buChar char="•"/>
            </a:pPr>
            <a:r>
              <a:rPr lang="en-IE" dirty="0"/>
              <a:t>of not meeting WFD objectives.</a:t>
            </a:r>
          </a:p>
          <a:p>
            <a:pPr marL="285750" indent="-285750">
              <a:buFont typeface="Arial" panose="020B0604020202020204" pitchFamily="34" charset="0"/>
              <a:buChar char="•"/>
            </a:pPr>
            <a:endParaRPr lang="en-IE" dirty="0"/>
          </a:p>
          <a:p>
            <a:endParaRPr lang="en-IE" dirty="0"/>
          </a:p>
        </p:txBody>
      </p:sp>
      <p:sp>
        <p:nvSpPr>
          <p:cNvPr id="6" name="TextBox 5">
            <a:extLst>
              <a:ext uri="{FF2B5EF4-FFF2-40B4-BE49-F238E27FC236}">
                <a16:creationId xmlns="" xmlns:a16="http://schemas.microsoft.com/office/drawing/2014/main" id="{41C69143-148C-495F-9D20-13716164C536}"/>
              </a:ext>
            </a:extLst>
          </p:cNvPr>
          <p:cNvSpPr txBox="1"/>
          <p:nvPr/>
        </p:nvSpPr>
        <p:spPr>
          <a:xfrm>
            <a:off x="272004" y="2181833"/>
            <a:ext cx="2314936" cy="1754326"/>
          </a:xfrm>
          <a:prstGeom prst="rect">
            <a:avLst/>
          </a:prstGeom>
          <a:noFill/>
        </p:spPr>
        <p:txBody>
          <a:bodyPr wrap="square" rtlCol="0">
            <a:spAutoFit/>
          </a:bodyPr>
          <a:lstStyle/>
          <a:p>
            <a:r>
              <a:rPr lang="en-IE" u="sng" dirty="0"/>
              <a:t>Waterbodies</a:t>
            </a:r>
          </a:p>
          <a:p>
            <a:r>
              <a:rPr lang="en-IE" dirty="0"/>
              <a:t>Total = 		</a:t>
            </a:r>
            <a:r>
              <a:rPr lang="en-IE" b="1" dirty="0"/>
              <a:t>4,829</a:t>
            </a:r>
          </a:p>
          <a:p>
            <a:endParaRPr lang="en-IE" dirty="0"/>
          </a:p>
          <a:p>
            <a:r>
              <a:rPr lang="en-IE" dirty="0"/>
              <a:t>Not at Risk = 	2,113</a:t>
            </a:r>
          </a:p>
          <a:p>
            <a:r>
              <a:rPr lang="en-IE" dirty="0"/>
              <a:t>At Risk =		</a:t>
            </a:r>
            <a:r>
              <a:rPr lang="en-IE" u="sng" dirty="0"/>
              <a:t>1,460</a:t>
            </a:r>
            <a:r>
              <a:rPr lang="en-IE" dirty="0"/>
              <a:t> </a:t>
            </a:r>
          </a:p>
          <a:p>
            <a:r>
              <a:rPr lang="en-IE" dirty="0"/>
              <a:t>Unassigned 	1,256</a:t>
            </a:r>
          </a:p>
        </p:txBody>
      </p:sp>
      <p:sp>
        <p:nvSpPr>
          <p:cNvPr id="7" name="Rectangle 6">
            <a:extLst>
              <a:ext uri="{FF2B5EF4-FFF2-40B4-BE49-F238E27FC236}">
                <a16:creationId xmlns="" xmlns:a16="http://schemas.microsoft.com/office/drawing/2014/main" id="{66AFB56A-1177-4B07-9854-82C1814E311F}"/>
              </a:ext>
            </a:extLst>
          </p:cNvPr>
          <p:cNvSpPr/>
          <p:nvPr/>
        </p:nvSpPr>
        <p:spPr>
          <a:xfrm>
            <a:off x="344000" y="3298785"/>
            <a:ext cx="1973482" cy="32409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 xmlns:a16="http://schemas.microsoft.com/office/drawing/2014/main" id="{5FD5F9F6-1D1E-4BD2-9A9F-7E939BAF253D}"/>
              </a:ext>
            </a:extLst>
          </p:cNvPr>
          <p:cNvSpPr txBox="1"/>
          <p:nvPr/>
        </p:nvSpPr>
        <p:spPr>
          <a:xfrm>
            <a:off x="5497975" y="353027"/>
            <a:ext cx="3211974" cy="646331"/>
          </a:xfrm>
          <a:prstGeom prst="rect">
            <a:avLst/>
          </a:prstGeom>
          <a:noFill/>
        </p:spPr>
        <p:txBody>
          <a:bodyPr wrap="square" rtlCol="0">
            <a:spAutoFit/>
          </a:bodyPr>
          <a:lstStyle/>
          <a:p>
            <a:r>
              <a:rPr lang="en-IE" dirty="0"/>
              <a:t>Significant pressure impacting on 1460 ‘</a:t>
            </a:r>
            <a:r>
              <a:rPr lang="en-IE" dirty="0">
                <a:solidFill>
                  <a:srgbClr val="FF0000"/>
                </a:solidFill>
              </a:rPr>
              <a:t>At Risk</a:t>
            </a:r>
            <a:r>
              <a:rPr lang="en-IE" dirty="0"/>
              <a:t>’ waterbodies  </a:t>
            </a:r>
          </a:p>
        </p:txBody>
      </p:sp>
      <p:sp>
        <p:nvSpPr>
          <p:cNvPr id="11" name="TextBox 10">
            <a:extLst>
              <a:ext uri="{FF2B5EF4-FFF2-40B4-BE49-F238E27FC236}">
                <a16:creationId xmlns="" xmlns:a16="http://schemas.microsoft.com/office/drawing/2014/main" id="{062B11DF-1588-4F04-A58F-D62F21289ADC}"/>
              </a:ext>
            </a:extLst>
          </p:cNvPr>
          <p:cNvSpPr txBox="1"/>
          <p:nvPr/>
        </p:nvSpPr>
        <p:spPr>
          <a:xfrm>
            <a:off x="344000" y="4857874"/>
            <a:ext cx="3055718" cy="923330"/>
          </a:xfrm>
          <a:prstGeom prst="rect">
            <a:avLst/>
          </a:prstGeom>
          <a:noFill/>
        </p:spPr>
        <p:txBody>
          <a:bodyPr wrap="square" rtlCol="0">
            <a:spAutoFit/>
          </a:bodyPr>
          <a:lstStyle/>
          <a:p>
            <a:r>
              <a:rPr lang="en-IE" i="1" u="sng" dirty="0">
                <a:solidFill>
                  <a:srgbClr val="C00000"/>
                </a:solidFill>
              </a:rPr>
              <a:t>Note</a:t>
            </a:r>
          </a:p>
          <a:p>
            <a:r>
              <a:rPr lang="en-IE" i="1" dirty="0">
                <a:solidFill>
                  <a:srgbClr val="C00000"/>
                </a:solidFill>
              </a:rPr>
              <a:t>c50% impacted by 1 pressure</a:t>
            </a:r>
          </a:p>
          <a:p>
            <a:r>
              <a:rPr lang="en-IE" i="1" dirty="0">
                <a:solidFill>
                  <a:srgbClr val="C00000"/>
                </a:solidFill>
              </a:rPr>
              <a:t>c50% by multiple pressures</a:t>
            </a:r>
          </a:p>
        </p:txBody>
      </p:sp>
      <p:sp>
        <p:nvSpPr>
          <p:cNvPr id="8" name="Slide Number Placeholder 7">
            <a:extLst>
              <a:ext uri="{FF2B5EF4-FFF2-40B4-BE49-F238E27FC236}">
                <a16:creationId xmlns="" xmlns:a16="http://schemas.microsoft.com/office/drawing/2014/main" id="{574916EB-CC51-4AE2-BDF3-14EAB2224D63}"/>
              </a:ext>
            </a:extLst>
          </p:cNvPr>
          <p:cNvSpPr>
            <a:spLocks noGrp="1"/>
          </p:cNvSpPr>
          <p:nvPr>
            <p:ph type="sldNum" sz="quarter" idx="12"/>
          </p:nvPr>
        </p:nvSpPr>
        <p:spPr/>
        <p:txBody>
          <a:bodyPr/>
          <a:lstStyle/>
          <a:p>
            <a:fld id="{13ED2061-D0EB-4D49-AD5F-CC4847EE1C97}" type="slidenum">
              <a:rPr lang="en-US" smtClean="0"/>
              <a:t>9</a:t>
            </a:fld>
            <a:endParaRPr lang="en-US"/>
          </a:p>
        </p:txBody>
      </p:sp>
      <p:pic>
        <p:nvPicPr>
          <p:cNvPr id="15" name="Picture 14">
            <a:extLst>
              <a:ext uri="{FF2B5EF4-FFF2-40B4-BE49-F238E27FC236}">
                <a16:creationId xmlns="" xmlns:a16="http://schemas.microsoft.com/office/drawing/2014/main" id="{6FC1D5E3-7BBC-41B1-A20D-E4916E107F38}"/>
              </a:ext>
            </a:extLst>
          </p:cNvPr>
          <p:cNvPicPr>
            <a:picLocks noChangeAspect="1"/>
          </p:cNvPicPr>
          <p:nvPr/>
        </p:nvPicPr>
        <p:blipFill>
          <a:blip r:embed="rId3"/>
          <a:stretch>
            <a:fillRect/>
          </a:stretch>
        </p:blipFill>
        <p:spPr>
          <a:xfrm>
            <a:off x="3579548" y="1111170"/>
            <a:ext cx="5406081" cy="5023411"/>
          </a:xfrm>
          <a:prstGeom prst="rect">
            <a:avLst/>
          </a:prstGeom>
        </p:spPr>
      </p:pic>
      <p:sp>
        <p:nvSpPr>
          <p:cNvPr id="10" name="Rectangle 9">
            <a:extLst>
              <a:ext uri="{FF2B5EF4-FFF2-40B4-BE49-F238E27FC236}">
                <a16:creationId xmlns="" xmlns:a16="http://schemas.microsoft.com/office/drawing/2014/main" id="{3C641B93-6C74-4A91-BB14-348A51C161A1}"/>
              </a:ext>
            </a:extLst>
          </p:cNvPr>
          <p:cNvSpPr/>
          <p:nvPr/>
        </p:nvSpPr>
        <p:spPr>
          <a:xfrm>
            <a:off x="4273605" y="2657902"/>
            <a:ext cx="402567" cy="2423384"/>
          </a:xfrm>
          <a:prstGeom prst="rect">
            <a:avLst/>
          </a:prstGeom>
          <a:noFill/>
          <a:ln w="28575">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739004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D47306DBA937488B7592D9BE6FA697" ma:contentTypeVersion="10" ma:contentTypeDescription="Create a new document." ma:contentTypeScope="" ma:versionID="2cb632f6807e5bf997f14562020031d1">
  <xsd:schema xmlns:xsd="http://www.w3.org/2001/XMLSchema" xmlns:xs="http://www.w3.org/2001/XMLSchema" xmlns:p="http://schemas.microsoft.com/office/2006/metadata/properties" xmlns:ns1="http://schemas.microsoft.com/sharepoint/v3" xmlns:ns2="cadac456-4547-469c-a36e-7149de49dfc6" xmlns:ns3="01d88893-9d18-4a9a-a3f3-b220c465482b" targetNamespace="http://schemas.microsoft.com/office/2006/metadata/properties" ma:root="true" ma:fieldsID="c75d4c434ec4385e3c6da3720a37cf7a" ns1:_="" ns2:_="" ns3:_="">
    <xsd:import namespace="http://schemas.microsoft.com/sharepoint/v3"/>
    <xsd:import namespace="cadac456-4547-469c-a36e-7149de49dfc6"/>
    <xsd:import namespace="01d88893-9d18-4a9a-a3f3-b220c465482b"/>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dac456-4547-469c-a36e-7149de49df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d88893-9d18-4a9a-a3f3-b220c465482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F1A2910-1914-4AB2-88CE-7AA96629AEFE}">
  <ds:schemaRefs>
    <ds:schemaRef ds:uri="http://schemas.microsoft.com/sharepoint/v3/contenttype/forms"/>
  </ds:schemaRefs>
</ds:datastoreItem>
</file>

<file path=customXml/itemProps2.xml><?xml version="1.0" encoding="utf-8"?>
<ds:datastoreItem xmlns:ds="http://schemas.openxmlformats.org/officeDocument/2006/customXml" ds:itemID="{2B371215-2CEA-4A61-A9AE-569893278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ac456-4547-469c-a36e-7149de49dfc6"/>
    <ds:schemaRef ds:uri="01d88893-9d18-4a9a-a3f3-b220c4654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22E20A-01B7-43CD-B80B-DA7DF117B26B}">
  <ds:schemaRefs>
    <ds:schemaRef ds:uri="http://schemas.openxmlformats.org/package/2006/metadata/core-properties"/>
    <ds:schemaRef ds:uri="01d88893-9d18-4a9a-a3f3-b220c465482b"/>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cadac456-4547-469c-a36e-7149de49dfc6"/>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2667</TotalTime>
  <Words>1073</Words>
  <Application>Microsoft Office PowerPoint</Application>
  <PresentationFormat>On-screen Show (4:3)</PresentationFormat>
  <Paragraphs>173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of Measures</vt:lpstr>
      <vt:lpstr>PowerPoint Presentation</vt:lpstr>
      <vt:lpstr>PowerPoint Presentation</vt:lpstr>
      <vt:lpstr>PowerPoint Presentation</vt:lpstr>
      <vt:lpstr>PowerPoint Presentation</vt:lpstr>
      <vt:lpstr>Expected outcomes over the life of the RBMP </vt:lpstr>
      <vt:lpstr>Key Aims 2018 - 2021</vt:lpstr>
      <vt:lpstr>To conclude…</vt:lpstr>
    </vt:vector>
  </TitlesOfParts>
  <Company>Penhouse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REidy</dc:creator>
  <cp:lastModifiedBy>Chris Galvin</cp:lastModifiedBy>
  <cp:revision>145</cp:revision>
  <cp:lastPrinted>2018-06-01T16:22:58Z</cp:lastPrinted>
  <dcterms:created xsi:type="dcterms:W3CDTF">2016-05-06T09:23:38Z</dcterms:created>
  <dcterms:modified xsi:type="dcterms:W3CDTF">2018-08-16T16:16:24Z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0x010100BDD47306DBA937488B7592D9BE6FA697</vt:lpwstr>
  </property>
</Properties>
</file>