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59" r:id="rId7"/>
    <p:sldId id="261" r:id="rId8"/>
    <p:sldId id="287" r:id="rId9"/>
    <p:sldId id="306" r:id="rId10"/>
    <p:sldId id="305" r:id="rId11"/>
    <p:sldId id="308" r:id="rId12"/>
    <p:sldId id="300" r:id="rId13"/>
    <p:sldId id="296" r:id="rId14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B43E"/>
    <a:srgbClr val="A85927"/>
    <a:srgbClr val="75C4D5"/>
    <a:srgbClr val="ED7201"/>
    <a:srgbClr val="A34D21"/>
    <a:srgbClr val="BD7F5F"/>
    <a:srgbClr val="1A5A54"/>
    <a:srgbClr val="7DCBD6"/>
    <a:srgbClr val="A0B6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>
        <p:scale>
          <a:sx n="100" d="100"/>
          <a:sy n="100" d="100"/>
        </p:scale>
        <p:origin x="3472" y="-6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3508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8" cy="513508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977E2D8C-2E1B-4E74-8BC7-428DCC41500A}" type="datetimeFigureOut">
              <a:rPr lang="en-IE" smtClean="0"/>
              <a:t>27/06/2018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8"/>
          </a:xfrm>
          <a:prstGeom prst="rect">
            <a:avLst/>
          </a:prstGeom>
        </p:spPr>
        <p:txBody>
          <a:bodyPr vert="horz" lIns="94631" tIns="47316" rIns="94631" bIns="4731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3507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8" cy="513507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7AADB255-81BA-4C24-830B-38C60BDD0FE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848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2100" dirty="0"/>
              <a:t>A briefing for SPC members on the River Basin Management Plan for Ireland and the new approach to water quality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B255-81BA-4C24-830B-38C60BDD0FEF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9560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B255-81BA-4C24-830B-38C60BDD0FEF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0132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900" dirty="0"/>
              <a:t>The foundations were set down in the EU Water Framework Directive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B255-81BA-4C24-830B-38C60BDD0FEF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158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900" dirty="0"/>
              <a:t>The Water Framework Directive requires River Basin Management plans and Programmes of Measures to be developed and implemented in six year cycles.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B255-81BA-4C24-830B-38C60BDD0FEF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0784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900" dirty="0"/>
              <a:t>A new governance structure has been put in place for WFD implementation with greater responsibilities placed on the Minister, the EPA and Local Authorities. </a:t>
            </a:r>
          </a:p>
          <a:p>
            <a:endParaRPr lang="en-IE" sz="1900" dirty="0"/>
          </a:p>
          <a:p>
            <a:r>
              <a:rPr lang="en-IE" sz="1900" dirty="0"/>
              <a:t>With ultimate responsibility with the Minister.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B255-81BA-4C24-830B-38C60BDD0FEF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0835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900" dirty="0"/>
              <a:t>During the development of this Plan, a prioritisation exercise was undertaken by the local authorities, the EPA, agencies and other stakeholders to identify those water bodies that require immediate action within this plan cycle to 2021. </a:t>
            </a:r>
          </a:p>
          <a:p>
            <a:endParaRPr lang="en-IE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B255-81BA-4C24-830B-38C60BDD0FEF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4527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B255-81BA-4C24-830B-38C60BDD0FEF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922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B255-81BA-4C24-830B-38C60BDD0FEF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3825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900" dirty="0"/>
              <a:t>This is a new fund administered by the Waters &amp; Communities Office.</a:t>
            </a:r>
          </a:p>
          <a:p>
            <a:endParaRPr lang="en-IE" sz="1900" dirty="0"/>
          </a:p>
          <a:p>
            <a:r>
              <a:rPr lang="en-IE" sz="1900" dirty="0"/>
              <a:t>Established to support local community water projects and initiatives.</a:t>
            </a:r>
          </a:p>
          <a:p>
            <a:endParaRPr lang="en-IE" sz="1900" dirty="0"/>
          </a:p>
          <a:p>
            <a:r>
              <a:rPr lang="en-IE" sz="1900" dirty="0"/>
              <a:t>A particular focus on proposed projects that align well with the priority actions in the plan. </a:t>
            </a:r>
          </a:p>
          <a:p>
            <a:endParaRPr lang="en-IE" sz="1900" dirty="0"/>
          </a:p>
          <a:p>
            <a:r>
              <a:rPr lang="en-IE" sz="1900" dirty="0"/>
              <a:t>Closing date for applications was 28</a:t>
            </a:r>
            <a:r>
              <a:rPr lang="en-IE" sz="1900" baseline="30000" dirty="0"/>
              <a:t>th</a:t>
            </a:r>
            <a:r>
              <a:rPr lang="en-IE" sz="1900" dirty="0"/>
              <a:t> May and these are currently being processed.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B255-81BA-4C24-830B-38C60BDD0FEF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9465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900" dirty="0"/>
              <a:t>Based on information set out in the plan, it is expected that the following will be achieved over the period up to 2021.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1015C-03A4-4979-914B-DD4FF899E07F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812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083903-DEB6-4A63-81C5-DD023A850C07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D2061-D0EB-4D49-AD5F-CC4847EE1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0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66" y="274638"/>
            <a:ext cx="4538133" cy="1143000"/>
          </a:xfrm>
          <a:prstGeom prst="rect">
            <a:avLst/>
          </a:prstGeo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D8532B-EDF9-4313-82E5-C9B9D556EC8C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D2061-D0EB-4D49-AD5F-CC4847EE1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9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E4E6F1-F588-4FB3-B7C4-84658517BE90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D2061-D0EB-4D49-AD5F-CC4847EE1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7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66" y="274638"/>
            <a:ext cx="4538133" cy="1143000"/>
          </a:xfrm>
          <a:prstGeom prst="rect">
            <a:avLst/>
          </a:prstGeo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53A2FE-C753-4CF2-B9A2-0E852B0D685A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D2061-D0EB-4D49-AD5F-CC4847EE1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6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701854-BB50-4EC9-90D5-B957AB2A940E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D2061-D0EB-4D49-AD5F-CC4847EE1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6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66" y="274638"/>
            <a:ext cx="4538133" cy="1143000"/>
          </a:xfrm>
          <a:prstGeom prst="rect">
            <a:avLst/>
          </a:prstGeo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2CC220-B94E-4247-A1E3-AC5BA9BFE7D2}" type="datetime1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D2061-D0EB-4D49-AD5F-CC4847EE1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8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66" y="274638"/>
            <a:ext cx="4538133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E1AE-12A4-4020-9290-990530FA3ED1}" type="datetime1">
              <a:rPr lang="en-US" smtClean="0"/>
              <a:t>6/27/2018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D2061-D0EB-4D49-AD5F-CC4847EE1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66" y="274638"/>
            <a:ext cx="4538133" cy="1143000"/>
          </a:xfrm>
          <a:prstGeom prst="rect">
            <a:avLst/>
          </a:prstGeo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08747A-5DC0-4850-8E90-61959ED0A893}" type="datetime1">
              <a:rPr lang="en-US" smtClean="0"/>
              <a:t>6/27/2018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D2061-D0EB-4D49-AD5F-CC4847EE1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3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1C434-62F1-4EF2-BB18-9C216CE4DF78}" type="datetime1">
              <a:rPr lang="en-US" smtClean="0"/>
              <a:t>6/27/2018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D2061-D0EB-4D49-AD5F-CC4847EE1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7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4D9D91-9CF8-47FF-99D1-9C53FCE637A8}" type="datetime1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D2061-D0EB-4D49-AD5F-CC4847EE1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9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446B12-064C-42CF-A171-1393FF353588}" type="datetime1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D2061-D0EB-4D49-AD5F-CC4847EE1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7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7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6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Calibr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95959"/>
          </a:solidFill>
          <a:latin typeface="Calibri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95959"/>
          </a:solidFill>
          <a:latin typeface="Calibri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95959"/>
          </a:solidFill>
          <a:latin typeface="Calibri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95959"/>
          </a:solidFill>
          <a:latin typeface="Calibri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95959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watersandcommunities.i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CEA9A7F-BB3A-4085-8C56-6CA1ED6B822D}"/>
              </a:ext>
            </a:extLst>
          </p:cNvPr>
          <p:cNvSpPr txBox="1"/>
          <p:nvPr/>
        </p:nvSpPr>
        <p:spPr>
          <a:xfrm>
            <a:off x="2548926" y="319406"/>
            <a:ext cx="5249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>
                <a:solidFill>
                  <a:srgbClr val="0070C0"/>
                </a:solidFill>
              </a:rPr>
              <a:t>The River Basin Management Plan for Ireland 2018 - 2021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781ADE3E-2AEE-48F8-9167-4EB5151A4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2061-D0EB-4D49-AD5F-CC4847EE1C97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E83028A-7F4F-45C9-A889-1BCE7BD21153}"/>
              </a:ext>
            </a:extLst>
          </p:cNvPr>
          <p:cNvSpPr txBox="1"/>
          <p:nvPr/>
        </p:nvSpPr>
        <p:spPr>
          <a:xfrm>
            <a:off x="3964330" y="2355448"/>
            <a:ext cx="49539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Briefing for </a:t>
            </a:r>
            <a:r>
              <a:rPr lang="en-IE" sz="2400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South Dublin County </a:t>
            </a:r>
            <a:r>
              <a:rPr lang="en-IE" sz="2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Council </a:t>
            </a:r>
          </a:p>
          <a:p>
            <a:pPr algn="ctr"/>
            <a:endParaRPr lang="en-IE" sz="2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IE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  <a:r>
              <a:rPr lang="en-IE" b="1" baseline="3000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IE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July 2018</a:t>
            </a:r>
            <a:endParaRPr lang="en-IE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367CA3C-9F94-4D6A-A44E-C14640ADD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52" y="1417896"/>
            <a:ext cx="3325372" cy="4788724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8185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="" xmlns:a16="http://schemas.microsoft.com/office/drawing/2014/main" id="{401D3CD6-E400-4277-BFBE-59D19494F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29" r="7605"/>
          <a:stretch/>
        </p:blipFill>
        <p:spPr>
          <a:xfrm>
            <a:off x="5220182" y="3543970"/>
            <a:ext cx="3923818" cy="29428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33EEB4B-1B27-4A8B-A5D7-40E7B73AC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13ED2061-D0EB-4D49-AD5F-CC4847EE1C97}" type="slidenum">
              <a:rPr lang="en-US" sz="1200">
                <a:solidFill>
                  <a:srgbClr val="FFFFFF"/>
                </a:solidFill>
              </a:rPr>
              <a:pPr algn="r" defTabSz="914400">
                <a:spcAft>
                  <a:spcPts val="600"/>
                </a:spcAft>
              </a:pPr>
              <a:t>10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2057518-DC65-489E-90B4-FD080345380F}"/>
              </a:ext>
            </a:extLst>
          </p:cNvPr>
          <p:cNvSpPr txBox="1"/>
          <p:nvPr/>
        </p:nvSpPr>
        <p:spPr>
          <a:xfrm>
            <a:off x="272005" y="1097147"/>
            <a:ext cx="887199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dirty="0"/>
              <a:t>The River Basin Management Plan</a:t>
            </a:r>
          </a:p>
          <a:p>
            <a:r>
              <a:rPr lang="en-IE" sz="4400" dirty="0"/>
              <a:t>aims to benefit;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4400" dirty="0"/>
              <a:t>Public Health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4400" dirty="0"/>
              <a:t>The Environment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4400" dirty="0"/>
              <a:t>The Economy</a:t>
            </a:r>
          </a:p>
          <a:p>
            <a:r>
              <a:rPr lang="en-IE" sz="4400" dirty="0"/>
              <a:t>	</a:t>
            </a:r>
            <a:r>
              <a:rPr lang="en-IE" sz="2800" dirty="0"/>
              <a:t>Agriculture, Industry, Tourism</a:t>
            </a:r>
            <a:endParaRPr lang="en-IE" sz="4400" dirty="0"/>
          </a:p>
          <a:p>
            <a:r>
              <a:rPr lang="en-IE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Title 3">
            <a:extLst>
              <a:ext uri="{FF2B5EF4-FFF2-40B4-BE49-F238E27FC236}">
                <a16:creationId xmlns="" xmlns:a16="http://schemas.microsoft.com/office/drawing/2014/main" id="{A06EDF26-B8D8-4525-BACB-9ACB84DBE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987" y="95491"/>
            <a:ext cx="6172200" cy="754024"/>
          </a:xfrm>
        </p:spPr>
        <p:txBody>
          <a:bodyPr>
            <a:noAutofit/>
          </a:bodyPr>
          <a:lstStyle/>
          <a:p>
            <a:r>
              <a:rPr lang="en-IE" sz="4000" b="1" dirty="0">
                <a:solidFill>
                  <a:srgbClr val="0070C0"/>
                </a:solidFill>
              </a:rPr>
              <a:t>To conclude…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3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9765A8B-2C1A-4A75-B531-A74F612D7E12}"/>
              </a:ext>
            </a:extLst>
          </p:cNvPr>
          <p:cNvSpPr txBox="1"/>
          <p:nvPr/>
        </p:nvSpPr>
        <p:spPr>
          <a:xfrm>
            <a:off x="295154" y="1032078"/>
            <a:ext cx="884884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IE" sz="2800" b="1" dirty="0"/>
              <a:t>		The Water Framework Directive 2000/60/EC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E" sz="2800" dirty="0"/>
              <a:t>European Parliament and Council in October 2000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E" sz="2800" dirty="0"/>
              <a:t>‘a framework for community action in the field of water policy’ – </a:t>
            </a:r>
            <a:r>
              <a:rPr lang="en-IE" sz="2800" i="1" dirty="0"/>
              <a:t>information, consultation, active involvement</a:t>
            </a:r>
            <a:r>
              <a:rPr lang="en-IE" sz="2800" dirty="0"/>
              <a:t>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E" sz="2800" dirty="0"/>
              <a:t>To protect and restore ‘</a:t>
            </a:r>
            <a:r>
              <a:rPr lang="en-IE" sz="2800" i="1" dirty="0"/>
              <a:t>healthy waters</a:t>
            </a:r>
            <a:r>
              <a:rPr lang="en-IE" sz="2800" dirty="0"/>
              <a:t>’ in rivers, lakes, estuaries, groundwater and coastal areas.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444ED3F-2438-444E-A088-02E28D4B1F80}"/>
              </a:ext>
            </a:extLst>
          </p:cNvPr>
          <p:cNvSpPr txBox="1"/>
          <p:nvPr/>
        </p:nvSpPr>
        <p:spPr>
          <a:xfrm>
            <a:off x="3217761" y="258247"/>
            <a:ext cx="3003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cap="all" dirty="0">
                <a:solidFill>
                  <a:srgbClr val="0070C0"/>
                </a:solidFill>
              </a:rPr>
              <a:t>Background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B620562-3243-4FD4-B7FE-01D9ED17AD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112" y="4152899"/>
            <a:ext cx="2401888" cy="22470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7FA95E5-7694-4403-9D55-94DA81EFAC2E}"/>
              </a:ext>
            </a:extLst>
          </p:cNvPr>
          <p:cNvSpPr/>
          <p:nvPr/>
        </p:nvSpPr>
        <p:spPr>
          <a:xfrm>
            <a:off x="407616" y="4935770"/>
            <a:ext cx="73242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aim: “to achieve good ecological status in all waters”</a:t>
            </a:r>
            <a:endParaRPr lang="en-IE" sz="2000" dirty="0">
              <a:solidFill>
                <a:srgbClr val="C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6633DEC-1CC6-431D-BF4B-FC716A50D17A}"/>
              </a:ext>
            </a:extLst>
          </p:cNvPr>
          <p:cNvSpPr/>
          <p:nvPr/>
        </p:nvSpPr>
        <p:spPr>
          <a:xfrm>
            <a:off x="407616" y="5499638"/>
            <a:ext cx="6577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Drivers: social and economic benefits of healthy waters. </a:t>
            </a:r>
            <a:endParaRPr lang="en-IE" sz="2000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4163637-6E08-4B59-AA9E-91FADA092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2061-D0EB-4D49-AD5F-CC4847EE1C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7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9A384E73-C2E2-4BBE-9645-BE5251F84209}"/>
              </a:ext>
            </a:extLst>
          </p:cNvPr>
          <p:cNvSpPr/>
          <p:nvPr/>
        </p:nvSpPr>
        <p:spPr>
          <a:xfrm>
            <a:off x="1795523" y="2213027"/>
            <a:ext cx="1354238" cy="1331089"/>
          </a:xfrm>
          <a:prstGeom prst="ellipse">
            <a:avLst/>
          </a:prstGeom>
          <a:noFill/>
          <a:ln w="38100">
            <a:solidFill>
              <a:srgbClr val="A34D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25364110-CFFE-4DB1-82B4-6C504B3BF5F9}"/>
              </a:ext>
            </a:extLst>
          </p:cNvPr>
          <p:cNvSpPr/>
          <p:nvPr/>
        </p:nvSpPr>
        <p:spPr>
          <a:xfrm>
            <a:off x="5592503" y="2213027"/>
            <a:ext cx="1354238" cy="1331089"/>
          </a:xfrm>
          <a:prstGeom prst="ellipse">
            <a:avLst/>
          </a:prstGeom>
          <a:noFill/>
          <a:ln w="38100">
            <a:solidFill>
              <a:srgbClr val="A34D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E92946D5-504B-45CE-972C-41758C0AC7F3}"/>
              </a:ext>
            </a:extLst>
          </p:cNvPr>
          <p:cNvSpPr/>
          <p:nvPr/>
        </p:nvSpPr>
        <p:spPr>
          <a:xfrm>
            <a:off x="3684851" y="2240995"/>
            <a:ext cx="1354238" cy="1331089"/>
          </a:xfrm>
          <a:prstGeom prst="ellipse">
            <a:avLst/>
          </a:prstGeom>
          <a:noFill/>
          <a:ln w="38100">
            <a:solidFill>
              <a:srgbClr val="A34D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F5F8CB4-47F0-4048-ADA0-A247BB562E83}"/>
              </a:ext>
            </a:extLst>
          </p:cNvPr>
          <p:cNvSpPr txBox="1"/>
          <p:nvPr/>
        </p:nvSpPr>
        <p:spPr>
          <a:xfrm>
            <a:off x="3767321" y="2579070"/>
            <a:ext cx="1189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2nd cycle</a:t>
            </a:r>
          </a:p>
          <a:p>
            <a:pPr algn="ctr"/>
            <a:r>
              <a:rPr lang="en-I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2016 -2021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A5F7FCC-C0B0-4C1A-955E-8037CD68550D}"/>
              </a:ext>
            </a:extLst>
          </p:cNvPr>
          <p:cNvSpPr txBox="1"/>
          <p:nvPr/>
        </p:nvSpPr>
        <p:spPr>
          <a:xfrm>
            <a:off x="1877993" y="2551984"/>
            <a:ext cx="1189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/>
              <a:t>1</a:t>
            </a:r>
            <a:r>
              <a:rPr lang="en-IE" sz="1600" b="1" baseline="30000" dirty="0"/>
              <a:t>st</a:t>
            </a:r>
            <a:r>
              <a:rPr lang="en-IE" sz="1600" b="1" dirty="0"/>
              <a:t> cycle</a:t>
            </a:r>
          </a:p>
          <a:p>
            <a:pPr algn="ctr"/>
            <a:r>
              <a:rPr lang="en-IE" sz="1600" b="1" dirty="0"/>
              <a:t>2009 -2015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F4D4BFF-7CCD-48CC-B8F5-114CDEC86E97}"/>
              </a:ext>
            </a:extLst>
          </p:cNvPr>
          <p:cNvSpPr txBox="1"/>
          <p:nvPr/>
        </p:nvSpPr>
        <p:spPr>
          <a:xfrm>
            <a:off x="5674973" y="2522733"/>
            <a:ext cx="1189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/>
              <a:t>3rd cycle</a:t>
            </a:r>
          </a:p>
          <a:p>
            <a:pPr algn="ctr"/>
            <a:r>
              <a:rPr lang="en-IE" sz="1600" b="1" dirty="0"/>
              <a:t>2021 -2027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1BD5FED7-F891-42D5-9846-45BA9AA4066E}"/>
              </a:ext>
            </a:extLst>
          </p:cNvPr>
          <p:cNvSpPr/>
          <p:nvPr/>
        </p:nvSpPr>
        <p:spPr>
          <a:xfrm>
            <a:off x="3149761" y="2655758"/>
            <a:ext cx="659757" cy="445625"/>
          </a:xfrm>
          <a:prstGeom prst="rightArrow">
            <a:avLst/>
          </a:prstGeom>
          <a:solidFill>
            <a:srgbClr val="A34D21"/>
          </a:solidFill>
          <a:ln>
            <a:solidFill>
              <a:srgbClr val="A34D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Arrow: Right 11">
            <a:extLst>
              <a:ext uri="{FF2B5EF4-FFF2-40B4-BE49-F238E27FC236}">
                <a16:creationId xmlns="" xmlns:a16="http://schemas.microsoft.com/office/drawing/2014/main" id="{57778230-81AA-4A5E-B8AF-D3AC1049DCC5}"/>
              </a:ext>
            </a:extLst>
          </p:cNvPr>
          <p:cNvSpPr/>
          <p:nvPr/>
        </p:nvSpPr>
        <p:spPr>
          <a:xfrm>
            <a:off x="5056451" y="2661883"/>
            <a:ext cx="659757" cy="445625"/>
          </a:xfrm>
          <a:prstGeom prst="rightArrow">
            <a:avLst/>
          </a:prstGeom>
          <a:solidFill>
            <a:srgbClr val="A34D21"/>
          </a:solidFill>
          <a:ln>
            <a:solidFill>
              <a:srgbClr val="A34D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5EA1A77-88D1-4ADD-8BF2-C48226ADCDFF}"/>
              </a:ext>
            </a:extLst>
          </p:cNvPr>
          <p:cNvSpPr txBox="1"/>
          <p:nvPr/>
        </p:nvSpPr>
        <p:spPr>
          <a:xfrm>
            <a:off x="655415" y="964200"/>
            <a:ext cx="6059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IE" sz="2400" dirty="0"/>
              <a:t>River Basin Management Plans (RBMPs) 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IE" sz="2400" dirty="0"/>
              <a:t>Programmes of Measures (</a:t>
            </a:r>
            <a:r>
              <a:rPr lang="en-IE" sz="2400" dirty="0" err="1"/>
              <a:t>PoMs</a:t>
            </a:r>
            <a:r>
              <a:rPr lang="en-IE" sz="2400" dirty="0"/>
              <a:t>) 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IE" sz="2400" u="sng" dirty="0"/>
              <a:t>Six year cycles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E6DEB97-A1B3-4444-97FB-75D816DDB82B}"/>
              </a:ext>
            </a:extLst>
          </p:cNvPr>
          <p:cNvSpPr txBox="1"/>
          <p:nvPr/>
        </p:nvSpPr>
        <p:spPr>
          <a:xfrm>
            <a:off x="2822536" y="224572"/>
            <a:ext cx="5099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0070C0"/>
                </a:solidFill>
              </a:rPr>
              <a:t>Water Framework Directive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BE4035-6155-4A8D-9E2A-60C92F747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2061-D0EB-4D49-AD5F-CC4847EE1C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1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C94A56B-A65B-4098-98E1-1496EA92C665}"/>
              </a:ext>
            </a:extLst>
          </p:cNvPr>
          <p:cNvSpPr txBox="1"/>
          <p:nvPr/>
        </p:nvSpPr>
        <p:spPr>
          <a:xfrm>
            <a:off x="392654" y="1012603"/>
            <a:ext cx="85777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2800" dirty="0"/>
              <a:t>2014 EU Water Policy Regulations (S.I. No. 350 of 2014)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2800" dirty="0"/>
              <a:t>Competent authorities for WFD; Minister, EPA, Local Authorities.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2800" dirty="0"/>
              <a:t> Greater responsibilities on Local Authorities. </a:t>
            </a:r>
            <a:endParaRPr lang="en-IE" sz="2000" dirty="0"/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F0E38AA0-1BC9-4A08-997D-7988A81442A2}"/>
              </a:ext>
            </a:extLst>
          </p:cNvPr>
          <p:cNvSpPr/>
          <p:nvPr/>
        </p:nvSpPr>
        <p:spPr>
          <a:xfrm>
            <a:off x="3893998" y="3899100"/>
            <a:ext cx="821802" cy="538223"/>
          </a:xfrm>
          <a:prstGeom prst="rightArrow">
            <a:avLst/>
          </a:prstGeom>
          <a:solidFill>
            <a:srgbClr val="75C4D5"/>
          </a:solidFill>
          <a:ln w="3810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Arrow: Right 11">
            <a:extLst>
              <a:ext uri="{FF2B5EF4-FFF2-40B4-BE49-F238E27FC236}">
                <a16:creationId xmlns="" xmlns:a16="http://schemas.microsoft.com/office/drawing/2014/main" id="{AC97E248-404C-4CF2-898A-8BC262AB3BA0}"/>
              </a:ext>
            </a:extLst>
          </p:cNvPr>
          <p:cNvSpPr/>
          <p:nvPr/>
        </p:nvSpPr>
        <p:spPr>
          <a:xfrm>
            <a:off x="3893998" y="4618136"/>
            <a:ext cx="821802" cy="538223"/>
          </a:xfrm>
          <a:prstGeom prst="rightArrow">
            <a:avLst/>
          </a:prstGeom>
          <a:solidFill>
            <a:srgbClr val="ACB43E"/>
          </a:solidFill>
          <a:ln w="3810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7DE0053C-6E05-4BA8-A3AC-107CF4CA1BE1}"/>
              </a:ext>
            </a:extLst>
          </p:cNvPr>
          <p:cNvSpPr/>
          <p:nvPr/>
        </p:nvSpPr>
        <p:spPr>
          <a:xfrm>
            <a:off x="3893998" y="5367039"/>
            <a:ext cx="821802" cy="538223"/>
          </a:xfrm>
          <a:prstGeom prst="rightArrow">
            <a:avLst/>
          </a:prstGeom>
          <a:solidFill>
            <a:srgbClr val="A85927"/>
          </a:solidFill>
          <a:ln w="3810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13F8775-4C1F-45D2-9394-BDD307837AE3}"/>
              </a:ext>
            </a:extLst>
          </p:cNvPr>
          <p:cNvSpPr txBox="1"/>
          <p:nvPr/>
        </p:nvSpPr>
        <p:spPr>
          <a:xfrm>
            <a:off x="268483" y="3936067"/>
            <a:ext cx="342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b="1" dirty="0"/>
              <a:t>Minister</a:t>
            </a:r>
            <a:r>
              <a:rPr lang="en-IE" dirty="0"/>
              <a:t> - direction of water policy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4E77C6D-B674-4936-8E56-0C8FE04162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185" y="3423358"/>
            <a:ext cx="3974515" cy="27020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8C3BDDE-BB6D-400C-9E41-621AF53535B5}"/>
              </a:ext>
            </a:extLst>
          </p:cNvPr>
          <p:cNvSpPr txBox="1"/>
          <p:nvPr/>
        </p:nvSpPr>
        <p:spPr>
          <a:xfrm>
            <a:off x="199506" y="4510028"/>
            <a:ext cx="353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b="1" dirty="0"/>
              <a:t>EPA </a:t>
            </a:r>
            <a:r>
              <a:rPr lang="en-IE" dirty="0"/>
              <a:t>- science underpinning RBMPs and </a:t>
            </a:r>
            <a:r>
              <a:rPr lang="en-IE" dirty="0" err="1"/>
              <a:t>PoMs</a:t>
            </a:r>
            <a:endParaRPr lang="en-IE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060A601-67A3-45E3-B3B7-654EA5163BDA}"/>
              </a:ext>
            </a:extLst>
          </p:cNvPr>
          <p:cNvSpPr txBox="1"/>
          <p:nvPr/>
        </p:nvSpPr>
        <p:spPr>
          <a:xfrm>
            <a:off x="228442" y="5358444"/>
            <a:ext cx="3507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b="1" dirty="0"/>
              <a:t>LAs</a:t>
            </a:r>
            <a:r>
              <a:rPr lang="en-IE" dirty="0"/>
              <a:t> – regional coordination and public engagement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4D24F0D-6C3A-4DA1-92A7-84EB61E78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2061-D0EB-4D49-AD5F-CC4847EE1C97}" type="slidenum">
              <a:rPr lang="en-US" smtClean="0"/>
              <a:t>4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F8FE684-4265-4646-AFED-16D0C5A0B325}"/>
              </a:ext>
            </a:extLst>
          </p:cNvPr>
          <p:cNvSpPr txBox="1"/>
          <p:nvPr/>
        </p:nvSpPr>
        <p:spPr>
          <a:xfrm>
            <a:off x="2349571" y="236310"/>
            <a:ext cx="6179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0070C0"/>
                </a:solidFill>
              </a:rPr>
              <a:t>New governance structure </a:t>
            </a:r>
          </a:p>
        </p:txBody>
      </p:sp>
    </p:spTree>
    <p:extLst>
      <p:ext uri="{BB962C8B-B14F-4D97-AF65-F5344CB8AC3E}">
        <p14:creationId xmlns:p14="http://schemas.microsoft.com/office/powerpoint/2010/main" val="425799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E829694-8AFE-4A54-8CDF-A516A263F1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4" t="14289"/>
          <a:stretch/>
        </p:blipFill>
        <p:spPr>
          <a:xfrm>
            <a:off x="5468507" y="745740"/>
            <a:ext cx="3529666" cy="48472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06E3776-5450-4CF1-B1B4-9136FBD3E881}"/>
              </a:ext>
            </a:extLst>
          </p:cNvPr>
          <p:cNvSpPr txBox="1"/>
          <p:nvPr/>
        </p:nvSpPr>
        <p:spPr>
          <a:xfrm>
            <a:off x="2822536" y="224572"/>
            <a:ext cx="6253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0070C0"/>
                </a:solidFill>
              </a:rPr>
              <a:t>Priority ‘Areas for Action’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38A3670-2C14-4CD8-A05B-08E46109AF07}"/>
              </a:ext>
            </a:extLst>
          </p:cNvPr>
          <p:cNvSpPr txBox="1"/>
          <p:nvPr/>
        </p:nvSpPr>
        <p:spPr>
          <a:xfrm>
            <a:off x="83690" y="941424"/>
            <a:ext cx="547769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400" dirty="0" smtClean="0"/>
              <a:t>190 </a:t>
            </a:r>
            <a:r>
              <a:rPr lang="en-IE" sz="2400" dirty="0"/>
              <a:t>Priority ‘Areas for Action’ </a:t>
            </a:r>
            <a:r>
              <a:rPr lang="en-IE" sz="2400" dirty="0" smtClean="0"/>
              <a:t>identified throughout Ireland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400" dirty="0" smtClean="0"/>
              <a:t>River Dodder prioritised for SDCC area (as per Dun Laoghaire-</a:t>
            </a:r>
            <a:r>
              <a:rPr lang="en-IE" sz="2400" dirty="0" err="1" smtClean="0"/>
              <a:t>Rathdown</a:t>
            </a:r>
            <a:r>
              <a:rPr lang="en-IE" sz="2400" dirty="0" smtClean="0"/>
              <a:t> Co. Co. and Dublin City Co.) </a:t>
            </a:r>
            <a:endParaRPr lang="en-IE" sz="20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C9852F46-83FB-4531-8B42-6186BAB4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2061-D0EB-4D49-AD5F-CC4847EE1C97}" type="slidenum">
              <a:rPr lang="en-US" smtClean="0"/>
              <a:t>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A9D76B2-FFD2-4EE6-81B4-ACC52093B623}"/>
              </a:ext>
            </a:extLst>
          </p:cNvPr>
          <p:cNvSpPr txBox="1"/>
          <p:nvPr/>
        </p:nvSpPr>
        <p:spPr>
          <a:xfrm>
            <a:off x="5565240" y="5680455"/>
            <a:ext cx="3437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For more information see </a:t>
            </a:r>
            <a:r>
              <a:rPr lang="en-IE" dirty="0">
                <a:hlinkClick r:id="rId4"/>
              </a:rPr>
              <a:t>www.watersandcommunities.ie</a:t>
            </a:r>
            <a:endParaRPr lang="en-IE" dirty="0"/>
          </a:p>
          <a:p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224" y="3169354"/>
            <a:ext cx="4899618" cy="191583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000192" y="3536302"/>
            <a:ext cx="1237529" cy="12409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57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7BB2BE-7FF2-4A1F-96DC-478934890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22" y="1301790"/>
            <a:ext cx="8929867" cy="5133734"/>
          </a:xfrm>
        </p:spPr>
        <p:txBody>
          <a:bodyPr>
            <a:normAutofit fontScale="92500"/>
          </a:bodyPr>
          <a:lstStyle/>
          <a:p>
            <a:r>
              <a:rPr lang="en-IE" dirty="0"/>
              <a:t>Shared service alongside the Waters &amp; Communities Office (LAWCO).  35 Scientists – 7 per Region.</a:t>
            </a:r>
          </a:p>
          <a:p>
            <a:r>
              <a:rPr lang="en-IE" dirty="0"/>
              <a:t>Further assessments of the 190 priority Areas for Action. </a:t>
            </a:r>
          </a:p>
          <a:p>
            <a:r>
              <a:rPr lang="en-IE" dirty="0"/>
              <a:t>Collaborative approach with stakeholders, agencies and LAs.</a:t>
            </a:r>
          </a:p>
          <a:p>
            <a:r>
              <a:rPr lang="en-IE" dirty="0"/>
              <a:t>Working with industry, farmers and local stakeholders to find solutions.</a:t>
            </a:r>
          </a:p>
          <a:p>
            <a:r>
              <a:rPr lang="en-IE" dirty="0"/>
              <a:t>Public meetings will be held in Areas for Action in advance of further catchment assessments.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69AEFA1-9953-4E73-9566-3D314401B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2061-D0EB-4D49-AD5F-CC4847EE1C97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EB85E94-2B81-4B90-8AA7-9977BC54F1C0}"/>
              </a:ext>
            </a:extLst>
          </p:cNvPr>
          <p:cNvSpPr txBox="1"/>
          <p:nvPr/>
        </p:nvSpPr>
        <p:spPr>
          <a:xfrm>
            <a:off x="2133601" y="224572"/>
            <a:ext cx="6836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0070C0"/>
                </a:solidFill>
              </a:rPr>
              <a:t>Local Authority Waters Support and Advice Team (LAWSAT). </a:t>
            </a:r>
          </a:p>
        </p:txBody>
      </p:sp>
    </p:spTree>
    <p:extLst>
      <p:ext uri="{BB962C8B-B14F-4D97-AF65-F5344CB8AC3E}">
        <p14:creationId xmlns:p14="http://schemas.microsoft.com/office/powerpoint/2010/main" val="27364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0A02C7-CB0F-475E-81DE-0FDA7BAE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71" y="1846163"/>
            <a:ext cx="8819358" cy="4444678"/>
          </a:xfrm>
        </p:spPr>
        <p:txBody>
          <a:bodyPr>
            <a:normAutofit fontScale="92500"/>
          </a:bodyPr>
          <a:lstStyle/>
          <a:p>
            <a:r>
              <a:rPr lang="en-IE" sz="3600" dirty="0"/>
              <a:t>30 new Agricultural Advisors.</a:t>
            </a:r>
          </a:p>
          <a:p>
            <a:r>
              <a:rPr lang="en-IE" sz="3600" dirty="0"/>
              <a:t>Funded by DHPLG, DAFM and the Dairy Co-ops.</a:t>
            </a:r>
          </a:p>
          <a:p>
            <a:r>
              <a:rPr lang="en-IE" sz="3600" dirty="0"/>
              <a:t>Staff work under </a:t>
            </a:r>
            <a:r>
              <a:rPr lang="en-IE" sz="3600" dirty="0" err="1"/>
              <a:t>Teagasc</a:t>
            </a:r>
            <a:r>
              <a:rPr lang="en-IE" sz="3600" dirty="0"/>
              <a:t> and the Dairy Co-ops.</a:t>
            </a:r>
          </a:p>
          <a:p>
            <a:r>
              <a:rPr lang="en-IE" sz="3600" dirty="0"/>
              <a:t>Link with LAWSAT in ‘Areas for Action’. </a:t>
            </a:r>
          </a:p>
          <a:p>
            <a:r>
              <a:rPr lang="en-IE" sz="3600" dirty="0"/>
              <a:t>One-to-one with farmers – free advice and solutions.</a:t>
            </a:r>
          </a:p>
          <a:p>
            <a:r>
              <a:rPr lang="en-IE" sz="3600" dirty="0"/>
              <a:t>Best agricultural practices in ‘Areas for Action’.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D5F30D-688F-4268-BB81-DCC16D7A6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2061-D0EB-4D49-AD5F-CC4847EE1C97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46862E-7977-47B6-8432-4F86C1651269}"/>
              </a:ext>
            </a:extLst>
          </p:cNvPr>
          <p:cNvSpPr txBox="1"/>
          <p:nvPr/>
        </p:nvSpPr>
        <p:spPr>
          <a:xfrm>
            <a:off x="2133601" y="224572"/>
            <a:ext cx="68362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  <a:p>
            <a:r>
              <a:rPr lang="en-IE" sz="3200" b="1" dirty="0">
                <a:solidFill>
                  <a:srgbClr val="0070C0"/>
                </a:solidFill>
              </a:rPr>
              <a:t>Agricultural Sustainability Support and Advisory Programme </a:t>
            </a:r>
          </a:p>
        </p:txBody>
      </p:sp>
    </p:spTree>
    <p:extLst>
      <p:ext uri="{BB962C8B-B14F-4D97-AF65-F5344CB8AC3E}">
        <p14:creationId xmlns:p14="http://schemas.microsoft.com/office/powerpoint/2010/main" val="41823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15F126A-16C3-4C7A-9969-3F9F13EBF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2061-D0EB-4D49-AD5F-CC4847EE1C9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A87EE0C-32BD-477D-9D2A-45EB51954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068" y="1485196"/>
            <a:ext cx="5153843" cy="46877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E69E474-1DA7-4BE3-AF36-BA8421AE2A3D}"/>
              </a:ext>
            </a:extLst>
          </p:cNvPr>
          <p:cNvSpPr txBox="1"/>
          <p:nvPr/>
        </p:nvSpPr>
        <p:spPr>
          <a:xfrm>
            <a:off x="2133601" y="224572"/>
            <a:ext cx="6836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0070C0"/>
                </a:solidFill>
              </a:rPr>
              <a:t>Community Water Development Fund</a:t>
            </a:r>
          </a:p>
          <a:p>
            <a:r>
              <a:rPr lang="en-IE" sz="3200" i="1" dirty="0">
                <a:solidFill>
                  <a:srgbClr val="0070C0"/>
                </a:solidFill>
              </a:rPr>
              <a:t>supporting community action. </a:t>
            </a:r>
          </a:p>
        </p:txBody>
      </p:sp>
    </p:spTree>
    <p:extLst>
      <p:ext uri="{BB962C8B-B14F-4D97-AF65-F5344CB8AC3E}">
        <p14:creationId xmlns:p14="http://schemas.microsoft.com/office/powerpoint/2010/main" val="19901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="" xmlns:a16="http://schemas.microsoft.com/office/drawing/2014/main" id="{D3935A86-30E8-4A54-A8B2-1DB7C3DE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48789"/>
            <a:ext cx="4265271" cy="754024"/>
          </a:xfrm>
        </p:spPr>
        <p:txBody>
          <a:bodyPr>
            <a:noAutofit/>
          </a:bodyPr>
          <a:lstStyle/>
          <a:p>
            <a:r>
              <a:rPr lang="en-IE" sz="3600" b="1" dirty="0">
                <a:solidFill>
                  <a:srgbClr val="0070C0"/>
                </a:solidFill>
              </a:rPr>
              <a:t>Expected outcomes</a:t>
            </a:r>
            <a:br>
              <a:rPr lang="en-IE" sz="3600" b="1" dirty="0">
                <a:solidFill>
                  <a:srgbClr val="0070C0"/>
                </a:solidFill>
              </a:rPr>
            </a:br>
            <a:r>
              <a:rPr lang="en-IE" sz="3600" b="1" dirty="0">
                <a:solidFill>
                  <a:srgbClr val="0070C0"/>
                </a:solidFill>
              </a:rPr>
              <a:t>over the life of the RBMP</a:t>
            </a:r>
            <a:r>
              <a:rPr lang="en-IE" sz="4000" b="1" dirty="0">
                <a:solidFill>
                  <a:srgbClr val="0070C0"/>
                </a:solidFill>
              </a:rPr>
              <a:t/>
            </a:r>
            <a:br>
              <a:rPr lang="en-IE" sz="4000" b="1" dirty="0">
                <a:solidFill>
                  <a:srgbClr val="0070C0"/>
                </a:solidFill>
              </a:rPr>
            </a:b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8EA21CD-0B1C-4D80-B5E2-109AD7F3BC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6" t="1941" r="1546" b="1941"/>
          <a:stretch/>
        </p:blipFill>
        <p:spPr>
          <a:xfrm>
            <a:off x="4265271" y="-1"/>
            <a:ext cx="4878729" cy="6857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FDBA360-A72C-4D3D-9A3A-FCD86622E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567" y="3206028"/>
            <a:ext cx="1637466" cy="2358043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29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D47306DBA937488B7592D9BE6FA697" ma:contentTypeVersion="10" ma:contentTypeDescription="Create a new document." ma:contentTypeScope="" ma:versionID="2cb632f6807e5bf997f14562020031d1">
  <xsd:schema xmlns:xsd="http://www.w3.org/2001/XMLSchema" xmlns:xs="http://www.w3.org/2001/XMLSchema" xmlns:p="http://schemas.microsoft.com/office/2006/metadata/properties" xmlns:ns1="http://schemas.microsoft.com/sharepoint/v3" xmlns:ns2="cadac456-4547-469c-a36e-7149de49dfc6" xmlns:ns3="01d88893-9d18-4a9a-a3f3-b220c465482b" targetNamespace="http://schemas.microsoft.com/office/2006/metadata/properties" ma:root="true" ma:fieldsID="c75d4c434ec4385e3c6da3720a37cf7a" ns1:_="" ns2:_="" ns3:_="">
    <xsd:import namespace="http://schemas.microsoft.com/sharepoint/v3"/>
    <xsd:import namespace="cadac456-4547-469c-a36e-7149de49dfc6"/>
    <xsd:import namespace="01d88893-9d18-4a9a-a3f3-b220c465482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ac456-4547-469c-a36e-7149de49df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d88893-9d18-4a9a-a3f3-b220c46548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22E20A-01B7-43CD-B80B-DA7DF117B26B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01d88893-9d18-4a9a-a3f3-b220c465482b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adac456-4547-469c-a36e-7149de49dfc6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1A2910-1914-4AB2-88CE-7AA96629AE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371215-2CEA-4A61-A9AE-569893278C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dac456-4547-469c-a36e-7149de49dfc6"/>
    <ds:schemaRef ds:uri="01d88893-9d18-4a9a-a3f3-b220c46548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2675</TotalTime>
  <Words>561</Words>
  <Application>Microsoft Office PowerPoint</Application>
  <PresentationFormat>On-screen Show (4:3)</PresentationFormat>
  <Paragraphs>92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Expected outcomes over the life of the RBMP </vt:lpstr>
      <vt:lpstr>To conclude…</vt:lpstr>
    </vt:vector>
  </TitlesOfParts>
  <Company>Penhouse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REidy</dc:creator>
  <cp:lastModifiedBy>Chris Galvin</cp:lastModifiedBy>
  <cp:revision>146</cp:revision>
  <cp:lastPrinted>2018-06-01T16:22:58Z</cp:lastPrinted>
  <dcterms:created xsi:type="dcterms:W3CDTF">2016-05-06T09:23:38Z</dcterms:created>
  <dcterms:modified xsi:type="dcterms:W3CDTF">2018-06-27T15:44:54Z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0x010100BDD47306DBA937488B7592D9BE6FA697</vt:lpwstr>
  </property>
</Properties>
</file>