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56" r:id="rId3"/>
    <p:sldId id="257" r:id="rId4"/>
    <p:sldId id="258" r:id="rId5"/>
    <p:sldId id="259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13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EFBB7-F45A-4BA6-A9B1-809B7DDE9825}" type="datetimeFigureOut">
              <a:rPr lang="en-IE" smtClean="0"/>
              <a:t>15/06/2018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E37E2-DECB-4F28-B6F7-7A91E623DD6F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5847355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EFBB7-F45A-4BA6-A9B1-809B7DDE9825}" type="datetimeFigureOut">
              <a:rPr lang="en-IE" smtClean="0"/>
              <a:t>15/06/2018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E37E2-DECB-4F28-B6F7-7A91E623DD6F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2475794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EFBB7-F45A-4BA6-A9B1-809B7DDE9825}" type="datetimeFigureOut">
              <a:rPr lang="en-IE" smtClean="0"/>
              <a:t>15/06/2018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E37E2-DECB-4F28-B6F7-7A91E623DD6F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6707273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EFBB7-F45A-4BA6-A9B1-809B7DDE9825}" type="datetimeFigureOut">
              <a:rPr lang="en-IE" smtClean="0"/>
              <a:t>15/06/2018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E37E2-DECB-4F28-B6F7-7A91E623DD6F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714917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EFBB7-F45A-4BA6-A9B1-809B7DDE9825}" type="datetimeFigureOut">
              <a:rPr lang="en-IE" smtClean="0"/>
              <a:t>15/06/2018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E37E2-DECB-4F28-B6F7-7A91E623DD6F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1743474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EFBB7-F45A-4BA6-A9B1-809B7DDE9825}" type="datetimeFigureOut">
              <a:rPr lang="en-IE" smtClean="0"/>
              <a:t>15/06/2018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E37E2-DECB-4F28-B6F7-7A91E623DD6F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2826728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EFBB7-F45A-4BA6-A9B1-809B7DDE9825}" type="datetimeFigureOut">
              <a:rPr lang="en-IE" smtClean="0"/>
              <a:t>15/06/2018</a:t>
            </a:fld>
            <a:endParaRPr lang="en-I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E37E2-DECB-4F28-B6F7-7A91E623DD6F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4606641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EFBB7-F45A-4BA6-A9B1-809B7DDE9825}" type="datetimeFigureOut">
              <a:rPr lang="en-IE" smtClean="0"/>
              <a:t>15/06/2018</a:t>
            </a:fld>
            <a:endParaRPr lang="en-I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E37E2-DECB-4F28-B6F7-7A91E623DD6F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8949811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EFBB7-F45A-4BA6-A9B1-809B7DDE9825}" type="datetimeFigureOut">
              <a:rPr lang="en-IE" smtClean="0"/>
              <a:t>15/06/2018</a:t>
            </a:fld>
            <a:endParaRPr lang="en-I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E37E2-DECB-4F28-B6F7-7A91E623DD6F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5764773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EFBB7-F45A-4BA6-A9B1-809B7DDE9825}" type="datetimeFigureOut">
              <a:rPr lang="en-IE" smtClean="0"/>
              <a:t>15/06/2018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E37E2-DECB-4F28-B6F7-7A91E623DD6F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7565986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EFBB7-F45A-4BA6-A9B1-809B7DDE9825}" type="datetimeFigureOut">
              <a:rPr lang="en-IE" smtClean="0"/>
              <a:t>15/06/2018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E37E2-DECB-4F28-B6F7-7A91E623DD6F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730033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CEFBB7-F45A-4BA6-A9B1-809B7DDE9825}" type="datetimeFigureOut">
              <a:rPr lang="en-IE" smtClean="0"/>
              <a:t>15/06/2018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EE37E2-DECB-4F28-B6F7-7A91E623DD6F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2455275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 smtClean="0"/>
              <a:t>Distributor Road Grange Castle West</a:t>
            </a:r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E" dirty="0" smtClean="0"/>
              <a:t>Proposal for the information of the Members of the </a:t>
            </a:r>
            <a:r>
              <a:rPr lang="en-IE" dirty="0" smtClean="0"/>
              <a:t>Lucan Area </a:t>
            </a:r>
            <a:r>
              <a:rPr lang="en-IE" dirty="0" smtClean="0"/>
              <a:t>Committee</a:t>
            </a:r>
          </a:p>
          <a:p>
            <a:endParaRPr lang="en-IE" dirty="0" smtClean="0"/>
          </a:p>
          <a:p>
            <a:r>
              <a:rPr lang="en-IE" smtClean="0"/>
              <a:t>26 </a:t>
            </a:r>
            <a:r>
              <a:rPr lang="en-IE" dirty="0" smtClean="0"/>
              <a:t>June 2018</a:t>
            </a:r>
          </a:p>
          <a:p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6742907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IE" dirty="0" smtClean="0"/>
              <a:t>  </a:t>
            </a:r>
            <a:endParaRPr lang="en-IE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IE" dirty="0" smtClean="0"/>
              <a:t>  </a:t>
            </a:r>
            <a:endParaRPr lang="en-IE" dirty="0"/>
          </a:p>
        </p:txBody>
      </p:sp>
      <p:sp>
        <p:nvSpPr>
          <p:cNvPr id="4" name="Rectangle 3"/>
          <p:cNvSpPr/>
          <p:nvPr/>
        </p:nvSpPr>
        <p:spPr>
          <a:xfrm>
            <a:off x="0" y="-125819"/>
            <a:ext cx="12192000" cy="63709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IE" sz="2400" b="0" i="0" u="none" strike="noStrike" baseline="0" dirty="0" smtClean="0">
              <a:latin typeface="Calibri-Light"/>
            </a:endParaRPr>
          </a:p>
          <a:p>
            <a:r>
              <a:rPr lang="en-IE" sz="2400" b="1" i="0" u="none" strike="noStrike" baseline="0" dirty="0" smtClean="0">
                <a:latin typeface="Calibri-Light"/>
              </a:rPr>
              <a:t>Grange Castle West Access Road</a:t>
            </a:r>
          </a:p>
          <a:p>
            <a:endParaRPr lang="en-IE" sz="2400" b="0" i="0" u="none" strike="noStrike" baseline="0" dirty="0" smtClean="0">
              <a:latin typeface="Calibri-Light"/>
            </a:endParaRPr>
          </a:p>
          <a:p>
            <a:r>
              <a:rPr lang="en-IE" sz="2400" b="0" i="0" u="none" strike="noStrike" baseline="0" dirty="0" smtClean="0"/>
              <a:t>The proposed Grange Castle West Access Road will include the following</a:t>
            </a:r>
          </a:p>
          <a:p>
            <a:r>
              <a:rPr lang="en-IE" sz="2400" b="0" i="0" u="none" strike="noStrike" baseline="0" dirty="0" smtClean="0"/>
              <a:t>features:</a:t>
            </a:r>
          </a:p>
          <a:p>
            <a:r>
              <a:rPr lang="en-IE" sz="2400" b="0" i="0" u="none" strike="noStrike" baseline="0" dirty="0" smtClean="0"/>
              <a:t>• 1.76km of Dual Carriageway with any average corridor width of 34m</a:t>
            </a:r>
          </a:p>
          <a:p>
            <a:r>
              <a:rPr lang="en-IE" sz="2400" b="0" i="0" u="none" strike="noStrike" baseline="0" dirty="0" smtClean="0"/>
              <a:t>• 0.35km of Single Carriageway with an average corridor width of 25m</a:t>
            </a:r>
          </a:p>
          <a:p>
            <a:r>
              <a:rPr lang="en-IE" sz="2400" b="0" i="0" u="none" strike="noStrike" baseline="0" dirty="0" smtClean="0"/>
              <a:t>• 4 No. two lane fully segregated roundabouts</a:t>
            </a:r>
          </a:p>
          <a:p>
            <a:r>
              <a:rPr lang="en-IE" sz="2400" b="0" i="0" u="none" strike="noStrike" baseline="0" dirty="0" smtClean="0"/>
              <a:t>• Raised 2m wide Cycle Track and Pedestrian Footway infrastructure</a:t>
            </a:r>
          </a:p>
          <a:p>
            <a:r>
              <a:rPr lang="en-IE" sz="2400" b="0" i="0" u="none" strike="noStrike" baseline="0" dirty="0" smtClean="0"/>
              <a:t>• An attenuation lake to accommodate the proposed road and surrounding</a:t>
            </a:r>
          </a:p>
          <a:p>
            <a:r>
              <a:rPr lang="en-IE" sz="2400" b="0" i="0" u="none" strike="noStrike" baseline="0" dirty="0" smtClean="0"/>
              <a:t>hardstanding areas surface water drainage requirements, this will double up</a:t>
            </a:r>
          </a:p>
          <a:p>
            <a:r>
              <a:rPr lang="en-IE" sz="2400" b="0" i="0" u="none" strike="noStrike" baseline="0" dirty="0" smtClean="0"/>
              <a:t>as an amenity area</a:t>
            </a:r>
          </a:p>
          <a:p>
            <a:r>
              <a:rPr lang="en-IE" sz="2400" b="0" i="0" u="none" strike="noStrike" baseline="0" dirty="0" smtClean="0"/>
              <a:t>• Landscaped entrance and Security structures to aesthetically mirror all</a:t>
            </a:r>
          </a:p>
          <a:p>
            <a:r>
              <a:rPr lang="en-IE" sz="2400" b="0" i="0" u="none" strike="noStrike" baseline="0" dirty="0" smtClean="0"/>
              <a:t>existing Grange Castle and Grange Castle South Business Park entrances.</a:t>
            </a:r>
          </a:p>
          <a:p>
            <a:r>
              <a:rPr lang="en-IE" sz="2400" b="0" i="0" u="none" strike="noStrike" baseline="0" dirty="0" smtClean="0"/>
              <a:t>• Underground utilities and Services including: Storm Water Drainage, Foul</a:t>
            </a:r>
          </a:p>
          <a:p>
            <a:r>
              <a:rPr lang="en-IE" sz="2400" b="0" i="0" u="none" strike="noStrike" baseline="0" dirty="0" smtClean="0"/>
              <a:t>Drainage, </a:t>
            </a:r>
            <a:r>
              <a:rPr lang="en-IE" sz="2400" b="0" i="0" u="none" strike="noStrike" baseline="0" dirty="0" err="1" smtClean="0"/>
              <a:t>Watermain</a:t>
            </a:r>
            <a:r>
              <a:rPr lang="en-IE" sz="2400" b="0" i="0" u="none" strike="noStrike" baseline="0" dirty="0" smtClean="0"/>
              <a:t>, Gas Main (4bar &amp; HP), Power (HV/MV/LV), Telecoms,</a:t>
            </a:r>
          </a:p>
          <a:p>
            <a:r>
              <a:rPr lang="en-IE" sz="2400" b="0" i="0" u="none" strike="noStrike" baseline="0" dirty="0" smtClean="0"/>
              <a:t>Public Lighting, CCTV</a:t>
            </a:r>
            <a:endParaRPr lang="en-IE" sz="2400" dirty="0"/>
          </a:p>
        </p:txBody>
      </p:sp>
    </p:spTree>
    <p:extLst>
      <p:ext uri="{BB962C8B-B14F-4D97-AF65-F5344CB8AC3E}">
        <p14:creationId xmlns:p14="http://schemas.microsoft.com/office/powerpoint/2010/main" val="9552169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 smtClean="0"/>
              <a:t> </a:t>
            </a:r>
            <a:endParaRPr lang="en-IE" dirty="0"/>
          </a:p>
        </p:txBody>
      </p:sp>
      <p:pic>
        <p:nvPicPr>
          <p:cNvPr id="7" name="Content Placeholder 6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34715" y="47848"/>
            <a:ext cx="8710863" cy="68041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52712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37610" y="-22361"/>
            <a:ext cx="9145588" cy="6859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531" name="Picture 3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0501" y="0"/>
            <a:ext cx="2894013" cy="1081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532" name="AutoShape 4" descr="9k="/>
          <p:cNvSpPr>
            <a:spLocks noChangeAspect="1" noChangeArrowheads="1"/>
          </p:cNvSpPr>
          <p:nvPr/>
        </p:nvSpPr>
        <p:spPr bwMode="auto">
          <a:xfrm>
            <a:off x="5410200" y="3124200"/>
            <a:ext cx="13716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IE" altLang="en-US" sz="1800"/>
          </a:p>
        </p:txBody>
      </p:sp>
      <p:sp>
        <p:nvSpPr>
          <p:cNvPr id="22533" name="AutoShape 5" descr="9k="/>
          <p:cNvSpPr>
            <a:spLocks noChangeAspect="1" noChangeArrowheads="1"/>
          </p:cNvSpPr>
          <p:nvPr/>
        </p:nvSpPr>
        <p:spPr bwMode="auto">
          <a:xfrm>
            <a:off x="5410200" y="3124200"/>
            <a:ext cx="13716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IE" altLang="en-US" sz="1800"/>
          </a:p>
        </p:txBody>
      </p:sp>
      <p:sp>
        <p:nvSpPr>
          <p:cNvPr id="91142" name="Rectangle 6"/>
          <p:cNvSpPr>
            <a:spLocks noGrp="1" noChangeArrowheads="1"/>
          </p:cNvSpPr>
          <p:nvPr>
            <p:ph type="subTitle" idx="1"/>
          </p:nvPr>
        </p:nvSpPr>
        <p:spPr>
          <a:xfrm>
            <a:off x="1502686" y="1081088"/>
            <a:ext cx="5690221" cy="719138"/>
          </a:xfrm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</a:extLst>
        </p:spPr>
        <p:txBody>
          <a:bodyPr>
            <a:normAutofit/>
          </a:bodyPr>
          <a:lstStyle/>
          <a:p>
            <a:pPr algn="l" eaLnBrk="1" hangingPunct="1">
              <a:lnSpc>
                <a:spcPct val="90000"/>
              </a:lnSpc>
              <a:defRPr/>
            </a:pPr>
            <a:r>
              <a:rPr lang="en-US" altLang="en-US" sz="3200" b="1" dirty="0" smtClean="0">
                <a:solidFill>
                  <a:srgbClr val="130A4F"/>
                </a:solidFill>
              </a:rPr>
              <a:t>Background</a:t>
            </a:r>
            <a:endParaRPr lang="en-US" altLang="en-US" sz="3200" b="1" dirty="0">
              <a:solidFill>
                <a:srgbClr val="130A4F"/>
              </a:solidFill>
            </a:endParaRPr>
          </a:p>
        </p:txBody>
      </p:sp>
      <p:sp>
        <p:nvSpPr>
          <p:cNvPr id="22535" name="Rectangle 7"/>
          <p:cNvSpPr>
            <a:spLocks noChangeArrowheads="1"/>
          </p:cNvSpPr>
          <p:nvPr/>
        </p:nvSpPr>
        <p:spPr bwMode="auto">
          <a:xfrm>
            <a:off x="1524000" y="1628776"/>
            <a:ext cx="9159198" cy="4894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r>
              <a:rPr lang="en-IE" altLang="en-US" sz="2000" b="1" dirty="0" smtClean="0">
                <a:solidFill>
                  <a:srgbClr val="130A4F"/>
                </a:solidFill>
              </a:rPr>
              <a:t>Council </a:t>
            </a:r>
            <a:r>
              <a:rPr lang="en-IE" altLang="en-US" sz="2000" b="1" dirty="0">
                <a:solidFill>
                  <a:srgbClr val="130A4F"/>
                </a:solidFill>
              </a:rPr>
              <a:t>Meeting </a:t>
            </a:r>
            <a:r>
              <a:rPr lang="en-IE" altLang="en-US" sz="2000" b="1" dirty="0" smtClean="0">
                <a:solidFill>
                  <a:srgbClr val="130A4F"/>
                </a:solidFill>
              </a:rPr>
              <a:t>12/02/18</a:t>
            </a:r>
            <a:endParaRPr lang="en-IE" altLang="en-US" sz="2000" b="1" dirty="0">
              <a:solidFill>
                <a:srgbClr val="130A4F"/>
              </a:solidFill>
            </a:endParaRPr>
          </a:p>
          <a:p>
            <a:r>
              <a:rPr lang="en-IE" altLang="en-US" sz="2000" b="1" dirty="0" smtClean="0">
                <a:solidFill>
                  <a:srgbClr val="130A4F"/>
                </a:solidFill>
              </a:rPr>
              <a:t>Economic </a:t>
            </a:r>
            <a:r>
              <a:rPr lang="en-IE" altLang="en-US" sz="2000" b="1" dirty="0">
                <a:solidFill>
                  <a:srgbClr val="130A4F"/>
                </a:solidFill>
              </a:rPr>
              <a:t>Development, Enterprise and </a:t>
            </a:r>
            <a:r>
              <a:rPr lang="en-IE" altLang="en-US" sz="2000" b="1" dirty="0" err="1">
                <a:solidFill>
                  <a:srgbClr val="130A4F"/>
                </a:solidFill>
              </a:rPr>
              <a:t>Toursim</a:t>
            </a:r>
            <a:r>
              <a:rPr lang="en-IE" altLang="en-US" sz="2000" b="1" dirty="0">
                <a:solidFill>
                  <a:srgbClr val="130A4F"/>
                </a:solidFill>
              </a:rPr>
              <a:t> SPC </a:t>
            </a:r>
            <a:r>
              <a:rPr lang="en-IE" altLang="en-US" sz="2000" b="1" dirty="0" smtClean="0">
                <a:solidFill>
                  <a:srgbClr val="130A4F"/>
                </a:solidFill>
              </a:rPr>
              <a:t>08/11/17</a:t>
            </a:r>
            <a:endParaRPr lang="en-IE" altLang="en-US" sz="2000" b="1" dirty="0">
              <a:solidFill>
                <a:srgbClr val="130A4F"/>
              </a:solidFill>
            </a:endParaRPr>
          </a:p>
          <a:p>
            <a:r>
              <a:rPr lang="en-IE" altLang="en-US" sz="2000" b="1" dirty="0" err="1" smtClean="0">
                <a:solidFill>
                  <a:srgbClr val="130A4F"/>
                </a:solidFill>
              </a:rPr>
              <a:t>Enomic</a:t>
            </a:r>
            <a:r>
              <a:rPr lang="en-IE" altLang="en-US" sz="2000" b="1" dirty="0" smtClean="0">
                <a:solidFill>
                  <a:srgbClr val="130A4F"/>
                </a:solidFill>
              </a:rPr>
              <a:t> </a:t>
            </a:r>
            <a:r>
              <a:rPr lang="en-IE" altLang="en-US" sz="2000" b="1" dirty="0">
                <a:solidFill>
                  <a:srgbClr val="130A4F"/>
                </a:solidFill>
              </a:rPr>
              <a:t>Development, Enterprise and </a:t>
            </a:r>
            <a:r>
              <a:rPr lang="en-IE" altLang="en-US" sz="2000" b="1" dirty="0" err="1">
                <a:solidFill>
                  <a:srgbClr val="130A4F"/>
                </a:solidFill>
              </a:rPr>
              <a:t>Toursim</a:t>
            </a:r>
            <a:r>
              <a:rPr lang="en-IE" altLang="en-US" sz="2000" b="1" dirty="0">
                <a:solidFill>
                  <a:srgbClr val="130A4F"/>
                </a:solidFill>
              </a:rPr>
              <a:t> SPC 14/02/18</a:t>
            </a:r>
          </a:p>
          <a:p>
            <a:r>
              <a:rPr lang="en-IE" altLang="en-US" sz="2000" b="1" dirty="0">
                <a:solidFill>
                  <a:srgbClr val="130A4F"/>
                </a:solidFill>
              </a:rPr>
              <a:t>Land Use Planning and Transportation SPC 15/02/18</a:t>
            </a:r>
          </a:p>
          <a:p>
            <a:r>
              <a:rPr lang="en-IE" sz="2000" b="1" dirty="0"/>
              <a:t>Variation No. 1 South Dublin County Council County Development Plan </a:t>
            </a:r>
            <a:r>
              <a:rPr lang="en-IE" sz="2000" b="1" dirty="0" smtClean="0"/>
              <a:t>2016-2022 </a:t>
            </a:r>
            <a:r>
              <a:rPr lang="en-IE" sz="2000" dirty="0" smtClean="0"/>
              <a:t> </a:t>
            </a:r>
            <a:r>
              <a:rPr lang="en-IE" sz="2000" dirty="0"/>
              <a:t>prepared in accordance with Section 13(2) of the Planning and Development Act 2000 (as </a:t>
            </a:r>
            <a:r>
              <a:rPr lang="en-IE" sz="2000" dirty="0" smtClean="0"/>
              <a:t>amended) went on </a:t>
            </a:r>
            <a:r>
              <a:rPr lang="en-IE" sz="2000" b="1" dirty="0" smtClean="0"/>
              <a:t>Public Display </a:t>
            </a:r>
            <a:r>
              <a:rPr lang="en-IE" sz="2000" dirty="0" smtClean="0"/>
              <a:t>from </a:t>
            </a:r>
            <a:r>
              <a:rPr lang="en-IE" sz="2000" b="1" dirty="0"/>
              <a:t>Friday 16th February 2018 to Friday 16th </a:t>
            </a:r>
            <a:r>
              <a:rPr lang="en-IE" sz="2000" b="1" dirty="0" smtClean="0"/>
              <a:t>Marc</a:t>
            </a:r>
            <a:r>
              <a:rPr lang="en-IE" sz="2000" dirty="0" smtClean="0"/>
              <a:t>h and was formally adopted at a special meeting of the Council on 21</a:t>
            </a:r>
            <a:r>
              <a:rPr lang="en-IE" sz="2000" baseline="30000" dirty="0" smtClean="0"/>
              <a:t>st</a:t>
            </a:r>
            <a:r>
              <a:rPr lang="en-IE" sz="2000" dirty="0" smtClean="0"/>
              <a:t> May 2018.</a:t>
            </a:r>
            <a:endParaRPr lang="en-IE" sz="2000" dirty="0"/>
          </a:p>
          <a:p>
            <a:pPr eaLnBrk="1" hangingPunct="1">
              <a:lnSpc>
                <a:spcPct val="90000"/>
              </a:lnSpc>
              <a:buNone/>
            </a:pPr>
            <a:r>
              <a:rPr lang="en-US" altLang="en-US" sz="1700" b="1" dirty="0">
                <a:solidFill>
                  <a:srgbClr val="130A4F"/>
                </a:solidFill>
              </a:rPr>
              <a:t>	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endParaRPr lang="en-US" altLang="en-US" sz="1400" b="1" dirty="0">
              <a:solidFill>
                <a:srgbClr val="130A4F"/>
              </a:solidFill>
            </a:endParaRP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endParaRPr lang="en-US" altLang="en-US" sz="1700" b="1" dirty="0">
              <a:solidFill>
                <a:srgbClr val="130A4F"/>
              </a:solidFill>
            </a:endParaRP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endParaRPr lang="en-US" altLang="en-US" sz="2400" b="1" dirty="0">
              <a:solidFill>
                <a:srgbClr val="130A4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8770694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37610" y="-22361"/>
            <a:ext cx="9145588" cy="6859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531" name="Picture 3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0501" y="0"/>
            <a:ext cx="2894013" cy="1081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532" name="AutoShape 4" descr="9k="/>
          <p:cNvSpPr>
            <a:spLocks noChangeAspect="1" noChangeArrowheads="1"/>
          </p:cNvSpPr>
          <p:nvPr/>
        </p:nvSpPr>
        <p:spPr bwMode="auto">
          <a:xfrm>
            <a:off x="5410200" y="3124200"/>
            <a:ext cx="13716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IE" altLang="en-US" sz="1800"/>
          </a:p>
        </p:txBody>
      </p:sp>
      <p:sp>
        <p:nvSpPr>
          <p:cNvPr id="22533" name="AutoShape 5" descr="9k="/>
          <p:cNvSpPr>
            <a:spLocks noChangeAspect="1" noChangeArrowheads="1"/>
          </p:cNvSpPr>
          <p:nvPr/>
        </p:nvSpPr>
        <p:spPr bwMode="auto">
          <a:xfrm>
            <a:off x="5410200" y="3124200"/>
            <a:ext cx="13716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IE" altLang="en-US" sz="1800"/>
          </a:p>
        </p:txBody>
      </p:sp>
      <p:sp>
        <p:nvSpPr>
          <p:cNvPr id="91142" name="Rectangle 6"/>
          <p:cNvSpPr>
            <a:spLocks noGrp="1" noChangeArrowheads="1"/>
          </p:cNvSpPr>
          <p:nvPr>
            <p:ph type="subTitle" idx="1"/>
          </p:nvPr>
        </p:nvSpPr>
        <p:spPr>
          <a:xfrm>
            <a:off x="1485900" y="962280"/>
            <a:ext cx="5076825" cy="719138"/>
          </a:xfrm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l" eaLnBrk="1" hangingPunct="1">
              <a:lnSpc>
                <a:spcPct val="90000"/>
              </a:lnSpc>
              <a:defRPr/>
            </a:pPr>
            <a:endParaRPr lang="en-US" altLang="en-US" sz="2200" b="1" dirty="0">
              <a:solidFill>
                <a:srgbClr val="130A4F"/>
              </a:solidFill>
            </a:endParaRPr>
          </a:p>
        </p:txBody>
      </p:sp>
      <p:sp>
        <p:nvSpPr>
          <p:cNvPr id="22535" name="Rectangle 7"/>
          <p:cNvSpPr>
            <a:spLocks noChangeArrowheads="1"/>
          </p:cNvSpPr>
          <p:nvPr/>
        </p:nvSpPr>
        <p:spPr bwMode="auto">
          <a:xfrm>
            <a:off x="1524000" y="1628776"/>
            <a:ext cx="8820150" cy="4894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90000"/>
              </a:lnSpc>
              <a:buNone/>
            </a:pPr>
            <a:endParaRPr lang="en-US" altLang="en-US" sz="1400" b="1" dirty="0">
              <a:solidFill>
                <a:srgbClr val="130A4F"/>
              </a:solidFill>
            </a:endParaRPr>
          </a:p>
          <a:p>
            <a:pPr eaLnBrk="1" hangingPunct="1">
              <a:lnSpc>
                <a:spcPct val="90000"/>
              </a:lnSpc>
              <a:buNone/>
            </a:pPr>
            <a:endParaRPr lang="en-US" altLang="en-US" sz="1400" b="1" dirty="0">
              <a:solidFill>
                <a:srgbClr val="130A4F"/>
              </a:solidFill>
            </a:endParaRPr>
          </a:p>
          <a:p>
            <a:pPr eaLnBrk="1" hangingPunct="1">
              <a:lnSpc>
                <a:spcPct val="90000"/>
              </a:lnSpc>
              <a:buNone/>
            </a:pPr>
            <a:r>
              <a:rPr lang="en-US" altLang="en-US" sz="1700" b="1" dirty="0">
                <a:solidFill>
                  <a:srgbClr val="130A4F"/>
                </a:solidFill>
              </a:rPr>
              <a:t>	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endParaRPr lang="en-US" altLang="en-US" sz="1400" b="1" dirty="0">
              <a:solidFill>
                <a:srgbClr val="130A4F"/>
              </a:solidFill>
            </a:endParaRP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endParaRPr lang="en-US" altLang="en-US" sz="1700" b="1" dirty="0">
              <a:solidFill>
                <a:srgbClr val="130A4F"/>
              </a:solidFill>
            </a:endParaRP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endParaRPr lang="en-US" altLang="en-US" sz="2400" b="1" dirty="0">
              <a:solidFill>
                <a:srgbClr val="130A4F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485899" y="21501"/>
            <a:ext cx="9182101" cy="65020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512955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</TotalTime>
  <Words>250</Words>
  <Application>Microsoft Office PowerPoint</Application>
  <PresentationFormat>Widescreen</PresentationFormat>
  <Paragraphs>36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2" baseType="lpstr">
      <vt:lpstr>Arial</vt:lpstr>
      <vt:lpstr>Calibri</vt:lpstr>
      <vt:lpstr>Calibri Light</vt:lpstr>
      <vt:lpstr>Calibri-Light</vt:lpstr>
      <vt:lpstr>Tahoma</vt:lpstr>
      <vt:lpstr>Wingdings</vt:lpstr>
      <vt:lpstr>Office Theme</vt:lpstr>
      <vt:lpstr>Distributor Road Grange Castle West</vt:lpstr>
      <vt:lpstr>  </vt:lpstr>
      <vt:lpstr> </vt:lpstr>
      <vt:lpstr>PowerPoint Presentation</vt:lpstr>
      <vt:lpstr>PowerPoint Presentation</vt:lpstr>
    </vt:vector>
  </TitlesOfParts>
  <Company>South Dublin County Council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</dc:title>
  <dc:creator>Stephen Deegan</dc:creator>
  <cp:lastModifiedBy>Allyson Rooney</cp:lastModifiedBy>
  <cp:revision>5</cp:revision>
  <dcterms:created xsi:type="dcterms:W3CDTF">2018-06-15T14:52:14Z</dcterms:created>
  <dcterms:modified xsi:type="dcterms:W3CDTF">2018-06-15T15:56:17Z</dcterms:modified>
</cp:coreProperties>
</file>