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8473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75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7072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1491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434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8267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60664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9498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7647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659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3003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EFBB7-F45A-4BA6-A9B1-809B7DDE9825}" type="datetimeFigureOut">
              <a:rPr lang="en-IE" smtClean="0"/>
              <a:t>15/06/2018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E37E2-DECB-4F28-B6F7-7A91E623DD6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4552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Distributor Road Grange Castle West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Proposal for the information of the Members of the </a:t>
            </a:r>
            <a:r>
              <a:rPr lang="en-IE" dirty="0" err="1" smtClean="0"/>
              <a:t>Clondalkin</a:t>
            </a:r>
            <a:r>
              <a:rPr lang="en-IE" dirty="0" smtClean="0"/>
              <a:t> Area Committee</a:t>
            </a:r>
          </a:p>
          <a:p>
            <a:endParaRPr lang="en-IE" dirty="0" smtClean="0"/>
          </a:p>
          <a:p>
            <a:r>
              <a:rPr lang="en-IE" dirty="0" smtClean="0"/>
              <a:t>20 June 2018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7429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  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  </a:t>
            </a:r>
            <a:endParaRPr lang="en-IE" dirty="0"/>
          </a:p>
        </p:txBody>
      </p:sp>
      <p:sp>
        <p:nvSpPr>
          <p:cNvPr id="4" name="Rectangle 3"/>
          <p:cNvSpPr/>
          <p:nvPr/>
        </p:nvSpPr>
        <p:spPr>
          <a:xfrm>
            <a:off x="0" y="-125819"/>
            <a:ext cx="12192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E" sz="2400" b="0" i="0" u="none" strike="noStrike" baseline="0" dirty="0" smtClean="0">
              <a:latin typeface="Calibri-Light"/>
            </a:endParaRPr>
          </a:p>
          <a:p>
            <a:r>
              <a:rPr lang="en-IE" sz="2400" b="1" i="0" u="none" strike="noStrike" baseline="0" dirty="0" smtClean="0">
                <a:latin typeface="Calibri-Light"/>
              </a:rPr>
              <a:t>Grange Castle West Access Road</a:t>
            </a:r>
          </a:p>
          <a:p>
            <a:endParaRPr lang="en-IE" sz="2400" b="0" i="0" u="none" strike="noStrike" baseline="0" dirty="0" smtClean="0">
              <a:latin typeface="Calibri-Light"/>
            </a:endParaRPr>
          </a:p>
          <a:p>
            <a:r>
              <a:rPr lang="en-IE" sz="2400" b="0" i="0" u="none" strike="noStrike" baseline="0" dirty="0" smtClean="0"/>
              <a:t>The proposed Grange Castle West Access Road will include the following</a:t>
            </a:r>
          </a:p>
          <a:p>
            <a:r>
              <a:rPr lang="en-IE" sz="2400" b="0" i="0" u="none" strike="noStrike" baseline="0" dirty="0" smtClean="0"/>
              <a:t>features:</a:t>
            </a:r>
          </a:p>
          <a:p>
            <a:r>
              <a:rPr lang="en-IE" sz="2400" b="0" i="0" u="none" strike="noStrike" baseline="0" dirty="0" smtClean="0"/>
              <a:t>• 1.76km of Dual Carriageway with any average corridor width of 34m</a:t>
            </a:r>
          </a:p>
          <a:p>
            <a:r>
              <a:rPr lang="en-IE" sz="2400" b="0" i="0" u="none" strike="noStrike" baseline="0" dirty="0" smtClean="0"/>
              <a:t>• 0.35km of Single Carriageway with an average corridor width of 25m</a:t>
            </a:r>
          </a:p>
          <a:p>
            <a:r>
              <a:rPr lang="en-IE" sz="2400" b="0" i="0" u="none" strike="noStrike" baseline="0" dirty="0" smtClean="0"/>
              <a:t>• 4 No. two lane fully segregated roundabouts</a:t>
            </a:r>
          </a:p>
          <a:p>
            <a:r>
              <a:rPr lang="en-IE" sz="2400" b="0" i="0" u="none" strike="noStrike" baseline="0" dirty="0" smtClean="0"/>
              <a:t>• Raised 2m wide Cycle Track and Pedestrian Footway infrastructure</a:t>
            </a:r>
          </a:p>
          <a:p>
            <a:r>
              <a:rPr lang="en-IE" sz="2400" b="0" i="0" u="none" strike="noStrike" baseline="0" dirty="0" smtClean="0"/>
              <a:t>• An attenuation lake to accommodate the proposed road and surrounding</a:t>
            </a:r>
          </a:p>
          <a:p>
            <a:r>
              <a:rPr lang="en-IE" sz="2400" b="0" i="0" u="none" strike="noStrike" baseline="0" dirty="0" smtClean="0"/>
              <a:t>hardstanding areas surface water drainage requirements, this will double up</a:t>
            </a:r>
          </a:p>
          <a:p>
            <a:r>
              <a:rPr lang="en-IE" sz="2400" b="0" i="0" u="none" strike="noStrike" baseline="0" dirty="0" smtClean="0"/>
              <a:t>as an amenity area</a:t>
            </a:r>
          </a:p>
          <a:p>
            <a:r>
              <a:rPr lang="en-IE" sz="2400" b="0" i="0" u="none" strike="noStrike" baseline="0" dirty="0" smtClean="0"/>
              <a:t>• Landscaped entrance and Security structures to aesthetically mirror all</a:t>
            </a:r>
          </a:p>
          <a:p>
            <a:r>
              <a:rPr lang="en-IE" sz="2400" b="0" i="0" u="none" strike="noStrike" baseline="0" dirty="0" smtClean="0"/>
              <a:t>existing Grange Castle and Grange Castle South Business Park entrances.</a:t>
            </a:r>
          </a:p>
          <a:p>
            <a:r>
              <a:rPr lang="en-IE" sz="2400" b="0" i="0" u="none" strike="noStrike" baseline="0" dirty="0" smtClean="0"/>
              <a:t>• Underground utilities and Services including: Storm Water Drainage, Foul</a:t>
            </a:r>
          </a:p>
          <a:p>
            <a:r>
              <a:rPr lang="en-IE" sz="2400" b="0" i="0" u="none" strike="noStrike" baseline="0" dirty="0" smtClean="0"/>
              <a:t>Drainage, </a:t>
            </a:r>
            <a:r>
              <a:rPr lang="en-IE" sz="2400" b="0" i="0" u="none" strike="noStrike" baseline="0" dirty="0" err="1" smtClean="0"/>
              <a:t>Watermain</a:t>
            </a:r>
            <a:r>
              <a:rPr lang="en-IE" sz="2400" b="0" i="0" u="none" strike="noStrike" baseline="0" dirty="0" smtClean="0"/>
              <a:t>, Gas Main (4bar &amp; HP), Power (HV/MV/LV), Telecoms,</a:t>
            </a:r>
          </a:p>
          <a:p>
            <a:r>
              <a:rPr lang="en-IE" sz="2400" b="0" i="0" u="none" strike="noStrike" baseline="0" dirty="0" smtClean="0"/>
              <a:t>Public Lighting, CCTV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95521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</a:t>
            </a:r>
            <a:endParaRPr lang="en-IE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4715" y="47848"/>
            <a:ext cx="8710863" cy="680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71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10" y="-22361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1" y="0"/>
            <a:ext cx="289401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AutoShape 4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22533" name="AutoShape 5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502686" y="1081088"/>
            <a:ext cx="5690221" cy="719138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altLang="en-US" sz="3200" b="1" dirty="0" smtClean="0">
                <a:solidFill>
                  <a:srgbClr val="130A4F"/>
                </a:solidFill>
              </a:rPr>
              <a:t>Background</a:t>
            </a:r>
            <a:endParaRPr lang="en-US" altLang="en-US" sz="3200" b="1" dirty="0">
              <a:solidFill>
                <a:srgbClr val="130A4F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524000" y="1628776"/>
            <a:ext cx="9159198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IE" altLang="en-US" sz="2000" b="1" dirty="0" smtClean="0">
                <a:solidFill>
                  <a:srgbClr val="130A4F"/>
                </a:solidFill>
              </a:rPr>
              <a:t>Council </a:t>
            </a:r>
            <a:r>
              <a:rPr lang="en-IE" altLang="en-US" sz="2000" b="1" dirty="0">
                <a:solidFill>
                  <a:srgbClr val="130A4F"/>
                </a:solidFill>
              </a:rPr>
              <a:t>Meeting </a:t>
            </a:r>
            <a:r>
              <a:rPr lang="en-IE" altLang="en-US" sz="2000" b="1" dirty="0" smtClean="0">
                <a:solidFill>
                  <a:srgbClr val="130A4F"/>
                </a:solidFill>
              </a:rPr>
              <a:t>12/02/18</a:t>
            </a:r>
            <a:endParaRPr lang="en-IE" altLang="en-US" sz="2000" b="1" dirty="0">
              <a:solidFill>
                <a:srgbClr val="130A4F"/>
              </a:solidFill>
            </a:endParaRPr>
          </a:p>
          <a:p>
            <a:r>
              <a:rPr lang="en-IE" altLang="en-US" sz="2000" b="1" dirty="0" smtClean="0">
                <a:solidFill>
                  <a:srgbClr val="130A4F"/>
                </a:solidFill>
              </a:rPr>
              <a:t>Economic </a:t>
            </a:r>
            <a:r>
              <a:rPr lang="en-IE" altLang="en-US" sz="2000" b="1" dirty="0">
                <a:solidFill>
                  <a:srgbClr val="130A4F"/>
                </a:solidFill>
              </a:rPr>
              <a:t>Development, Enterprise and </a:t>
            </a:r>
            <a:r>
              <a:rPr lang="en-IE" altLang="en-US" sz="2000" b="1" dirty="0" err="1">
                <a:solidFill>
                  <a:srgbClr val="130A4F"/>
                </a:solidFill>
              </a:rPr>
              <a:t>Toursim</a:t>
            </a:r>
            <a:r>
              <a:rPr lang="en-IE" altLang="en-US" sz="2000" b="1" dirty="0">
                <a:solidFill>
                  <a:srgbClr val="130A4F"/>
                </a:solidFill>
              </a:rPr>
              <a:t> SPC </a:t>
            </a:r>
            <a:r>
              <a:rPr lang="en-IE" altLang="en-US" sz="2000" b="1" dirty="0" smtClean="0">
                <a:solidFill>
                  <a:srgbClr val="130A4F"/>
                </a:solidFill>
              </a:rPr>
              <a:t>08/11/17</a:t>
            </a:r>
            <a:endParaRPr lang="en-IE" altLang="en-US" sz="2000" b="1" dirty="0">
              <a:solidFill>
                <a:srgbClr val="130A4F"/>
              </a:solidFill>
            </a:endParaRPr>
          </a:p>
          <a:p>
            <a:r>
              <a:rPr lang="en-IE" altLang="en-US" sz="2000" b="1" dirty="0" err="1" smtClean="0">
                <a:solidFill>
                  <a:srgbClr val="130A4F"/>
                </a:solidFill>
              </a:rPr>
              <a:t>Enomic</a:t>
            </a:r>
            <a:r>
              <a:rPr lang="en-IE" altLang="en-US" sz="2000" b="1" dirty="0" smtClean="0">
                <a:solidFill>
                  <a:srgbClr val="130A4F"/>
                </a:solidFill>
              </a:rPr>
              <a:t> </a:t>
            </a:r>
            <a:r>
              <a:rPr lang="en-IE" altLang="en-US" sz="2000" b="1" dirty="0">
                <a:solidFill>
                  <a:srgbClr val="130A4F"/>
                </a:solidFill>
              </a:rPr>
              <a:t>Development, Enterprise and </a:t>
            </a:r>
            <a:r>
              <a:rPr lang="en-IE" altLang="en-US" sz="2000" b="1" dirty="0" err="1">
                <a:solidFill>
                  <a:srgbClr val="130A4F"/>
                </a:solidFill>
              </a:rPr>
              <a:t>Toursim</a:t>
            </a:r>
            <a:r>
              <a:rPr lang="en-IE" altLang="en-US" sz="2000" b="1" dirty="0">
                <a:solidFill>
                  <a:srgbClr val="130A4F"/>
                </a:solidFill>
              </a:rPr>
              <a:t> SPC 14/02/18</a:t>
            </a:r>
          </a:p>
          <a:p>
            <a:r>
              <a:rPr lang="en-IE" altLang="en-US" sz="2000" b="1" dirty="0">
                <a:solidFill>
                  <a:srgbClr val="130A4F"/>
                </a:solidFill>
              </a:rPr>
              <a:t>Land Use Planning and Transportation SPC 15/02/18</a:t>
            </a:r>
          </a:p>
          <a:p>
            <a:r>
              <a:rPr lang="en-IE" sz="2000" b="1" dirty="0"/>
              <a:t>Variation No. 1 South Dublin County Council County Development Plan </a:t>
            </a:r>
            <a:r>
              <a:rPr lang="en-IE" sz="2000" b="1" dirty="0" smtClean="0"/>
              <a:t>2016-2022 </a:t>
            </a:r>
            <a:r>
              <a:rPr lang="en-IE" sz="2000" dirty="0" smtClean="0"/>
              <a:t> </a:t>
            </a:r>
            <a:r>
              <a:rPr lang="en-IE" sz="2000" dirty="0"/>
              <a:t>prepared in accordance with Section 13(2) of the Planning and Development Act 2000 (as </a:t>
            </a:r>
            <a:r>
              <a:rPr lang="en-IE" sz="2000" dirty="0" smtClean="0"/>
              <a:t>amended) went on </a:t>
            </a:r>
            <a:r>
              <a:rPr lang="en-IE" sz="2000" b="1" dirty="0" smtClean="0"/>
              <a:t>Public Display </a:t>
            </a:r>
            <a:r>
              <a:rPr lang="en-IE" sz="2000" dirty="0" smtClean="0"/>
              <a:t>from </a:t>
            </a:r>
            <a:r>
              <a:rPr lang="en-IE" sz="2000" b="1" dirty="0"/>
              <a:t>Friday 16th February 2018 to Friday 16th </a:t>
            </a:r>
            <a:r>
              <a:rPr lang="en-IE" sz="2000" b="1" dirty="0" smtClean="0"/>
              <a:t>Marc</a:t>
            </a:r>
            <a:r>
              <a:rPr lang="en-IE" sz="2000" dirty="0" smtClean="0"/>
              <a:t>h and was formally adopted at a special meeting of the Council on 21</a:t>
            </a:r>
            <a:r>
              <a:rPr lang="en-IE" sz="2000" baseline="30000" dirty="0" smtClean="0"/>
              <a:t>st</a:t>
            </a:r>
            <a:r>
              <a:rPr lang="en-IE" sz="2000" dirty="0" smtClean="0"/>
              <a:t> May 2018.</a:t>
            </a:r>
            <a:endParaRPr lang="en-IE" sz="2000" dirty="0"/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sz="1700" b="1" dirty="0">
                <a:solidFill>
                  <a:srgbClr val="130A4F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 dirty="0">
              <a:solidFill>
                <a:srgbClr val="130A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7069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610" y="-22361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1" y="0"/>
            <a:ext cx="2894013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AutoShape 4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22533" name="AutoShape 5" descr="9k="/>
          <p:cNvSpPr>
            <a:spLocks noChangeAspect="1" noChangeArrowheads="1"/>
          </p:cNvSpPr>
          <p:nvPr/>
        </p:nvSpPr>
        <p:spPr bwMode="auto">
          <a:xfrm>
            <a:off x="5410200" y="3124200"/>
            <a:ext cx="1371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IE" altLang="en-US" sz="1800"/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962280"/>
            <a:ext cx="5076825" cy="719138"/>
          </a:xfrm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endParaRPr lang="en-US" altLang="en-US" sz="2200" b="1" dirty="0">
              <a:solidFill>
                <a:srgbClr val="130A4F"/>
              </a:solidFill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524000" y="1628776"/>
            <a:ext cx="8820150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en-US" altLang="en-US" sz="1700" b="1" dirty="0">
                <a:solidFill>
                  <a:srgbClr val="130A4F"/>
                </a:solidFill>
              </a:rPr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4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700" b="1" dirty="0">
              <a:solidFill>
                <a:srgbClr val="130A4F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b="1" dirty="0">
              <a:solidFill>
                <a:srgbClr val="130A4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5899" y="21501"/>
            <a:ext cx="9182101" cy="650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129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250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Calibri-Light</vt:lpstr>
      <vt:lpstr>Tahoma</vt:lpstr>
      <vt:lpstr>Wingdings</vt:lpstr>
      <vt:lpstr>Office Theme</vt:lpstr>
      <vt:lpstr>Distributor Road Grange Castle West</vt:lpstr>
      <vt:lpstr>  </vt:lpstr>
      <vt:lpstr> </vt:lpstr>
      <vt:lpstr>PowerPoint Presentation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Stephen Deegan</dc:creator>
  <cp:lastModifiedBy>Allyson Rooney</cp:lastModifiedBy>
  <cp:revision>4</cp:revision>
  <dcterms:created xsi:type="dcterms:W3CDTF">2018-06-15T14:52:14Z</dcterms:created>
  <dcterms:modified xsi:type="dcterms:W3CDTF">2018-06-15T15:39:05Z</dcterms:modified>
</cp:coreProperties>
</file>