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
  </p:handoutMasterIdLst>
  <p:sldIdLst>
    <p:sldId id="259" r:id="rId2"/>
    <p:sldId id="267" r:id="rId3"/>
    <p:sldId id="263" r:id="rId4"/>
    <p:sldId id="264" r:id="rId5"/>
    <p:sldId id="265" r:id="rId6"/>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4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C11092BF-D9A4-4EC5-90F6-9458516E0CED}" type="datetimeFigureOut">
              <a:rPr lang="en-IE" smtClean="0"/>
              <a:t>21/05/2018</a:t>
            </a:fld>
            <a:endParaRPr lang="en-IE"/>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AD05319A-37E2-4A5D-B743-305434F0B3C7}" type="slidenum">
              <a:rPr lang="en-IE" smtClean="0"/>
              <a:t>‹#›</a:t>
            </a:fld>
            <a:endParaRPr lang="en-IE"/>
          </a:p>
        </p:txBody>
      </p:sp>
    </p:spTree>
    <p:extLst>
      <p:ext uri="{BB962C8B-B14F-4D97-AF65-F5344CB8AC3E}">
        <p14:creationId xmlns:p14="http://schemas.microsoft.com/office/powerpoint/2010/main" val="35861407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AE5FB6-1626-4F4A-B8E4-38BE4C7E40E1}" type="datetimeFigureOut">
              <a:rPr lang="en-IE" smtClean="0"/>
              <a:t>21/05/2018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61C3DCE-4C2A-4559-9E28-CE08594B9B37}" type="slidenum">
              <a:rPr lang="en-IE" smtClean="0"/>
              <a:t>‹#›</a:t>
            </a:fld>
            <a:endParaRPr lang="en-IE"/>
          </a:p>
        </p:txBody>
      </p:sp>
    </p:spTree>
    <p:extLst>
      <p:ext uri="{BB962C8B-B14F-4D97-AF65-F5344CB8AC3E}">
        <p14:creationId xmlns:p14="http://schemas.microsoft.com/office/powerpoint/2010/main" val="234585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AE5FB6-1626-4F4A-B8E4-38BE4C7E40E1}" type="datetimeFigureOut">
              <a:rPr lang="en-IE" smtClean="0"/>
              <a:t>21/05/2018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61C3DCE-4C2A-4559-9E28-CE08594B9B37}" type="slidenum">
              <a:rPr lang="en-IE" smtClean="0"/>
              <a:t>‹#›</a:t>
            </a:fld>
            <a:endParaRPr lang="en-IE"/>
          </a:p>
        </p:txBody>
      </p:sp>
    </p:spTree>
    <p:extLst>
      <p:ext uri="{BB962C8B-B14F-4D97-AF65-F5344CB8AC3E}">
        <p14:creationId xmlns:p14="http://schemas.microsoft.com/office/powerpoint/2010/main" val="114531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AE5FB6-1626-4F4A-B8E4-38BE4C7E40E1}" type="datetimeFigureOut">
              <a:rPr lang="en-IE" smtClean="0"/>
              <a:t>21/05/2018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61C3DCE-4C2A-4559-9E28-CE08594B9B37}" type="slidenum">
              <a:rPr lang="en-IE" smtClean="0"/>
              <a:t>‹#›</a:t>
            </a:fld>
            <a:endParaRPr lang="en-IE"/>
          </a:p>
        </p:txBody>
      </p:sp>
    </p:spTree>
    <p:extLst>
      <p:ext uri="{BB962C8B-B14F-4D97-AF65-F5344CB8AC3E}">
        <p14:creationId xmlns:p14="http://schemas.microsoft.com/office/powerpoint/2010/main" val="17405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AE5FB6-1626-4F4A-B8E4-38BE4C7E40E1}" type="datetimeFigureOut">
              <a:rPr lang="en-IE" smtClean="0"/>
              <a:t>21/05/2018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61C3DCE-4C2A-4559-9E28-CE08594B9B37}" type="slidenum">
              <a:rPr lang="en-IE" smtClean="0"/>
              <a:t>‹#›</a:t>
            </a:fld>
            <a:endParaRPr lang="en-IE"/>
          </a:p>
        </p:txBody>
      </p:sp>
    </p:spTree>
    <p:extLst>
      <p:ext uri="{BB962C8B-B14F-4D97-AF65-F5344CB8AC3E}">
        <p14:creationId xmlns:p14="http://schemas.microsoft.com/office/powerpoint/2010/main" val="158050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AE5FB6-1626-4F4A-B8E4-38BE4C7E40E1}" type="datetimeFigureOut">
              <a:rPr lang="en-IE" smtClean="0"/>
              <a:t>21/05/2018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61C3DCE-4C2A-4559-9E28-CE08594B9B37}" type="slidenum">
              <a:rPr lang="en-IE" smtClean="0"/>
              <a:t>‹#›</a:t>
            </a:fld>
            <a:endParaRPr lang="en-IE"/>
          </a:p>
        </p:txBody>
      </p:sp>
    </p:spTree>
    <p:extLst>
      <p:ext uri="{BB962C8B-B14F-4D97-AF65-F5344CB8AC3E}">
        <p14:creationId xmlns:p14="http://schemas.microsoft.com/office/powerpoint/2010/main" val="110264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AE5FB6-1626-4F4A-B8E4-38BE4C7E40E1}" type="datetimeFigureOut">
              <a:rPr lang="en-IE" smtClean="0"/>
              <a:t>21/05/2018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61C3DCE-4C2A-4559-9E28-CE08594B9B37}" type="slidenum">
              <a:rPr lang="en-IE" smtClean="0"/>
              <a:t>‹#›</a:t>
            </a:fld>
            <a:endParaRPr lang="en-IE"/>
          </a:p>
        </p:txBody>
      </p:sp>
    </p:spTree>
    <p:extLst>
      <p:ext uri="{BB962C8B-B14F-4D97-AF65-F5344CB8AC3E}">
        <p14:creationId xmlns:p14="http://schemas.microsoft.com/office/powerpoint/2010/main" val="95761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AE5FB6-1626-4F4A-B8E4-38BE4C7E40E1}" type="datetimeFigureOut">
              <a:rPr lang="en-IE" smtClean="0"/>
              <a:t>21/05/2018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61C3DCE-4C2A-4559-9E28-CE08594B9B37}" type="slidenum">
              <a:rPr lang="en-IE" smtClean="0"/>
              <a:t>‹#›</a:t>
            </a:fld>
            <a:endParaRPr lang="en-IE"/>
          </a:p>
        </p:txBody>
      </p:sp>
    </p:spTree>
    <p:extLst>
      <p:ext uri="{BB962C8B-B14F-4D97-AF65-F5344CB8AC3E}">
        <p14:creationId xmlns:p14="http://schemas.microsoft.com/office/powerpoint/2010/main" val="391407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AE5FB6-1626-4F4A-B8E4-38BE4C7E40E1}" type="datetimeFigureOut">
              <a:rPr lang="en-IE" smtClean="0"/>
              <a:t>21/05/2018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61C3DCE-4C2A-4559-9E28-CE08594B9B37}" type="slidenum">
              <a:rPr lang="en-IE" smtClean="0"/>
              <a:t>‹#›</a:t>
            </a:fld>
            <a:endParaRPr lang="en-IE"/>
          </a:p>
        </p:txBody>
      </p:sp>
    </p:spTree>
    <p:extLst>
      <p:ext uri="{BB962C8B-B14F-4D97-AF65-F5344CB8AC3E}">
        <p14:creationId xmlns:p14="http://schemas.microsoft.com/office/powerpoint/2010/main" val="112661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E5FB6-1626-4F4A-B8E4-38BE4C7E40E1}" type="datetimeFigureOut">
              <a:rPr lang="en-IE" smtClean="0"/>
              <a:t>21/05/2018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61C3DCE-4C2A-4559-9E28-CE08594B9B37}" type="slidenum">
              <a:rPr lang="en-IE" smtClean="0"/>
              <a:t>‹#›</a:t>
            </a:fld>
            <a:endParaRPr lang="en-IE"/>
          </a:p>
        </p:txBody>
      </p:sp>
    </p:spTree>
    <p:extLst>
      <p:ext uri="{BB962C8B-B14F-4D97-AF65-F5344CB8AC3E}">
        <p14:creationId xmlns:p14="http://schemas.microsoft.com/office/powerpoint/2010/main" val="303478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E5FB6-1626-4F4A-B8E4-38BE4C7E40E1}" type="datetimeFigureOut">
              <a:rPr lang="en-IE" smtClean="0"/>
              <a:t>21/05/2018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61C3DCE-4C2A-4559-9E28-CE08594B9B37}" type="slidenum">
              <a:rPr lang="en-IE" smtClean="0"/>
              <a:t>‹#›</a:t>
            </a:fld>
            <a:endParaRPr lang="en-IE"/>
          </a:p>
        </p:txBody>
      </p:sp>
    </p:spTree>
    <p:extLst>
      <p:ext uri="{BB962C8B-B14F-4D97-AF65-F5344CB8AC3E}">
        <p14:creationId xmlns:p14="http://schemas.microsoft.com/office/powerpoint/2010/main" val="96459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E5FB6-1626-4F4A-B8E4-38BE4C7E40E1}" type="datetimeFigureOut">
              <a:rPr lang="en-IE" smtClean="0"/>
              <a:t>21/05/2018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61C3DCE-4C2A-4559-9E28-CE08594B9B37}" type="slidenum">
              <a:rPr lang="en-IE" smtClean="0"/>
              <a:t>‹#›</a:t>
            </a:fld>
            <a:endParaRPr lang="en-IE"/>
          </a:p>
        </p:txBody>
      </p:sp>
    </p:spTree>
    <p:extLst>
      <p:ext uri="{BB962C8B-B14F-4D97-AF65-F5344CB8AC3E}">
        <p14:creationId xmlns:p14="http://schemas.microsoft.com/office/powerpoint/2010/main" val="70270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E5FB6-1626-4F4A-B8E4-38BE4C7E40E1}" type="datetimeFigureOut">
              <a:rPr lang="en-IE" smtClean="0"/>
              <a:t>21/05/2018</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C3DCE-4C2A-4559-9E28-CE08594B9B37}" type="slidenum">
              <a:rPr lang="en-IE" smtClean="0"/>
              <a:t>‹#›</a:t>
            </a:fld>
            <a:endParaRPr lang="en-IE"/>
          </a:p>
        </p:txBody>
      </p:sp>
    </p:spTree>
    <p:extLst>
      <p:ext uri="{BB962C8B-B14F-4D97-AF65-F5344CB8AC3E}">
        <p14:creationId xmlns:p14="http://schemas.microsoft.com/office/powerpoint/2010/main" val="1688315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t="10672" b="12257"/>
          <a:stretch/>
        </p:blipFill>
        <p:spPr>
          <a:xfrm>
            <a:off x="7338647" y="6142799"/>
            <a:ext cx="1633415" cy="671973"/>
          </a:xfrm>
          <a:prstGeom prst="rect">
            <a:avLst/>
          </a:prstGeom>
          <a:ln>
            <a:solidFill>
              <a:schemeClr val="bg1"/>
            </a:solidFill>
          </a:ln>
        </p:spPr>
      </p:pic>
      <p:sp>
        <p:nvSpPr>
          <p:cNvPr id="6" name="TextBox 5"/>
          <p:cNvSpPr txBox="1"/>
          <p:nvPr/>
        </p:nvSpPr>
        <p:spPr>
          <a:xfrm>
            <a:off x="168030" y="5681134"/>
            <a:ext cx="3173047" cy="461665"/>
          </a:xfrm>
          <a:prstGeom prst="rect">
            <a:avLst/>
          </a:prstGeom>
          <a:noFill/>
        </p:spPr>
        <p:txBody>
          <a:bodyPr wrap="square" rtlCol="0">
            <a:spAutoFit/>
          </a:bodyPr>
          <a:lstStyle/>
          <a:p>
            <a:r>
              <a:rPr lang="en-IE" sz="2400" b="1" dirty="0" smtClean="0"/>
              <a:t>Meeting 21</a:t>
            </a:r>
            <a:r>
              <a:rPr lang="en-IE" sz="2400" b="1" baseline="30000" dirty="0" smtClean="0"/>
              <a:t>st</a:t>
            </a:r>
            <a:r>
              <a:rPr lang="en-IE" sz="2400" b="1" dirty="0" smtClean="0"/>
              <a:t> May 2018</a:t>
            </a:r>
            <a:endParaRPr lang="en-IE" sz="2400" b="1" dirty="0"/>
          </a:p>
        </p:txBody>
      </p:sp>
      <p:sp>
        <p:nvSpPr>
          <p:cNvPr id="7" name="TextBox 6"/>
          <p:cNvSpPr txBox="1"/>
          <p:nvPr/>
        </p:nvSpPr>
        <p:spPr>
          <a:xfrm>
            <a:off x="2636108" y="3117468"/>
            <a:ext cx="3509108" cy="830997"/>
          </a:xfrm>
          <a:prstGeom prst="rect">
            <a:avLst/>
          </a:prstGeom>
          <a:solidFill>
            <a:schemeClr val="bg1">
              <a:alpha val="67000"/>
            </a:schemeClr>
          </a:solidFill>
        </p:spPr>
        <p:txBody>
          <a:bodyPr wrap="square" rtlCol="0">
            <a:spAutoFit/>
          </a:bodyPr>
          <a:lstStyle/>
          <a:p>
            <a:r>
              <a:rPr lang="en-IE" sz="2400" b="1" dirty="0" smtClean="0"/>
              <a:t>County Development Plan</a:t>
            </a:r>
          </a:p>
          <a:p>
            <a:pPr algn="r"/>
            <a:r>
              <a:rPr lang="en-IE" sz="2400" b="1" dirty="0" smtClean="0"/>
              <a:t>Proposed Variation No. 1</a:t>
            </a:r>
            <a:endParaRPr lang="en-IE" sz="2400" b="1" dirty="0"/>
          </a:p>
        </p:txBody>
      </p:sp>
    </p:spTree>
    <p:extLst>
      <p:ext uri="{BB962C8B-B14F-4D97-AF65-F5344CB8AC3E}">
        <p14:creationId xmlns:p14="http://schemas.microsoft.com/office/powerpoint/2010/main" val="49010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8276" y="166374"/>
            <a:ext cx="4087446" cy="461665"/>
          </a:xfrm>
          <a:prstGeom prst="rect">
            <a:avLst/>
          </a:prstGeom>
          <a:noFill/>
        </p:spPr>
        <p:txBody>
          <a:bodyPr wrap="square" rtlCol="0">
            <a:spAutoFit/>
          </a:bodyPr>
          <a:lstStyle/>
          <a:p>
            <a:pPr algn="ctr"/>
            <a:r>
              <a:rPr lang="en-IE" sz="2400" b="1" dirty="0" smtClean="0"/>
              <a:t>Development Plan Variation </a:t>
            </a:r>
            <a:endParaRPr lang="en-IE" sz="2400" b="1" dirty="0"/>
          </a:p>
        </p:txBody>
      </p:sp>
      <p:pic>
        <p:nvPicPr>
          <p:cNvPr id="3" name="Picture 2"/>
          <p:cNvPicPr/>
          <p:nvPr/>
        </p:nvPicPr>
        <p:blipFill rotWithShape="1">
          <a:blip r:embed="rId2">
            <a:extLst>
              <a:ext uri="{28A0092B-C50C-407E-A947-70E740481C1C}">
                <a14:useLocalDpi xmlns:a14="http://schemas.microsoft.com/office/drawing/2010/main" val="0"/>
              </a:ext>
            </a:extLst>
          </a:blip>
          <a:srcRect t="10672" b="12257"/>
          <a:stretch/>
        </p:blipFill>
        <p:spPr>
          <a:xfrm>
            <a:off x="7338647" y="6142799"/>
            <a:ext cx="1633415" cy="671973"/>
          </a:xfrm>
          <a:prstGeom prst="rect">
            <a:avLst/>
          </a:prstGeom>
          <a:ln>
            <a:solidFill>
              <a:schemeClr val="bg1"/>
            </a:solidFill>
          </a:ln>
        </p:spPr>
      </p:pic>
      <p:pic>
        <p:nvPicPr>
          <p:cNvPr id="2050" name="Picture 2" descr="Image result for 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2462"/>
            <a:ext cx="9143999" cy="5344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665257"/>
            <a:ext cx="6433834" cy="461665"/>
          </a:xfrm>
          <a:prstGeom prst="rect">
            <a:avLst/>
          </a:prstGeom>
          <a:solidFill>
            <a:schemeClr val="accent4"/>
          </a:solidFill>
        </p:spPr>
        <p:txBody>
          <a:bodyPr wrap="square" rtlCol="0">
            <a:spAutoFit/>
          </a:bodyPr>
          <a:lstStyle/>
          <a:p>
            <a:r>
              <a:rPr lang="en-IE" sz="2400" b="1" dirty="0" smtClean="0"/>
              <a:t>Planning &amp; Development Act 2000 (As Amended)</a:t>
            </a:r>
            <a:endParaRPr lang="en-IE" sz="2400" b="1" dirty="0"/>
          </a:p>
        </p:txBody>
      </p:sp>
      <p:sp>
        <p:nvSpPr>
          <p:cNvPr id="7" name="TextBox 6"/>
          <p:cNvSpPr txBox="1"/>
          <p:nvPr/>
        </p:nvSpPr>
        <p:spPr>
          <a:xfrm>
            <a:off x="0" y="2203461"/>
            <a:ext cx="8761046" cy="2308324"/>
          </a:xfrm>
          <a:prstGeom prst="rect">
            <a:avLst/>
          </a:prstGeom>
          <a:solidFill>
            <a:schemeClr val="bg1">
              <a:alpha val="61000"/>
            </a:schemeClr>
          </a:solidFill>
        </p:spPr>
        <p:txBody>
          <a:bodyPr wrap="square" rtlCol="0">
            <a:spAutoFit/>
          </a:bodyPr>
          <a:lstStyle/>
          <a:p>
            <a:pPr algn="just"/>
            <a:r>
              <a:rPr lang="en-IE" sz="2400" b="1" dirty="0"/>
              <a:t>Section 13</a:t>
            </a:r>
            <a:r>
              <a:rPr lang="en-IE" sz="2400" b="1" dirty="0" smtClean="0"/>
              <a:t>.— (</a:t>
            </a:r>
            <a:r>
              <a:rPr lang="en-IE" sz="2400" b="1" dirty="0"/>
              <a:t>7) In making a variation under this section, the members of the authority shall be restricted to considering the proper planning and sustainable development of the area to which the development plan relates, the statutory obligations of any local authority in the area and any relevant policies or objectives for the time being of the Government or any Minister of the Government. </a:t>
            </a:r>
          </a:p>
        </p:txBody>
      </p:sp>
    </p:spTree>
    <p:extLst>
      <p:ext uri="{BB962C8B-B14F-4D97-AF65-F5344CB8AC3E}">
        <p14:creationId xmlns:p14="http://schemas.microsoft.com/office/powerpoint/2010/main" val="807834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grange castle business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909"/>
            <a:ext cx="9144000" cy="59778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p:nvPr/>
        </p:nvPicPr>
        <p:blipFill rotWithShape="1">
          <a:blip r:embed="rId3">
            <a:extLst>
              <a:ext uri="{28A0092B-C50C-407E-A947-70E740481C1C}">
                <a14:useLocalDpi xmlns:a14="http://schemas.microsoft.com/office/drawing/2010/main" val="0"/>
              </a:ext>
            </a:extLst>
          </a:blip>
          <a:srcRect t="10672" b="12257"/>
          <a:stretch/>
        </p:blipFill>
        <p:spPr>
          <a:xfrm>
            <a:off x="7338647" y="6142799"/>
            <a:ext cx="1633415" cy="671973"/>
          </a:xfrm>
          <a:prstGeom prst="rect">
            <a:avLst/>
          </a:prstGeom>
          <a:ln>
            <a:solidFill>
              <a:schemeClr val="bg1"/>
            </a:solidFill>
          </a:ln>
        </p:spPr>
      </p:pic>
      <p:sp>
        <p:nvSpPr>
          <p:cNvPr id="4" name="TextBox 3"/>
          <p:cNvSpPr txBox="1"/>
          <p:nvPr/>
        </p:nvSpPr>
        <p:spPr>
          <a:xfrm>
            <a:off x="3008923" y="405952"/>
            <a:ext cx="3126154" cy="461665"/>
          </a:xfrm>
          <a:prstGeom prst="rect">
            <a:avLst/>
          </a:prstGeom>
          <a:noFill/>
        </p:spPr>
        <p:txBody>
          <a:bodyPr wrap="square" rtlCol="0">
            <a:spAutoFit/>
          </a:bodyPr>
          <a:lstStyle/>
          <a:p>
            <a:r>
              <a:rPr lang="en-IE" sz="2400" b="1" dirty="0" smtClean="0"/>
              <a:t>Variation Requirement</a:t>
            </a:r>
            <a:endParaRPr lang="en-IE" sz="2400" b="1" dirty="0"/>
          </a:p>
        </p:txBody>
      </p:sp>
      <p:sp>
        <p:nvSpPr>
          <p:cNvPr id="5" name="TextBox 4"/>
          <p:cNvSpPr txBox="1"/>
          <p:nvPr/>
        </p:nvSpPr>
        <p:spPr>
          <a:xfrm>
            <a:off x="-1" y="1812721"/>
            <a:ext cx="6064739" cy="646331"/>
          </a:xfrm>
          <a:prstGeom prst="rect">
            <a:avLst/>
          </a:prstGeom>
          <a:solidFill>
            <a:schemeClr val="bg1">
              <a:alpha val="67000"/>
            </a:schemeClr>
          </a:solidFill>
        </p:spPr>
        <p:txBody>
          <a:bodyPr wrap="square" rtlCol="0">
            <a:spAutoFit/>
          </a:bodyPr>
          <a:lstStyle/>
          <a:p>
            <a:pPr marL="342900" indent="-342900">
              <a:buFont typeface="Wingdings" panose="05000000000000000000" pitchFamily="2" charset="2"/>
              <a:buChar char="§"/>
            </a:pPr>
            <a:r>
              <a:rPr lang="en-IE" b="1" dirty="0" smtClean="0"/>
              <a:t>Lack of Availability of Serviced </a:t>
            </a:r>
            <a:r>
              <a:rPr lang="en-IE" b="1" dirty="0"/>
              <a:t>G</a:t>
            </a:r>
            <a:r>
              <a:rPr lang="en-IE" b="1" dirty="0" smtClean="0"/>
              <a:t>reenfield </a:t>
            </a:r>
            <a:r>
              <a:rPr lang="en-IE" b="1" dirty="0"/>
              <a:t>S</a:t>
            </a:r>
            <a:r>
              <a:rPr lang="en-IE" b="1" dirty="0" smtClean="0"/>
              <a:t>ites of Scale for FDI &amp; Larger </a:t>
            </a:r>
            <a:r>
              <a:rPr lang="en-IE" b="1" dirty="0"/>
              <a:t>I</a:t>
            </a:r>
            <a:r>
              <a:rPr lang="en-IE" b="1" dirty="0" smtClean="0"/>
              <a:t>ndigenous Industry</a:t>
            </a:r>
            <a:endParaRPr lang="en-IE" b="1" dirty="0"/>
          </a:p>
        </p:txBody>
      </p:sp>
      <p:sp>
        <p:nvSpPr>
          <p:cNvPr id="6" name="TextBox 5"/>
          <p:cNvSpPr txBox="1"/>
          <p:nvPr/>
        </p:nvSpPr>
        <p:spPr>
          <a:xfrm>
            <a:off x="1" y="2574721"/>
            <a:ext cx="5236307" cy="369332"/>
          </a:xfrm>
          <a:prstGeom prst="rect">
            <a:avLst/>
          </a:prstGeom>
          <a:solidFill>
            <a:schemeClr val="accent4">
              <a:alpha val="67000"/>
            </a:schemeClr>
          </a:solidFill>
        </p:spPr>
        <p:txBody>
          <a:bodyPr wrap="square" rtlCol="0">
            <a:spAutoFit/>
          </a:bodyPr>
          <a:lstStyle/>
          <a:p>
            <a:pPr marL="342900" indent="-342900">
              <a:buFont typeface="Wingdings" panose="05000000000000000000" pitchFamily="2" charset="2"/>
              <a:buChar char="§"/>
            </a:pPr>
            <a:r>
              <a:rPr lang="en-IE" b="1" dirty="0" smtClean="0"/>
              <a:t>IDA/EI Engagement: Existing &amp; </a:t>
            </a:r>
            <a:r>
              <a:rPr lang="en-IE" b="1" dirty="0"/>
              <a:t>E</a:t>
            </a:r>
            <a:r>
              <a:rPr lang="en-IE" b="1" dirty="0" smtClean="0"/>
              <a:t>merging </a:t>
            </a:r>
            <a:r>
              <a:rPr lang="en-IE" b="1" dirty="0"/>
              <a:t>D</a:t>
            </a:r>
            <a:r>
              <a:rPr lang="en-IE" b="1" dirty="0" smtClean="0"/>
              <a:t>emand</a:t>
            </a:r>
            <a:endParaRPr lang="en-IE" b="1" dirty="0"/>
          </a:p>
        </p:txBody>
      </p:sp>
      <p:sp>
        <p:nvSpPr>
          <p:cNvPr id="7" name="TextBox 6"/>
          <p:cNvSpPr txBox="1"/>
          <p:nvPr/>
        </p:nvSpPr>
        <p:spPr>
          <a:xfrm>
            <a:off x="1" y="3059722"/>
            <a:ext cx="4931507" cy="369332"/>
          </a:xfrm>
          <a:prstGeom prst="rect">
            <a:avLst/>
          </a:prstGeom>
          <a:solidFill>
            <a:schemeClr val="bg1">
              <a:alpha val="67000"/>
            </a:schemeClr>
          </a:solidFill>
        </p:spPr>
        <p:txBody>
          <a:bodyPr wrap="square" rtlCol="0">
            <a:spAutoFit/>
          </a:bodyPr>
          <a:lstStyle/>
          <a:p>
            <a:pPr marL="342900" indent="-342900">
              <a:buFont typeface="Wingdings" panose="05000000000000000000" pitchFamily="2" charset="2"/>
              <a:buChar char="§"/>
            </a:pPr>
            <a:r>
              <a:rPr lang="en-IE" b="1" dirty="0" smtClean="0"/>
              <a:t>Increased Activity in Existing Business Campus</a:t>
            </a:r>
            <a:endParaRPr lang="en-IE" b="1" dirty="0"/>
          </a:p>
        </p:txBody>
      </p:sp>
      <p:sp>
        <p:nvSpPr>
          <p:cNvPr id="8" name="TextBox 7"/>
          <p:cNvSpPr txBox="1"/>
          <p:nvPr/>
        </p:nvSpPr>
        <p:spPr>
          <a:xfrm>
            <a:off x="1" y="3537389"/>
            <a:ext cx="7745045" cy="369332"/>
          </a:xfrm>
          <a:prstGeom prst="rect">
            <a:avLst/>
          </a:prstGeom>
          <a:solidFill>
            <a:schemeClr val="accent4">
              <a:alpha val="67000"/>
            </a:schemeClr>
          </a:solidFill>
        </p:spPr>
        <p:txBody>
          <a:bodyPr wrap="square" rtlCol="0">
            <a:spAutoFit/>
          </a:bodyPr>
          <a:lstStyle/>
          <a:p>
            <a:pPr marL="342900" indent="-342900">
              <a:buFont typeface="Wingdings" panose="05000000000000000000" pitchFamily="2" charset="2"/>
              <a:buChar char="§"/>
            </a:pPr>
            <a:r>
              <a:rPr lang="en-IE" b="1" dirty="0" smtClean="0"/>
              <a:t>Limited Capacity in Other Business Parks to Accommodate Projects of Scale</a:t>
            </a:r>
            <a:endParaRPr lang="en-IE" b="1" dirty="0"/>
          </a:p>
        </p:txBody>
      </p:sp>
      <p:sp>
        <p:nvSpPr>
          <p:cNvPr id="9" name="TextBox 8"/>
          <p:cNvSpPr txBox="1"/>
          <p:nvPr/>
        </p:nvSpPr>
        <p:spPr>
          <a:xfrm>
            <a:off x="2" y="4022390"/>
            <a:ext cx="6135075" cy="369332"/>
          </a:xfrm>
          <a:prstGeom prst="rect">
            <a:avLst/>
          </a:prstGeom>
          <a:solidFill>
            <a:schemeClr val="bg1">
              <a:alpha val="67000"/>
            </a:schemeClr>
          </a:solidFill>
        </p:spPr>
        <p:txBody>
          <a:bodyPr wrap="square" rtlCol="0">
            <a:spAutoFit/>
          </a:bodyPr>
          <a:lstStyle/>
          <a:p>
            <a:pPr marL="342900" indent="-342900">
              <a:buFont typeface="Wingdings" panose="05000000000000000000" pitchFamily="2" charset="2"/>
              <a:buChar char="§"/>
            </a:pPr>
            <a:r>
              <a:rPr lang="en-IE" b="1" dirty="0" smtClean="0"/>
              <a:t>Safeguard Future Investment &amp; Employment Opportunities </a:t>
            </a:r>
            <a:endParaRPr lang="en-IE" b="1" dirty="0"/>
          </a:p>
        </p:txBody>
      </p:sp>
      <p:sp>
        <p:nvSpPr>
          <p:cNvPr id="10" name="TextBox 9"/>
          <p:cNvSpPr txBox="1"/>
          <p:nvPr/>
        </p:nvSpPr>
        <p:spPr>
          <a:xfrm>
            <a:off x="0" y="4500057"/>
            <a:ext cx="7401170" cy="369332"/>
          </a:xfrm>
          <a:prstGeom prst="rect">
            <a:avLst/>
          </a:prstGeom>
          <a:solidFill>
            <a:schemeClr val="accent4">
              <a:alpha val="67000"/>
            </a:schemeClr>
          </a:solidFill>
        </p:spPr>
        <p:txBody>
          <a:bodyPr wrap="square" rtlCol="0">
            <a:spAutoFit/>
          </a:bodyPr>
          <a:lstStyle/>
          <a:p>
            <a:pPr marL="342900" indent="-342900">
              <a:buFont typeface="Wingdings" panose="05000000000000000000" pitchFamily="2" charset="2"/>
              <a:buChar char="§"/>
            </a:pPr>
            <a:r>
              <a:rPr lang="en-IE" b="1" dirty="0" smtClean="0"/>
              <a:t>15 – 20 Year Managed Expansion of Enterprise/Employment Zoned Land</a:t>
            </a:r>
            <a:endParaRPr lang="en-IE" b="1" dirty="0"/>
          </a:p>
        </p:txBody>
      </p:sp>
    </p:spTree>
    <p:extLst>
      <p:ext uri="{BB962C8B-B14F-4D97-AF65-F5344CB8AC3E}">
        <p14:creationId xmlns:p14="http://schemas.microsoft.com/office/powerpoint/2010/main" val="2820018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grange castle business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246" y="0"/>
            <a:ext cx="6275754" cy="68903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08923" y="405952"/>
            <a:ext cx="3126154" cy="461665"/>
          </a:xfrm>
          <a:prstGeom prst="rect">
            <a:avLst/>
          </a:prstGeom>
          <a:noFill/>
        </p:spPr>
        <p:txBody>
          <a:bodyPr wrap="square" rtlCol="0">
            <a:spAutoFit/>
          </a:bodyPr>
          <a:lstStyle/>
          <a:p>
            <a:r>
              <a:rPr lang="en-IE" sz="2400" b="1" dirty="0" smtClean="0"/>
              <a:t>Locational Importance</a:t>
            </a:r>
            <a:endParaRPr lang="en-IE" sz="2400" b="1" dirty="0"/>
          </a:p>
        </p:txBody>
      </p:sp>
      <p:sp>
        <p:nvSpPr>
          <p:cNvPr id="4" name="TextBox 3"/>
          <p:cNvSpPr txBox="1"/>
          <p:nvPr/>
        </p:nvSpPr>
        <p:spPr>
          <a:xfrm>
            <a:off x="0" y="2176134"/>
            <a:ext cx="6705600" cy="369332"/>
          </a:xfrm>
          <a:prstGeom prst="rect">
            <a:avLst/>
          </a:prstGeom>
          <a:solidFill>
            <a:schemeClr val="accent4">
              <a:alpha val="67000"/>
            </a:schemeClr>
          </a:solidFill>
        </p:spPr>
        <p:txBody>
          <a:bodyPr wrap="square" rtlCol="0">
            <a:spAutoFit/>
          </a:bodyPr>
          <a:lstStyle/>
          <a:p>
            <a:pPr marL="342900" indent="-342900">
              <a:buFont typeface="Wingdings" panose="05000000000000000000" pitchFamily="2" charset="2"/>
              <a:buChar char="§"/>
            </a:pPr>
            <a:r>
              <a:rPr lang="en-IE" b="1" dirty="0" smtClean="0"/>
              <a:t>Proximate to Existing </a:t>
            </a:r>
            <a:r>
              <a:rPr lang="en-IE" b="1" dirty="0"/>
              <a:t>S</a:t>
            </a:r>
            <a:r>
              <a:rPr lang="en-IE" b="1" dirty="0" smtClean="0"/>
              <a:t>uccessful &amp; </a:t>
            </a:r>
            <a:r>
              <a:rPr lang="en-IE" b="1" dirty="0"/>
              <a:t>A</a:t>
            </a:r>
            <a:r>
              <a:rPr lang="en-IE" b="1" dirty="0" smtClean="0"/>
              <a:t>lmost Built-out Business Park</a:t>
            </a:r>
            <a:endParaRPr lang="en-IE" b="1" dirty="0"/>
          </a:p>
        </p:txBody>
      </p:sp>
      <p:sp>
        <p:nvSpPr>
          <p:cNvPr id="5" name="TextBox 4"/>
          <p:cNvSpPr txBox="1"/>
          <p:nvPr/>
        </p:nvSpPr>
        <p:spPr>
          <a:xfrm>
            <a:off x="0" y="2634733"/>
            <a:ext cx="5900615" cy="369332"/>
          </a:xfrm>
          <a:prstGeom prst="rect">
            <a:avLst/>
          </a:prstGeom>
          <a:solidFill>
            <a:schemeClr val="bg1">
              <a:alpha val="67000"/>
            </a:schemeClr>
          </a:solidFill>
          <a:ln>
            <a:solidFill>
              <a:schemeClr val="tx1"/>
            </a:solidFill>
          </a:ln>
        </p:spPr>
        <p:txBody>
          <a:bodyPr wrap="square" rtlCol="0">
            <a:spAutoFit/>
          </a:bodyPr>
          <a:lstStyle/>
          <a:p>
            <a:pPr marL="342900" indent="-342900">
              <a:buFont typeface="Wingdings" panose="05000000000000000000" pitchFamily="2" charset="2"/>
              <a:buChar char="§"/>
            </a:pPr>
            <a:r>
              <a:rPr lang="en-IE" b="1" dirty="0" smtClean="0"/>
              <a:t>Existing &amp; Developing Services (i.e. Transport &amp; Utilities.</a:t>
            </a:r>
            <a:endParaRPr lang="en-IE" b="1" dirty="0"/>
          </a:p>
        </p:txBody>
      </p:sp>
      <p:sp>
        <p:nvSpPr>
          <p:cNvPr id="6" name="TextBox 5"/>
          <p:cNvSpPr txBox="1"/>
          <p:nvPr/>
        </p:nvSpPr>
        <p:spPr>
          <a:xfrm>
            <a:off x="0" y="3093332"/>
            <a:ext cx="6885354" cy="646331"/>
          </a:xfrm>
          <a:prstGeom prst="rect">
            <a:avLst/>
          </a:prstGeom>
          <a:solidFill>
            <a:schemeClr val="accent4">
              <a:alpha val="67000"/>
            </a:schemeClr>
          </a:solidFill>
        </p:spPr>
        <p:txBody>
          <a:bodyPr wrap="square" rtlCol="0">
            <a:spAutoFit/>
          </a:bodyPr>
          <a:lstStyle/>
          <a:p>
            <a:pPr marL="342900" indent="-342900">
              <a:buFont typeface="Wingdings" panose="05000000000000000000" pitchFamily="2" charset="2"/>
              <a:buChar char="§"/>
            </a:pPr>
            <a:r>
              <a:rPr lang="en-IE" b="1" dirty="0" smtClean="0"/>
              <a:t>Provides Opportunity to Identify a Coherent Land Block of Scale for Enterprise/Employment</a:t>
            </a:r>
            <a:endParaRPr lang="en-IE" b="1" dirty="0"/>
          </a:p>
        </p:txBody>
      </p:sp>
      <p:sp>
        <p:nvSpPr>
          <p:cNvPr id="7" name="TextBox 6"/>
          <p:cNvSpPr txBox="1"/>
          <p:nvPr/>
        </p:nvSpPr>
        <p:spPr>
          <a:xfrm>
            <a:off x="0" y="3828930"/>
            <a:ext cx="6135078" cy="646331"/>
          </a:xfrm>
          <a:prstGeom prst="rect">
            <a:avLst/>
          </a:prstGeom>
          <a:solidFill>
            <a:schemeClr val="bg1">
              <a:alpha val="67000"/>
            </a:schemeClr>
          </a:solidFill>
          <a:ln>
            <a:solidFill>
              <a:schemeClr val="tx1"/>
            </a:solidFill>
          </a:ln>
        </p:spPr>
        <p:txBody>
          <a:bodyPr wrap="square" rtlCol="0">
            <a:spAutoFit/>
          </a:bodyPr>
          <a:lstStyle/>
          <a:p>
            <a:pPr marL="342900" indent="-342900">
              <a:buFont typeface="Wingdings" panose="05000000000000000000" pitchFamily="2" charset="2"/>
              <a:buChar char="§"/>
            </a:pPr>
            <a:r>
              <a:rPr lang="en-IE" b="1" dirty="0"/>
              <a:t>P</a:t>
            </a:r>
            <a:r>
              <a:rPr lang="en-IE" b="1" dirty="0" smtClean="0"/>
              <a:t>roximity to SDZs, Existing Business Park &amp; </a:t>
            </a:r>
            <a:r>
              <a:rPr lang="en-IE" b="1" dirty="0" err="1" smtClean="0"/>
              <a:t>Corkagh</a:t>
            </a:r>
            <a:r>
              <a:rPr lang="en-IE" b="1" dirty="0" smtClean="0"/>
              <a:t> Park Exemplifies Live/Work/Play Corporate Strategy in Practice</a:t>
            </a:r>
            <a:endParaRPr lang="en-IE" b="1" dirty="0"/>
          </a:p>
        </p:txBody>
      </p:sp>
      <p:pic>
        <p:nvPicPr>
          <p:cNvPr id="8" name="Picture 7"/>
          <p:cNvPicPr/>
          <p:nvPr/>
        </p:nvPicPr>
        <p:blipFill rotWithShape="1">
          <a:blip r:embed="rId3">
            <a:extLst>
              <a:ext uri="{28A0092B-C50C-407E-A947-70E740481C1C}">
                <a14:useLocalDpi xmlns:a14="http://schemas.microsoft.com/office/drawing/2010/main" val="0"/>
              </a:ext>
            </a:extLst>
          </a:blip>
          <a:srcRect t="10672" b="12257"/>
          <a:stretch/>
        </p:blipFill>
        <p:spPr>
          <a:xfrm>
            <a:off x="85969" y="6097397"/>
            <a:ext cx="1633415" cy="671973"/>
          </a:xfrm>
          <a:prstGeom prst="rect">
            <a:avLst/>
          </a:prstGeom>
          <a:ln>
            <a:solidFill>
              <a:schemeClr val="bg1"/>
            </a:solidFill>
          </a:ln>
        </p:spPr>
      </p:pic>
    </p:spTree>
    <p:extLst>
      <p:ext uri="{BB962C8B-B14F-4D97-AF65-F5344CB8AC3E}">
        <p14:creationId xmlns:p14="http://schemas.microsoft.com/office/powerpoint/2010/main" val="4273731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51" t="12081" r="4264" b="3963"/>
          <a:stretch/>
        </p:blipFill>
        <p:spPr>
          <a:xfrm>
            <a:off x="93783" y="1293278"/>
            <a:ext cx="4577241" cy="2528446"/>
          </a:xfrm>
          <a:prstGeom prst="rect">
            <a:avLst/>
          </a:prstGeom>
        </p:spPr>
      </p:pic>
      <p:sp>
        <p:nvSpPr>
          <p:cNvPr id="3" name="TextBox 2"/>
          <p:cNvSpPr txBox="1"/>
          <p:nvPr/>
        </p:nvSpPr>
        <p:spPr>
          <a:xfrm>
            <a:off x="2528277" y="405952"/>
            <a:ext cx="4087446" cy="461665"/>
          </a:xfrm>
          <a:prstGeom prst="rect">
            <a:avLst/>
          </a:prstGeom>
          <a:noFill/>
        </p:spPr>
        <p:txBody>
          <a:bodyPr wrap="square" rtlCol="0">
            <a:spAutoFit/>
          </a:bodyPr>
          <a:lstStyle/>
          <a:p>
            <a:r>
              <a:rPr lang="en-IE" sz="2400" b="1" dirty="0" smtClean="0"/>
              <a:t>Development Plan Preparation</a:t>
            </a:r>
            <a:endParaRPr lang="en-IE" sz="2400" b="1" dirty="0"/>
          </a:p>
        </p:txBody>
      </p:sp>
      <p:sp>
        <p:nvSpPr>
          <p:cNvPr id="4" name="TextBox 3"/>
          <p:cNvSpPr txBox="1"/>
          <p:nvPr/>
        </p:nvSpPr>
        <p:spPr>
          <a:xfrm>
            <a:off x="0" y="4883729"/>
            <a:ext cx="5416063" cy="1477328"/>
          </a:xfrm>
          <a:prstGeom prst="rect">
            <a:avLst/>
          </a:prstGeom>
          <a:solidFill>
            <a:schemeClr val="accent4"/>
          </a:solidFill>
        </p:spPr>
        <p:txBody>
          <a:bodyPr wrap="square" rtlCol="0">
            <a:spAutoFit/>
          </a:bodyPr>
          <a:lstStyle/>
          <a:p>
            <a:pPr marL="342900" indent="-342900">
              <a:buFont typeface="Wingdings" panose="05000000000000000000" pitchFamily="2" charset="2"/>
              <a:buChar char="§"/>
            </a:pPr>
            <a:r>
              <a:rPr lang="en-IE" b="1" dirty="0" smtClean="0"/>
              <a:t>Enterprise/Employment Space Demand &amp; Service Supply Latent;</a:t>
            </a:r>
          </a:p>
          <a:p>
            <a:pPr marL="342900" indent="-342900">
              <a:buFont typeface="Wingdings" panose="05000000000000000000" pitchFamily="2" charset="2"/>
              <a:buChar char="§"/>
            </a:pPr>
            <a:r>
              <a:rPr lang="en-IE" b="1" dirty="0" smtClean="0"/>
              <a:t>Future Demand Recognised: ET3 – SLO1 Provision – Presently Being Actioned;</a:t>
            </a:r>
          </a:p>
          <a:p>
            <a:pPr marL="342900" indent="-342900">
              <a:buFont typeface="Wingdings" panose="05000000000000000000" pitchFamily="2" charset="2"/>
              <a:buChar char="§"/>
            </a:pPr>
            <a:r>
              <a:rPr lang="en-IE" b="1" dirty="0"/>
              <a:t>D</a:t>
            </a:r>
            <a:r>
              <a:rPr lang="en-IE" b="1" dirty="0" smtClean="0"/>
              <a:t>emand </a:t>
            </a:r>
            <a:r>
              <a:rPr lang="en-IE" b="1" dirty="0"/>
              <a:t>P</a:t>
            </a:r>
            <a:r>
              <a:rPr lang="en-IE" b="1" dirty="0" smtClean="0"/>
              <a:t>ipeline &amp; </a:t>
            </a:r>
            <a:r>
              <a:rPr lang="en-IE" b="1" dirty="0"/>
              <a:t>S</a:t>
            </a:r>
            <a:r>
              <a:rPr lang="en-IE" b="1" dirty="0" smtClean="0"/>
              <a:t>ervice </a:t>
            </a:r>
            <a:r>
              <a:rPr lang="en-IE" b="1" dirty="0"/>
              <a:t>D</a:t>
            </a:r>
            <a:r>
              <a:rPr lang="en-IE" b="1" dirty="0" smtClean="0"/>
              <a:t>elivery Established. </a:t>
            </a:r>
            <a:endParaRPr lang="en-IE" b="1" dirty="0"/>
          </a:p>
        </p:txBody>
      </p:sp>
      <p:pic>
        <p:nvPicPr>
          <p:cNvPr id="6" name="Picture 5"/>
          <p:cNvPicPr/>
          <p:nvPr/>
        </p:nvPicPr>
        <p:blipFill rotWithShape="1">
          <a:blip r:embed="rId3">
            <a:extLst>
              <a:ext uri="{28A0092B-C50C-407E-A947-70E740481C1C}">
                <a14:useLocalDpi xmlns:a14="http://schemas.microsoft.com/office/drawing/2010/main" val="0"/>
              </a:ext>
            </a:extLst>
          </a:blip>
          <a:srcRect t="10672" b="12257"/>
          <a:stretch/>
        </p:blipFill>
        <p:spPr>
          <a:xfrm>
            <a:off x="7338647" y="6142799"/>
            <a:ext cx="1633415" cy="671973"/>
          </a:xfrm>
          <a:prstGeom prst="rect">
            <a:avLst/>
          </a:prstGeom>
          <a:ln>
            <a:solidFill>
              <a:schemeClr val="bg1"/>
            </a:solidFill>
          </a:ln>
        </p:spPr>
      </p:pic>
      <p:pic>
        <p:nvPicPr>
          <p:cNvPr id="7" name="Picture 6"/>
          <p:cNvPicPr>
            <a:picLocks noChangeAspect="1"/>
          </p:cNvPicPr>
          <p:nvPr/>
        </p:nvPicPr>
        <p:blipFill rotWithShape="1">
          <a:blip r:embed="rId4"/>
          <a:srcRect t="1" b="1059"/>
          <a:stretch/>
        </p:blipFill>
        <p:spPr>
          <a:xfrm>
            <a:off x="4796071" y="1092206"/>
            <a:ext cx="4347929" cy="3456348"/>
          </a:xfrm>
          <a:prstGeom prst="rect">
            <a:avLst/>
          </a:prstGeom>
        </p:spPr>
      </p:pic>
    </p:spTree>
    <p:extLst>
      <p:ext uri="{BB962C8B-B14F-4D97-AF65-F5344CB8AC3E}">
        <p14:creationId xmlns:p14="http://schemas.microsoft.com/office/powerpoint/2010/main" val="2641840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TotalTime>
  <Words>232</Words>
  <Application>Microsoft Office PowerPoint</Application>
  <PresentationFormat>On-screen Show (4:3)</PresentationFormat>
  <Paragraphs>22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Frehill</dc:creator>
  <cp:lastModifiedBy>Marian Dunne</cp:lastModifiedBy>
  <cp:revision>20</cp:revision>
  <cp:lastPrinted>2018-05-21T08:34:38Z</cp:lastPrinted>
  <dcterms:created xsi:type="dcterms:W3CDTF">2018-05-17T08:17:35Z</dcterms:created>
  <dcterms:modified xsi:type="dcterms:W3CDTF">2018-05-21T15:53:52Z</dcterms:modified>
</cp:coreProperties>
</file>