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0"/>
  </p:notesMasterIdLst>
  <p:sldIdLst>
    <p:sldId id="283" r:id="rId2"/>
    <p:sldId id="270" r:id="rId3"/>
    <p:sldId id="284" r:id="rId4"/>
    <p:sldId id="273" r:id="rId5"/>
    <p:sldId id="274" r:id="rId6"/>
    <p:sldId id="276" r:id="rId7"/>
    <p:sldId id="275" r:id="rId8"/>
    <p:sldId id="277" r:id="rId9"/>
    <p:sldId id="278" r:id="rId10"/>
    <p:sldId id="279" r:id="rId11"/>
    <p:sldId id="280" r:id="rId12"/>
    <p:sldId id="281" r:id="rId13"/>
    <p:sldId id="285" r:id="rId14"/>
    <p:sldId id="287" r:id="rId15"/>
    <p:sldId id="288" r:id="rId16"/>
    <p:sldId id="289" r:id="rId17"/>
    <p:sldId id="290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32FFD-AD94-4981-9CDC-C67677F371CD}" type="datetimeFigureOut">
              <a:rPr lang="en-IE" smtClean="0"/>
              <a:t>08/05/2018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77677-4D17-4AD7-9B3E-A19A499CDF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907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81F5-8328-4F53-95D8-E585A8B995C9}" type="datetimeFigureOut">
              <a:rPr lang="en-IE" smtClean="0"/>
              <a:t>08/05/2018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CE6-A3B7-46AD-92E4-59AB429E5198}" type="slidenum">
              <a:rPr lang="en-IE" smtClean="0"/>
              <a:t>‹#›</a:t>
            </a:fld>
            <a:endParaRPr lang="en-I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19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81F5-8328-4F53-95D8-E585A8B995C9}" type="datetimeFigureOut">
              <a:rPr lang="en-IE" smtClean="0"/>
              <a:t>08/05/2018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CE6-A3B7-46AD-92E4-59AB429E51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415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81F5-8328-4F53-95D8-E585A8B995C9}" type="datetimeFigureOut">
              <a:rPr lang="en-IE" smtClean="0"/>
              <a:t>08/05/2018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CE6-A3B7-46AD-92E4-59AB429E51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639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81F5-8328-4F53-95D8-E585A8B995C9}" type="datetimeFigureOut">
              <a:rPr lang="en-IE" smtClean="0"/>
              <a:t>08/05/2018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CE6-A3B7-46AD-92E4-59AB429E51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577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81F5-8328-4F53-95D8-E585A8B995C9}" type="datetimeFigureOut">
              <a:rPr lang="en-IE" smtClean="0"/>
              <a:t>08/05/2018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CE6-A3B7-46AD-92E4-59AB429E5198}" type="slidenum">
              <a:rPr lang="en-IE" smtClean="0"/>
              <a:t>‹#›</a:t>
            </a:fld>
            <a:endParaRPr lang="en-I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36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81F5-8328-4F53-95D8-E585A8B995C9}" type="datetimeFigureOut">
              <a:rPr lang="en-IE" smtClean="0"/>
              <a:t>08/05/2018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CE6-A3B7-46AD-92E4-59AB429E51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322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81F5-8328-4F53-95D8-E585A8B995C9}" type="datetimeFigureOut">
              <a:rPr lang="en-IE" smtClean="0"/>
              <a:t>08/05/2018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CE6-A3B7-46AD-92E4-59AB429E51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635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81F5-8328-4F53-95D8-E585A8B995C9}" type="datetimeFigureOut">
              <a:rPr lang="en-IE" smtClean="0"/>
              <a:t>08/05/2018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CE6-A3B7-46AD-92E4-59AB429E51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043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81F5-8328-4F53-95D8-E585A8B995C9}" type="datetimeFigureOut">
              <a:rPr lang="en-IE" smtClean="0"/>
              <a:t>08/05/2018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CE6-A3B7-46AD-92E4-59AB429E51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536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D9C81F5-8328-4F53-95D8-E585A8B995C9}" type="datetimeFigureOut">
              <a:rPr lang="en-IE" smtClean="0"/>
              <a:t>08/05/2018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0E6CE6-A3B7-46AD-92E4-59AB429E51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811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81F5-8328-4F53-95D8-E585A8B995C9}" type="datetimeFigureOut">
              <a:rPr lang="en-IE" smtClean="0"/>
              <a:t>08/05/2018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6CE6-A3B7-46AD-92E4-59AB429E51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827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D9C81F5-8328-4F53-95D8-E585A8B995C9}" type="datetimeFigureOut">
              <a:rPr lang="en-IE" smtClean="0"/>
              <a:t>08/05/2018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B0E6CE6-A3B7-46AD-92E4-59AB429E5198}" type="slidenum">
              <a:rPr lang="en-IE" smtClean="0"/>
              <a:t>‹#›</a:t>
            </a:fld>
            <a:endParaRPr lang="en-I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South Dublin Libraries Development </a:t>
            </a:r>
            <a:r>
              <a:rPr lang="en-GB" b="1" smtClean="0">
                <a:solidFill>
                  <a:schemeClr val="accent1"/>
                </a:solidFill>
              </a:rPr>
              <a:t>Plan 2018-2022 </a:t>
            </a:r>
            <a:r>
              <a:rPr lang="en-GB" b="1" dirty="0" smtClean="0">
                <a:solidFill>
                  <a:schemeClr val="accent1"/>
                </a:solidFill>
              </a:rPr>
              <a:t>(Draft)</a:t>
            </a:r>
            <a:endParaRPr lang="en-GB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164594"/>
              </p:ext>
            </p:extLst>
          </p:nvPr>
        </p:nvGraphicFramePr>
        <p:xfrm>
          <a:off x="4702443" y="1846263"/>
          <a:ext cx="3104076" cy="4385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Acrobat Document" r:id="rId3" imgW="5676833" imgH="8019997" progId="AcroExch.Document.DC">
                  <p:embed/>
                </p:oleObj>
              </mc:Choice>
              <mc:Fallback>
                <p:oleObj name="Acrobat Document" r:id="rId3" imgW="5676833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2443" y="1846263"/>
                        <a:ext cx="3104076" cy="4385289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41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Objective 4: Information and Communication Technology (ICT)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074460"/>
            <a:ext cx="5399054" cy="29309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Create and maintain clearly branded dedicated Work Matters spaces for hot-desking in all of our libraries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Redesign the South Dublin Libraries website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Maintain the national library management system, including support to staff and liaison with colleagues nationwide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Management of Data Protection requirements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302" y="2074460"/>
            <a:ext cx="4737180" cy="3179928"/>
          </a:xfrm>
        </p:spPr>
      </p:pic>
    </p:spTree>
    <p:extLst>
      <p:ext uri="{BB962C8B-B14F-4D97-AF65-F5344CB8AC3E}">
        <p14:creationId xmlns:p14="http://schemas.microsoft.com/office/powerpoint/2010/main" val="400970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Objective 5: Information and Lifelong Learning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59" y="2292825"/>
            <a:ext cx="4475302" cy="2661312"/>
          </a:xfr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097280" y="2077746"/>
            <a:ext cx="5221634" cy="3476893"/>
          </a:xfrm>
        </p:spPr>
        <p:txBody>
          <a:bodyPr>
            <a:normAutofit/>
          </a:bodyPr>
          <a:lstStyle/>
          <a:p>
            <a:pPr lvl="0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Full participation in the National Work matters in the Library programme, building on the working relationship with South Dublin LEO and other relevant agencies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Participate in the Healthy Ireland at your Library programme to inform the public about health issues and encourage them to make positive changes in their lives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Deliver Festivals, Exhibitions, Talks, Cultural Events and Readings reaching out to different audiences and meeting diverse needs</a:t>
            </a:r>
            <a:endParaRPr lang="en-GB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Objective 6: Community and Culture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337053"/>
            <a:ext cx="5740250" cy="29992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Continue to expand and develop the Red Line Book Festival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Expand and develop the unique role of the library as an important Community Hub serving as a meeting place for community clubs and groups.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Support the delivery of the Creative Ireland Programme 2017-2022 </a:t>
            </a:r>
            <a:endParaRPr lang="en-GB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59" y="2432588"/>
            <a:ext cx="3910745" cy="237470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82" y="5117910"/>
            <a:ext cx="2758897" cy="10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Making It Possible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6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Staff Development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1" y="2159633"/>
            <a:ext cx="5112450" cy="36679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Endeavour to maintain a full complement of staff in line with the agreed Workforce 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Utilise the </a:t>
            </a:r>
            <a:r>
              <a:rPr lang="en-GB" sz="2800" smtClean="0"/>
              <a:t>PDP process </a:t>
            </a:r>
            <a:r>
              <a:rPr lang="en-GB" sz="2800" dirty="0" smtClean="0"/>
              <a:t>to enhance staff development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Provide Customer Care training in order to deliver a consistent, quality customer service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22" y="2347415"/>
            <a:ext cx="4934138" cy="328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Collection Development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59633"/>
            <a:ext cx="5753895" cy="36679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Maintain book stock; continue expansion into digital collections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Utilise Collection HQ data to make informed purchasing decisions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Continue to work within the National Framework for supply of book and non-book material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640" y="2019639"/>
            <a:ext cx="2855966" cy="380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Budget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59633"/>
            <a:ext cx="5753895" cy="366796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Regularly review capital budgets to ensure adequate funding provided to enable service delivery and complete identified capital projects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Pursue available funding programmes which will supplement delivery and promotion of our strategic goals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Adhere to procurement guidelines and frameworks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52" y="2511305"/>
            <a:ext cx="4084371" cy="271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Capital Programmes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59633"/>
            <a:ext cx="5753895" cy="3667961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Completion of a purpose-built library at North </a:t>
            </a:r>
            <a:r>
              <a:rPr lang="en-GB" sz="2800" dirty="0" err="1" smtClean="0"/>
              <a:t>Clondalkin</a:t>
            </a:r>
            <a:r>
              <a:rPr lang="en-GB" sz="2800" dirty="0" smtClean="0"/>
              <a:t>, the first library for this community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Replacement of the leased library building at </a:t>
            </a:r>
            <a:r>
              <a:rPr lang="en-GB" sz="2800" dirty="0" err="1" smtClean="0"/>
              <a:t>Castletymon</a:t>
            </a:r>
            <a:r>
              <a:rPr lang="en-GB" sz="2800" dirty="0" smtClean="0"/>
              <a:t> with a new purpose-built library at a central location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Explore the possibility of regional service points in densely or fast-growing areas of population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52" y="2456597"/>
            <a:ext cx="4084371" cy="282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Analysis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59633"/>
            <a:ext cx="5753895" cy="36679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Consult with individuals and groups to identify service needs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Establish a strategy for the collection and dissemination of qualitative and quantitative data to assess impact and relevance of both long-term and short-term strategic programmes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39" y="2289318"/>
            <a:ext cx="4084371" cy="27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Contents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542" y="1879980"/>
            <a:ext cx="4757610" cy="4473179"/>
          </a:xfrm>
        </p:spPr>
        <p:txBody>
          <a:bodyPr/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Executive Summary</a:t>
            </a:r>
          </a:p>
          <a:p>
            <a:r>
              <a:rPr lang="en-GB" dirty="0" smtClean="0"/>
              <a:t>Mission Statement</a:t>
            </a:r>
          </a:p>
          <a:p>
            <a:r>
              <a:rPr lang="en-GB" dirty="0" smtClean="0"/>
              <a:t>Profile of South Dublin Libraries</a:t>
            </a:r>
          </a:p>
          <a:p>
            <a:r>
              <a:rPr lang="en-GB" dirty="0" smtClean="0"/>
              <a:t>The Communities We Serve</a:t>
            </a:r>
          </a:p>
          <a:p>
            <a:r>
              <a:rPr lang="en-GB" dirty="0" smtClean="0"/>
              <a:t>Consultation Process</a:t>
            </a:r>
          </a:p>
          <a:p>
            <a:r>
              <a:rPr lang="en-GB" dirty="0" smtClean="0"/>
              <a:t>Research Outcomes</a:t>
            </a:r>
          </a:p>
          <a:p>
            <a:r>
              <a:rPr lang="en-GB" dirty="0" smtClean="0"/>
              <a:t>Key Challenges</a:t>
            </a:r>
          </a:p>
          <a:p>
            <a:r>
              <a:rPr lang="en-GB" dirty="0" smtClean="0"/>
              <a:t>Making It Possible</a:t>
            </a:r>
          </a:p>
          <a:p>
            <a:r>
              <a:rPr lang="en-GB" dirty="0" smtClean="0"/>
              <a:t>Appendices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74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Mission Statement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419888"/>
            <a:ext cx="4937760" cy="3067460"/>
          </a:xfrm>
        </p:spPr>
        <p:txBody>
          <a:bodyPr>
            <a:normAutofit/>
          </a:bodyPr>
          <a:lstStyle/>
          <a:p>
            <a:pPr algn="just"/>
            <a:r>
              <a:rPr lang="en-IE" sz="2800" dirty="0"/>
              <a:t>To enrich the quality of life in South Dublin County by promoting access to a broad range of knowledge, information, technology, culture and heritage, in a welcoming, </a:t>
            </a:r>
            <a:r>
              <a:rPr lang="en-IE" sz="2800" dirty="0" smtClean="0"/>
              <a:t>inclusive, </a:t>
            </a:r>
            <a:r>
              <a:rPr lang="en-IE" sz="2800" dirty="0"/>
              <a:t>and </a:t>
            </a:r>
            <a:r>
              <a:rPr lang="en-IE" sz="2800" dirty="0" smtClean="0"/>
              <a:t>supportive way.</a:t>
            </a:r>
            <a:endParaRPr lang="en-IE" sz="2800" dirty="0"/>
          </a:p>
          <a:p>
            <a:pPr algn="just"/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01" y="2419888"/>
            <a:ext cx="4726869" cy="2752613"/>
          </a:xfrm>
        </p:spPr>
      </p:pic>
    </p:spTree>
    <p:extLst>
      <p:ext uri="{BB962C8B-B14F-4D97-AF65-F5344CB8AC3E}">
        <p14:creationId xmlns:p14="http://schemas.microsoft.com/office/powerpoint/2010/main" val="20863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The Communities We Serve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6231570" cy="445953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E" b="1" dirty="0"/>
              <a:t>Total </a:t>
            </a:r>
            <a:r>
              <a:rPr lang="en-IE" b="1" dirty="0" smtClean="0"/>
              <a:t>Population</a:t>
            </a:r>
            <a:r>
              <a:rPr lang="en-IE" dirty="0" smtClean="0"/>
              <a:t>:		278,767</a:t>
            </a:r>
            <a:endParaRPr lang="en-IE" dirty="0"/>
          </a:p>
          <a:p>
            <a:pPr>
              <a:buFont typeface="Wingdings" panose="05000000000000000000" pitchFamily="2" charset="2"/>
              <a:buChar char="Ø"/>
            </a:pPr>
            <a:r>
              <a:rPr lang="en-IE" b="1" dirty="0"/>
              <a:t>Children</a:t>
            </a:r>
            <a:r>
              <a:rPr lang="en-IE" dirty="0"/>
              <a:t>: </a:t>
            </a:r>
            <a:r>
              <a:rPr lang="en-IE" dirty="0" smtClean="0"/>
              <a:t>			 82,115 </a:t>
            </a:r>
            <a:endParaRPr lang="en-I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0-4 </a:t>
            </a:r>
            <a:r>
              <a:rPr lang="en-IE" dirty="0"/>
              <a:t>years: </a:t>
            </a:r>
            <a:r>
              <a:rPr lang="en-IE" dirty="0" smtClean="0"/>
              <a:t>		 	  21,733</a:t>
            </a:r>
            <a:endParaRPr lang="en-IE" dirty="0"/>
          </a:p>
          <a:p>
            <a:pPr>
              <a:buFont typeface="Wingdings" panose="05000000000000000000" pitchFamily="2" charset="2"/>
              <a:buChar char="Ø"/>
            </a:pPr>
            <a:r>
              <a:rPr lang="en-IE" b="1" dirty="0"/>
              <a:t>Nationalities</a:t>
            </a:r>
            <a:r>
              <a:rPr lang="en-IE" dirty="0"/>
              <a:t>: </a:t>
            </a:r>
            <a:r>
              <a:rPr lang="en-IE" dirty="0" smtClean="0"/>
              <a:t>		    	      120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b="1" dirty="0" smtClean="0"/>
              <a:t>Education</a:t>
            </a:r>
            <a:r>
              <a:rPr lang="en-IE" dirty="0" smtClean="0"/>
              <a:t>: 	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20,772 (</a:t>
            </a:r>
            <a:r>
              <a:rPr lang="en-IE" dirty="0"/>
              <a:t>11.9%) aged over 15 years of age have either only primary education or no formal education at all</a:t>
            </a:r>
            <a:endParaRPr lang="en-I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IE" b="1" dirty="0" smtClean="0"/>
              <a:t>Economic Activity</a:t>
            </a:r>
            <a:r>
              <a:rPr lang="en-IE" dirty="0" smtClean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6,000 businesses in the County;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85,000 work in South Dublin County</a:t>
            </a:r>
            <a:endParaRPr lang="en-IE" dirty="0"/>
          </a:p>
          <a:p>
            <a:pPr>
              <a:buFont typeface="Wingdings" panose="05000000000000000000" pitchFamily="2" charset="2"/>
              <a:buChar char="Ø"/>
            </a:pPr>
            <a:r>
              <a:rPr lang="en-IE" b="1" dirty="0"/>
              <a:t>Computer access</a:t>
            </a:r>
            <a:r>
              <a:rPr lang="en-IE" dirty="0"/>
              <a:t>: </a:t>
            </a:r>
            <a:r>
              <a:rPr lang="en-IE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10.6</a:t>
            </a:r>
            <a:r>
              <a:rPr lang="en-IE" dirty="0"/>
              <a:t>% do not </a:t>
            </a:r>
            <a:r>
              <a:rPr lang="en-IE" dirty="0" smtClean="0"/>
              <a:t>have </a:t>
            </a:r>
            <a:r>
              <a:rPr lang="en-IE" dirty="0"/>
              <a:t>internet </a:t>
            </a:r>
            <a:r>
              <a:rPr lang="en-IE" dirty="0" smtClean="0"/>
              <a:t>access;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 smtClean="0"/>
              <a:t>23.4</a:t>
            </a:r>
            <a:r>
              <a:rPr lang="en-IE" dirty="0"/>
              <a:t>% do not have </a:t>
            </a:r>
            <a:r>
              <a:rPr lang="en-IE" dirty="0" smtClean="0"/>
              <a:t>a personal computer</a:t>
            </a:r>
            <a:endParaRPr lang="en-IE" dirty="0"/>
          </a:p>
          <a:p>
            <a:pPr>
              <a:buFont typeface="Wingdings" panose="05000000000000000000" pitchFamily="2" charset="2"/>
              <a:buChar char="Ø"/>
            </a:pPr>
            <a:r>
              <a:rPr lang="en-IE" b="1" dirty="0"/>
              <a:t>Fastest Growing Areas</a:t>
            </a:r>
            <a:r>
              <a:rPr lang="en-IE" dirty="0"/>
              <a:t>:  </a:t>
            </a:r>
            <a:r>
              <a:rPr lang="en-IE" dirty="0" err="1"/>
              <a:t>Saggart</a:t>
            </a:r>
            <a:r>
              <a:rPr lang="en-IE" dirty="0"/>
              <a:t>, Rathcoole, and Tallaght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17" y="2303389"/>
            <a:ext cx="3275463" cy="32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The Consultation Process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1" y="2159633"/>
            <a:ext cx="4921382" cy="32039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Online Survey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Public Consultation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SWOT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PESTLE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Research Outcomes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576" y="2023156"/>
            <a:ext cx="5455010" cy="363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6 Key Objectives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7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Objective 1: Reading and Literacy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900325"/>
            <a:ext cx="5426351" cy="40228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Appoint a Right to read Co-ordinator and compile a Right to Read Action Plan annually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Develop and deliver programmes for adult and family literacy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Participation of all service points in Spring into Storytime and Summer Stars national programmes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Organise and facilitate creative writing groups for diverse groups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Delivery of programmes from basic to advanced , designed to develop and enhance digital literacy skills, with particular focus on adult and older users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41" y="2211706"/>
            <a:ext cx="4584496" cy="3056330"/>
          </a:xfrm>
        </p:spPr>
      </p:pic>
    </p:spTree>
    <p:extLst>
      <p:ext uri="{BB962C8B-B14F-4D97-AF65-F5344CB8AC3E}">
        <p14:creationId xmlns:p14="http://schemas.microsoft.com/office/powerpoint/2010/main" val="3762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Objective 2: Marketing and Promotion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097740"/>
            <a:ext cx="5822135" cy="26926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Redevelop the existing South Dublin Libraries website to offer customer focussed, interactive, easily accessed and streamlined information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Develop and implement a social media marketing strategy to advertise and continuously update the range and extent of services and programmes on offer in South Dublin Libraries</a:t>
            </a:r>
            <a:endParaRPr lang="en-GB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71" y="2097739"/>
            <a:ext cx="2470245" cy="3528921"/>
          </a:xfrm>
        </p:spPr>
      </p:pic>
    </p:spTree>
    <p:extLst>
      <p:ext uri="{BB962C8B-B14F-4D97-AF65-F5344CB8AC3E}">
        <p14:creationId xmlns:p14="http://schemas.microsoft.com/office/powerpoint/2010/main" val="303555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Objective 3: History and Heritage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426351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Continue to develop the Local Studies collection and regularly review the Collection Development Policy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Actively develop collections relating to the centenaries of the War of Independence and Civil war – sourcing memorabilia, photographs pertaining to this period of our history, and utilise these materials in exhibitions, talks and publications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Collaborate on joint projects with the Heritage Officer and provide research support to the County Promotions Unit in the delivery of heritage tourism projects, specifically the Historic Villages Walks project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90" y="2158254"/>
            <a:ext cx="4583103" cy="3437328"/>
          </a:xfrm>
        </p:spPr>
      </p:pic>
    </p:spTree>
    <p:extLst>
      <p:ext uri="{BB962C8B-B14F-4D97-AF65-F5344CB8AC3E}">
        <p14:creationId xmlns:p14="http://schemas.microsoft.com/office/powerpoint/2010/main" val="42291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238</TotalTime>
  <Words>695</Words>
  <Application>Microsoft Office PowerPoint</Application>
  <PresentationFormat>Widescreen</PresentationFormat>
  <Paragraphs>81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Calibri Light</vt:lpstr>
      <vt:lpstr>Wingdings</vt:lpstr>
      <vt:lpstr>Retrospect</vt:lpstr>
      <vt:lpstr>Acrobat Document</vt:lpstr>
      <vt:lpstr>South Dublin Libraries Development Plan 2018-2022 (Draft)</vt:lpstr>
      <vt:lpstr>Contents</vt:lpstr>
      <vt:lpstr>Mission Statement</vt:lpstr>
      <vt:lpstr>The Communities We Serve</vt:lpstr>
      <vt:lpstr>The Consultation Process</vt:lpstr>
      <vt:lpstr>6 Key Objectives</vt:lpstr>
      <vt:lpstr>Objective 1: Reading and Literacy</vt:lpstr>
      <vt:lpstr>Objective 2: Marketing and Promotion</vt:lpstr>
      <vt:lpstr>Objective 3: History and Heritage</vt:lpstr>
      <vt:lpstr>Objective 4: Information and Communication Technology (ICT)</vt:lpstr>
      <vt:lpstr>Objective 5: Information and Lifelong Learning</vt:lpstr>
      <vt:lpstr>Objective 6: Community and Culture</vt:lpstr>
      <vt:lpstr>Making It Possible</vt:lpstr>
      <vt:lpstr>Staff Development</vt:lpstr>
      <vt:lpstr>Collection Development</vt:lpstr>
      <vt:lpstr>Budget</vt:lpstr>
      <vt:lpstr>Capital Programmes</vt:lpstr>
      <vt:lpstr>Analysis</vt:lpstr>
    </vt:vector>
  </TitlesOfParts>
  <Company>South Dublin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Bentley</dc:creator>
  <cp:lastModifiedBy>Frank Nevin</cp:lastModifiedBy>
  <cp:revision>28</cp:revision>
  <dcterms:created xsi:type="dcterms:W3CDTF">2018-04-25T10:52:40Z</dcterms:created>
  <dcterms:modified xsi:type="dcterms:W3CDTF">2018-05-08T08:25:08Z</dcterms:modified>
</cp:coreProperties>
</file>