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7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054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232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12306301" y="0"/>
            <a:ext cx="345757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1" rIns="57151" rtlCol="0" anchor="t"/>
          <a:lstStyle/>
          <a:p>
            <a:pPr lvl="0">
              <a:spcBef>
                <a:spcPts val="251"/>
              </a:spcBef>
            </a:pPr>
            <a:r>
              <a:rPr sz="20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Printing:</a:t>
            </a:r>
          </a:p>
          <a:p>
            <a:pPr lvl="0">
              <a:spcBef>
                <a:spcPts val="251"/>
              </a:spcBef>
            </a:pP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 poster is 48” wide by 36” high. It’s designed to be printed on a large-format printer.</a:t>
            </a:r>
          </a:p>
          <a:p>
            <a:pPr lvl="0">
              <a:spcBef>
                <a:spcPts val="63"/>
              </a:spcBef>
            </a:pPr>
            <a:endParaRPr sz="125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251"/>
              </a:spcBef>
            </a:pPr>
            <a:r>
              <a:rPr sz="1833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Customizing the Content:</a:t>
            </a:r>
          </a:p>
          <a:p>
            <a:pPr lvl="0">
              <a:spcBef>
                <a:spcPts val="251"/>
              </a:spcBef>
            </a:pP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placeholders in this 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poster 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are </a:t>
            </a: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formatted for you. 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</a:t>
            </a:r>
            <a:r>
              <a:rPr lang="en-US" sz="1376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 the placeholders 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add text, or c</a:t>
            </a:r>
            <a:r>
              <a:rPr lang="en-US" sz="1376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lick an icon to add a table, chart, SmartArt graphic, picture or multimedia file.</a:t>
            </a:r>
          </a:p>
          <a:p>
            <a:pPr lvl="0">
              <a:spcBef>
                <a:spcPts val="500"/>
              </a:spcBef>
            </a:pP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 </a:t>
            </a: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add or remove bullet points from text, 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click </a:t>
            </a: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Bullets button on the Home tab.</a:t>
            </a:r>
          </a:p>
          <a:p>
            <a:pPr lvl="0">
              <a:spcBef>
                <a:spcPts val="500"/>
              </a:spcBef>
            </a:pP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If you need more placeholders for titles, 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content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or body text, 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</a:t>
            </a:r>
            <a:r>
              <a:rPr sz="1376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 copy of what you need and drag it into place. PowerPoint’s Smart Guides will help you align it with everything else.</a:t>
            </a:r>
          </a:p>
          <a:p>
            <a:pPr lvl="0">
              <a:spcBef>
                <a:spcPts val="500"/>
              </a:spcBef>
            </a:pP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Want to use your own picture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</a:t>
            </a:r>
            <a:r>
              <a:rPr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instead of ours? No problem!</a:t>
            </a:r>
            <a:r>
              <a:rPr lang="en-US" sz="1376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Just click a picture, press the Delete key, then click the icon to add your picture.</a:t>
            </a:r>
            <a:endParaRPr sz="1376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321735" y="852897"/>
            <a:ext cx="8381781" cy="13465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751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17500" y="1181101"/>
            <a:ext cx="3556000" cy="2667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 bwMode="ltGray">
          <a:xfrm>
            <a:off x="317500" y="1482090"/>
            <a:ext cx="3556000" cy="569286"/>
          </a:xfrm>
          <a:solidFill>
            <a:schemeClr val="tx2">
              <a:lumMod val="10000"/>
              <a:lumOff val="90000"/>
            </a:schemeClr>
          </a:solidFill>
        </p:spPr>
        <p:txBody>
          <a:bodyPr lIns="365760" rIns="365760" anchor="ctr">
            <a:noAutofit/>
          </a:bodyPr>
          <a:lstStyle>
            <a:lvl1pPr marL="0" indent="0">
              <a:spcBef>
                <a:spcPts val="251"/>
              </a:spcBef>
              <a:buFont typeface="Arial" panose="020B0604020202020204" pitchFamily="34" charset="0"/>
              <a:buNone/>
              <a:defRPr sz="917" baseline="0"/>
            </a:lvl1pPr>
            <a:lvl2pPr marL="119081" indent="-119081">
              <a:spcBef>
                <a:spcPts val="251"/>
              </a:spcBef>
              <a:buFont typeface="Arial" panose="020B0604020202020204" pitchFamily="34" charset="0"/>
              <a:buChar char="•"/>
              <a:defRPr sz="917"/>
            </a:lvl2pPr>
            <a:lvl3pPr marL="119081" indent="-119081">
              <a:spcBef>
                <a:spcPts val="251"/>
              </a:spcBef>
              <a:buFont typeface="Arial" panose="020B0604020202020204" pitchFamily="34" charset="0"/>
              <a:buChar char="•"/>
              <a:defRPr sz="917"/>
            </a:lvl3pPr>
            <a:lvl4pPr marL="0" indent="0">
              <a:spcBef>
                <a:spcPts val="251"/>
              </a:spcBef>
              <a:buNone/>
              <a:defRPr sz="917"/>
            </a:lvl4pPr>
            <a:lvl5pPr marL="0" indent="0">
              <a:spcBef>
                <a:spcPts val="251"/>
              </a:spcBef>
              <a:buNone/>
              <a:defRPr sz="917"/>
            </a:lvl5pPr>
            <a:lvl6pPr marL="0" indent="0">
              <a:spcBef>
                <a:spcPts val="251"/>
              </a:spcBef>
              <a:buNone/>
              <a:defRPr sz="917"/>
            </a:lvl6pPr>
            <a:lvl7pPr marL="0" indent="0">
              <a:spcBef>
                <a:spcPts val="251"/>
              </a:spcBef>
              <a:buNone/>
              <a:defRPr sz="917"/>
            </a:lvl7pPr>
            <a:lvl8pPr marL="0" indent="0">
              <a:spcBef>
                <a:spcPts val="251"/>
              </a:spcBef>
              <a:buNone/>
              <a:defRPr sz="917"/>
            </a:lvl8pPr>
            <a:lvl9pPr marL="0" indent="0">
              <a:spcBef>
                <a:spcPts val="251"/>
              </a:spcBef>
              <a:buNone/>
              <a:defRPr sz="917"/>
            </a:lvl9pPr>
          </a:lstStyle>
          <a:p>
            <a:pPr lvl="0"/>
            <a:r>
              <a:rPr lang="en-US" dirty="0" smtClean="0"/>
              <a:t>Type your question or a statement of the problem here</a:t>
            </a:r>
            <a:endParaRPr lang="en-US" dirty="0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317500" y="2186941"/>
            <a:ext cx="3556000" cy="2667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7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317500" y="2472692"/>
            <a:ext cx="3556000" cy="584897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7500" y="3114675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317500" y="3425192"/>
            <a:ext cx="3556000" cy="1255721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17500" y="4768216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317500" y="5069205"/>
            <a:ext cx="3556000" cy="152019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18000" y="1181100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4318000" y="1482092"/>
            <a:ext cx="3556000" cy="1415741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4318000" y="2985136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4318000" y="3286126"/>
            <a:ext cx="3556000" cy="1394786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318000" y="4768216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4318000" y="5069205"/>
            <a:ext cx="3556000" cy="152019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8305801" y="1181100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8305801" y="1482091"/>
            <a:ext cx="3556000" cy="152400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8305801" y="3107257"/>
            <a:ext cx="3556000" cy="945544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8305801" y="4118249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40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8305801" y="4419239"/>
            <a:ext cx="3556000" cy="905164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8305801" y="5358765"/>
            <a:ext cx="3556000" cy="254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5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8305801" y="5659756"/>
            <a:ext cx="3556000" cy="929640"/>
          </a:xfrm>
        </p:spPr>
        <p:txBody>
          <a:bodyPr lIns="91440" tIns="182880"/>
          <a:lstStyle>
            <a:lvl1pPr>
              <a:defRPr sz="667" baseline="0"/>
            </a:lvl1pPr>
            <a:lvl2pPr>
              <a:defRPr sz="584"/>
            </a:lvl2pPr>
            <a:lvl3pPr>
              <a:defRPr sz="584"/>
            </a:lvl3pPr>
            <a:lvl4pPr>
              <a:defRPr sz="584"/>
            </a:lvl4pPr>
            <a:lvl5pPr>
              <a:defRPr sz="584"/>
            </a:lvl5pPr>
            <a:lvl6pPr>
              <a:defRPr sz="584"/>
            </a:lvl6pPr>
            <a:lvl7pPr>
              <a:defRPr sz="584"/>
            </a:lvl7pPr>
            <a:lvl8pPr>
              <a:defRPr sz="584"/>
            </a:lvl8pPr>
            <a:lvl9pPr>
              <a:defRPr sz="584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3"/>
          </p:nvPr>
        </p:nvSpPr>
        <p:spPr>
          <a:xfrm>
            <a:off x="8964085" y="2"/>
            <a:ext cx="3227916" cy="800509"/>
          </a:xfrm>
          <a:effectDag name="">
            <a:cont type="tree" name="">
              <a:effect ref="fillLine"/>
              <a:alphaMod>
                <a:cont name="">
                  <a:fill>
                    <a:gradFill>
                      <a:gsLst>
                        <a:gs pos="60000">
                          <a:srgbClr val="000000">
                            <a:alpha val="100000"/>
                          </a:srgbClr>
                        </a:gs>
                        <a:gs pos="97000">
                          <a:srgbClr val="000000">
                            <a:alpha val="0"/>
                          </a:srgbClr>
                        </a:gs>
                      </a:gsLst>
                      <a:lin ang="10800000"/>
                    </a:gradFill>
                  </a:fill>
                </a:cont>
              </a:alphaMod>
            </a:cont>
          </a:effectDag>
        </p:spPr>
        <p:txBody>
          <a:bodyPr lIns="91440" tIns="457200" rIns="9144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20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70">
          <p15:clr>
            <a:srgbClr val="A4A3A4"/>
          </p15:clr>
        </p15:guide>
        <p15:guide id="2" pos="4172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627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0078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8767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538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732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926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73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CFB1828-82A9-476B-A0AE-068DF613E3DC}" type="datetimeFigureOut">
              <a:rPr lang="en-IE" smtClean="0"/>
              <a:t>04/05/2018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1B23118-A08C-4286-B395-936673350BA4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16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17.gif"/><Relationship Id="rId20" Type="http://schemas.openxmlformats.org/officeDocument/2006/relationships/image" Target="../media/image21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jpeg"/><Relationship Id="rId28" Type="http://schemas.openxmlformats.org/officeDocument/2006/relationships/hyperlink" Target="https://www.google.ie/url?sa=i&amp;rct=j&amp;q=&amp;esrc=s&amp;source=images&amp;cd=&amp;cad=rja&amp;uact=8&amp;ved=&amp;url=https://www.tripadvisor.co.uk/LocationPhotoDirectLink-g503756-d3387802-i55801019-Egerton_Park-Bexhill_on_Sea_East_Sussex_England.html&amp;psig=AOvVaw0lZqJxAx9qrzKT0pduyk_y&amp;ust=1524581743037347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2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1.emf"/><Relationship Id="rId7" Type="http://schemas.openxmlformats.org/officeDocument/2006/relationships/image" Target="../media/image3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18739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IE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</a:t>
            </a:r>
            <a:r>
              <a:rPr lang="en-IE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 on the Teenage </a:t>
            </a:r>
            <a:r>
              <a:rPr lang="en-IE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</a:t>
            </a:r>
            <a:br>
              <a:rPr lang="en-IE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E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IE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IE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E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Draft </a:t>
            </a:r>
            <a:r>
              <a:rPr lang="en-IE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51583"/>
            <a:ext cx="9144000" cy="1655762"/>
          </a:xfrm>
        </p:spPr>
        <p:txBody>
          <a:bodyPr/>
          <a:lstStyle/>
          <a:p>
            <a:pPr algn="ctr"/>
            <a:r>
              <a:rPr lang="en-IE" dirty="0" smtClean="0"/>
              <a:t>May 2018</a:t>
            </a:r>
            <a:endParaRPr lang="en-IE" dirty="0"/>
          </a:p>
        </p:txBody>
      </p:sp>
      <p:pic>
        <p:nvPicPr>
          <p:cNvPr id="4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2" y="5576593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14" y="5576593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en sp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" y="84571"/>
            <a:ext cx="3458548" cy="9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een sp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85" y="84571"/>
            <a:ext cx="3458548" cy="9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3784" y="710160"/>
            <a:ext cx="10886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App or centralised digital information point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provide better information on Council facilities and Services to</a:t>
            </a:r>
            <a:r>
              <a:rPr lang="en-IE" sz="2400" b="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teenagers. </a:t>
            </a:r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50" name="Picture 6" descr="Image result for social media connection transparent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3" y="1651571"/>
            <a:ext cx="2210254" cy="23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social media connection transparent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771" y="1699202"/>
            <a:ext cx="2210254" cy="23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0" descr="Image result for transparent Blank iPh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99" y="4263367"/>
            <a:ext cx="2361750" cy="23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47" y="4747142"/>
            <a:ext cx="864854" cy="5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Image result for Teen spa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53" y="5342201"/>
            <a:ext cx="851831" cy="9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0" descr="Image result for transparent Blank iPh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02" y="4101133"/>
            <a:ext cx="2361750" cy="23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250" y="4584908"/>
            <a:ext cx="864854" cy="5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Image result for Teen spa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56" y="5179967"/>
            <a:ext cx="851831" cy="9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teenagers phone transparent anim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2" y="4263367"/>
            <a:ext cx="3453019" cy="20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155" y="61027"/>
            <a:ext cx="3848356" cy="6278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 4.</a:t>
            </a:r>
            <a:endParaRPr lang="en-I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11" y="1936063"/>
            <a:ext cx="4141927" cy="232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3" y="-640808"/>
            <a:ext cx="10058400" cy="1450757"/>
          </a:xfrm>
        </p:spPr>
        <p:txBody>
          <a:bodyPr/>
          <a:lstStyle/>
          <a:p>
            <a:r>
              <a:rPr lang="en-IE" dirty="0" smtClean="0"/>
              <a:t>Background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14" y="932361"/>
            <a:ext cx="10515600" cy="505297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IE" dirty="0"/>
              <a:t>During the roll out of the </a:t>
            </a:r>
            <a:r>
              <a:rPr lang="en-IE" dirty="0" err="1" smtClean="0"/>
              <a:t>playspace</a:t>
            </a:r>
            <a:r>
              <a:rPr lang="en-IE" dirty="0" smtClean="0"/>
              <a:t> </a:t>
            </a:r>
            <a:r>
              <a:rPr lang="en-IE" dirty="0"/>
              <a:t>programme, </a:t>
            </a:r>
            <a:r>
              <a:rPr lang="en-IE" dirty="0" smtClean="0"/>
              <a:t>there </a:t>
            </a:r>
            <a:r>
              <a:rPr lang="en-IE" dirty="0"/>
              <a:t>were repeated requests for the provision of additional facilities </a:t>
            </a:r>
            <a:r>
              <a:rPr lang="en-IE" dirty="0" smtClean="0"/>
              <a:t>for older </a:t>
            </a:r>
            <a:r>
              <a:rPr lang="en-IE" dirty="0"/>
              <a:t>children </a:t>
            </a:r>
            <a:r>
              <a:rPr lang="en-IE" dirty="0" smtClean="0"/>
              <a:t>and teenagers.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dirty="0" smtClean="0"/>
              <a:t>Allied </a:t>
            </a:r>
            <a:r>
              <a:rPr lang="en-IE" dirty="0"/>
              <a:t>to this was </a:t>
            </a:r>
            <a:r>
              <a:rPr lang="en-IE" dirty="0" smtClean="0"/>
              <a:t>the use </a:t>
            </a:r>
            <a:r>
              <a:rPr lang="en-IE" dirty="0"/>
              <a:t>of the new </a:t>
            </a:r>
            <a:r>
              <a:rPr lang="en-IE" dirty="0" err="1"/>
              <a:t>playspaces</a:t>
            </a:r>
            <a:r>
              <a:rPr lang="en-IE" dirty="0"/>
              <a:t> by teenagers which sometimes </a:t>
            </a:r>
            <a:r>
              <a:rPr lang="en-IE" dirty="0" smtClean="0"/>
              <a:t>led to conflicts with other users.</a:t>
            </a:r>
            <a:endParaRPr lang="en-IE" dirty="0"/>
          </a:p>
          <a:p>
            <a:pPr>
              <a:buFont typeface="Courier New" panose="02070309020205020404" pitchFamily="49" charset="0"/>
              <a:buChar char="o"/>
            </a:pPr>
            <a:r>
              <a:rPr lang="en-IE" dirty="0" smtClean="0"/>
              <a:t>Teenagers regularly expressed the view that they were being excluded from facilities which they believed that they should have access to.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dirty="0" smtClean="0"/>
              <a:t>In 2017 it was decided to carry out a </a:t>
            </a:r>
            <a:r>
              <a:rPr lang="en-IE" dirty="0"/>
              <a:t>study regarding the facilities for teenagers in parks and open spaces in South Dublin County; including the consideration of an increased provision of Youth Cafés where appropriate within parks and open space locations.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dirty="0" smtClean="0"/>
              <a:t>A survey was carried out to identify the </a:t>
            </a:r>
            <a:r>
              <a:rPr lang="en-IE" dirty="0"/>
              <a:t>current level of </a:t>
            </a:r>
            <a:r>
              <a:rPr lang="en-IE" dirty="0" smtClean="0"/>
              <a:t>provision for teenagers, assess of needs and Identify opportunities for future provision of facilities and services</a:t>
            </a:r>
            <a:endParaRPr lang="en-IE" dirty="0"/>
          </a:p>
        </p:txBody>
      </p:sp>
      <p:pic>
        <p:nvPicPr>
          <p:cNvPr id="4" name="Picture 2" descr="Image result for teen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85" y="84571"/>
            <a:ext cx="3458548" cy="9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" y="6082864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321" y="6107743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eens having f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6" y="4734572"/>
            <a:ext cx="3518694" cy="19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4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 descr="Image result for south dublin county council logo"/>
          <p:cNvSpPr>
            <a:spLocks noChangeAspect="1" noChangeArrowheads="1"/>
          </p:cNvSpPr>
          <p:nvPr/>
        </p:nvSpPr>
        <p:spPr bwMode="auto">
          <a:xfrm>
            <a:off x="1556413" y="-3009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051" tIns="9525" rIns="19051" bIns="9525" numCol="1" anchor="t" anchorCtr="0" compatLnSpc="1">
            <a:prstTxWarp prst="textNoShape">
              <a:avLst/>
            </a:prstTxWarp>
          </a:bodyPr>
          <a:lstStyle/>
          <a:p>
            <a:endParaRPr lang="en-IE" sz="3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AutoShape 6" descr="Image result for south dublin county council logo"/>
          <p:cNvSpPr>
            <a:spLocks noChangeAspect="1" noChangeArrowheads="1"/>
          </p:cNvSpPr>
          <p:nvPr/>
        </p:nvSpPr>
        <p:spPr bwMode="auto">
          <a:xfrm>
            <a:off x="1588162" y="1654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051" tIns="9525" rIns="19051" bIns="9525" numCol="1" anchor="t" anchorCtr="0" compatLnSpc="1">
            <a:prstTxWarp prst="textNoShape">
              <a:avLst/>
            </a:prstTxWarp>
          </a:bodyPr>
          <a:lstStyle/>
          <a:p>
            <a:endParaRPr lang="en-IE" sz="3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3"/>
          </p:nvPr>
        </p:nvSpPr>
        <p:spPr>
          <a:xfrm>
            <a:off x="1094123" y="1484341"/>
            <a:ext cx="6446502" cy="266700"/>
          </a:xfrm>
        </p:spPr>
        <p:txBody>
          <a:bodyPr/>
          <a:lstStyle/>
          <a:p>
            <a:r>
              <a:rPr lang="en-I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I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xisting Facilities  </a:t>
            </a:r>
            <a:endParaRPr lang="en-I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 Placeholder 67"/>
          <p:cNvSpPr>
            <a:spLocks noGrp="1"/>
          </p:cNvSpPr>
          <p:nvPr>
            <p:ph type="body" sz="quarter" idx="17"/>
          </p:nvPr>
        </p:nvSpPr>
        <p:spPr>
          <a:xfrm>
            <a:off x="4698579" y="5948"/>
            <a:ext cx="6350421" cy="266700"/>
          </a:xfrm>
        </p:spPr>
        <p:txBody>
          <a:bodyPr/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Teen Study Overview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2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7648010" y="1481091"/>
            <a:ext cx="3385924" cy="266700"/>
          </a:xfrm>
        </p:spPr>
        <p:txBody>
          <a:bodyPr/>
          <a:lstStyle/>
          <a:p>
            <a:r>
              <a:rPr lang="en-I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 Teens Do?</a:t>
            </a:r>
            <a:endParaRPr lang="en-I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1143001" y="3423238"/>
            <a:ext cx="2531854" cy="333061"/>
          </a:xfrm>
        </p:spPr>
        <p:txBody>
          <a:bodyPr/>
          <a:lstStyle/>
          <a:p>
            <a:r>
              <a:rPr lang="en-I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facilities do Teenagers want?</a:t>
            </a:r>
            <a:endParaRPr lang="en-I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12" descr="Image result for facebook logo"/>
          <p:cNvPicPr>
            <a:picLocks noGrp="1" noChangeAspect="1" noChangeArrowheads="1"/>
          </p:cNvPicPr>
          <p:nvPr>
            <p:ph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25" y="793263"/>
            <a:ext cx="300724" cy="3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Text Placeholder 27"/>
          <p:cNvSpPr>
            <a:spLocks noGrp="1"/>
          </p:cNvSpPr>
          <p:nvPr>
            <p:ph type="body" sz="quarter" idx="29"/>
          </p:nvPr>
        </p:nvSpPr>
        <p:spPr>
          <a:xfrm>
            <a:off x="3746097" y="3421405"/>
            <a:ext cx="7287837" cy="333061"/>
          </a:xfrm>
        </p:spPr>
        <p:txBody>
          <a:bodyPr/>
          <a:lstStyle/>
          <a:p>
            <a:r>
              <a:rPr lang="en-I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Recommendations  </a:t>
            </a:r>
            <a:endParaRPr lang="en-I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95002" y="537078"/>
            <a:ext cx="12692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IE" sz="9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Nov 2017 to 19</a:t>
            </a:r>
            <a:r>
              <a:rPr lang="en-IE" sz="9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Jan2018</a:t>
            </a:r>
          </a:p>
          <a:p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5" name="Picture 14" descr="Image result for twitt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69" y="807160"/>
            <a:ext cx="302666" cy="2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 descr="I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25" y="1114368"/>
            <a:ext cx="300724" cy="2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Image result for south dublin county council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48" b="19268"/>
          <a:stretch/>
        </p:blipFill>
        <p:spPr bwMode="auto">
          <a:xfrm>
            <a:off x="8597811" y="1160487"/>
            <a:ext cx="308844" cy="2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sand timer ani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36" y="1043474"/>
            <a:ext cx="286583" cy="4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6348261" y="238736"/>
            <a:ext cx="139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Frame For Survey</a:t>
            </a:r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50" name="Picture 26" descr="Image result for Teen spa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61" y="-36877"/>
            <a:ext cx="3603798" cy="151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7831273" y="298113"/>
            <a:ext cx="171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Promoted Extensively Through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531229" y="315682"/>
            <a:ext cx="1712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Respondents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440329" y="474241"/>
            <a:ext cx="1269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458 </a:t>
            </a:r>
          </a:p>
          <a:p>
            <a:pPr algn="ctr"/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 of whom were in the target age range of 9 to 18 years old</a:t>
            </a:r>
          </a:p>
          <a:p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754212" y="257764"/>
            <a:ext cx="171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Questions Evaluates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65020" y="633147"/>
            <a:ext cx="15552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facilities do teens need?</a:t>
            </a:r>
          </a:p>
          <a:p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52" name="Picture 28" descr="Image result for transparency picture question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93" y="1014002"/>
            <a:ext cx="550453" cy="41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224765" y="1893138"/>
            <a:ext cx="10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Park’s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69026" y="2217430"/>
            <a:ext cx="11035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respondents visit parks daily</a:t>
            </a: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45765" y="1693251"/>
            <a:ext cx="145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Centres/ Youth Café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80677" y="2140644"/>
            <a:ext cx="14990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respondents visit Community Centres or Youth Café’s daily</a:t>
            </a: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514190" y="1841900"/>
            <a:ext cx="140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Library's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654692" y="2136330"/>
            <a:ext cx="12275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respondents use a Library’s daily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544014" y="1845115"/>
            <a:ext cx="140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Swimming Pools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674557" y="2139358"/>
            <a:ext cx="12275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respondents use a swimming pool daily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21587" y="1700807"/>
            <a:ext cx="1402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Reason For Not Using Public Facilities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733804" y="2183845"/>
            <a:ext cx="20373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unsafe/ unwelcomed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Fear of anti social activity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Facility being unsuitable</a:t>
            </a: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7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9" y="6341625"/>
            <a:ext cx="1344298" cy="5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football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58" y="2904064"/>
            <a:ext cx="505389" cy="5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transparent coff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28" y="2948430"/>
            <a:ext cx="454823" cy="4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Image result for transparent bo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66" y="2957345"/>
            <a:ext cx="497915" cy="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age result for transparent poo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84" y="2977086"/>
            <a:ext cx="669428" cy="33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mage result for transparent bull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11" y="2712131"/>
            <a:ext cx="629198" cy="5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7764275" y="1769059"/>
            <a:ext cx="3092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Teens Currently Spend Their Time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540625" y="1937002"/>
            <a:ext cx="166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Structured 44%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115996" y="1942693"/>
            <a:ext cx="1917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Unstructured 56%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Down Arrow 81"/>
          <p:cNvSpPr/>
          <p:nvPr/>
        </p:nvSpPr>
        <p:spPr>
          <a:xfrm>
            <a:off x="8097682" y="2561165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>
          <a:xfrm>
            <a:off x="9810444" y="2558504"/>
            <a:ext cx="308844" cy="10772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80" name="Picture 56" descr="Image result for transparent spo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57" y="2694451"/>
            <a:ext cx="835062" cy="5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Image result for transparent school group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87" y="2709125"/>
            <a:ext cx="629030" cy="5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age result for transparent gami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30" y="2777956"/>
            <a:ext cx="518867" cy="3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mage result for transparent interne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365" y="2713223"/>
            <a:ext cx="644198" cy="4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1135400" y="3753264"/>
            <a:ext cx="2676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Hangout Area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241718" y="3935423"/>
            <a:ext cx="2593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90% of teens want unstructured activities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90" name="Picture 66" descr="Image result for transparent teenager 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98" y="4554952"/>
            <a:ext cx="1107652" cy="6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Image result for transparent relax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91" y="4717660"/>
            <a:ext cx="1221579" cy="6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8" descr="Image result for transparent relax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91" y="4541015"/>
            <a:ext cx="1312191" cy="7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Down Arrow 146"/>
          <p:cNvSpPr/>
          <p:nvPr/>
        </p:nvSpPr>
        <p:spPr>
          <a:xfrm>
            <a:off x="2331784" y="4507670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94" name="Picture 70" descr="Image result for transparent MUGA spor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66" y="5391936"/>
            <a:ext cx="1306557" cy="9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Image result for Teen spac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95" y="5212119"/>
            <a:ext cx="1153453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TextBox 156"/>
          <p:cNvSpPr txBox="1"/>
          <p:nvPr/>
        </p:nvSpPr>
        <p:spPr>
          <a:xfrm>
            <a:off x="3755317" y="3761156"/>
            <a:ext cx="717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Conducted Highlights The Need for Teen Spaces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782974" y="3902052"/>
            <a:ext cx="17247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60% of teens want a hang out area to socialise with their friends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Down Arrow 160"/>
          <p:cNvSpPr/>
          <p:nvPr/>
        </p:nvSpPr>
        <p:spPr>
          <a:xfrm>
            <a:off x="4465483" y="4705711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731694" y="4873046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 Facilities 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4650765" y="4873046"/>
            <a:ext cx="819792" cy="21544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Seating 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3740741" y="5270962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Shelter</a:t>
            </a:r>
          </a:p>
          <a:p>
            <a:pPr algn="ctr"/>
            <a:endParaRPr lang="en-IE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650765" y="5265558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</a:t>
            </a:r>
          </a:p>
          <a:p>
            <a:pPr algn="ctr"/>
            <a:endParaRPr lang="en-IE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3751550" y="5668879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Toilets</a:t>
            </a:r>
          </a:p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4648811" y="5658070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 Wi-Fi </a:t>
            </a:r>
          </a:p>
          <a:p>
            <a:pPr algn="ctr"/>
            <a:endParaRPr lang="en-IE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" name="Down Arrow 174"/>
          <p:cNvSpPr/>
          <p:nvPr/>
        </p:nvSpPr>
        <p:spPr>
          <a:xfrm>
            <a:off x="6333521" y="4703396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612995" y="4862838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MUGA</a:t>
            </a:r>
          </a:p>
          <a:p>
            <a:pPr algn="ctr"/>
            <a:endParaRPr lang="en-IE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532066" y="4862838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Astro- Pitches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5622042" y="5260754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Skate Parks </a:t>
            </a:r>
          </a:p>
          <a:p>
            <a:pPr algn="ctr"/>
            <a:endParaRPr lang="en-IE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6532066" y="5255350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Biking Facilities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632851" y="5658671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Basketball</a:t>
            </a:r>
          </a:p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6530112" y="5647862"/>
            <a:ext cx="819792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Outdoor Fitness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619941" y="3909635"/>
            <a:ext cx="17247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total 30% of teens want a place for unstructured activities 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9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70" y="6307890"/>
            <a:ext cx="1344298" cy="5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TextBox 189"/>
          <p:cNvSpPr txBox="1"/>
          <p:nvPr/>
        </p:nvSpPr>
        <p:spPr>
          <a:xfrm>
            <a:off x="9181675" y="3931742"/>
            <a:ext cx="177579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Cafés 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Cafes in parks would be particularly beneficial to teens and could be located to give passive security to play spaces or teen spaces.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3" name="Picture 192" descr="Image result for wifi hotspot park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33" y="6221456"/>
            <a:ext cx="1451868" cy="59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" name="Down Arrow 193"/>
          <p:cNvSpPr/>
          <p:nvPr/>
        </p:nvSpPr>
        <p:spPr>
          <a:xfrm>
            <a:off x="4465483" y="6066797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5" name="Down Arrow 194"/>
          <p:cNvSpPr/>
          <p:nvPr/>
        </p:nvSpPr>
        <p:spPr>
          <a:xfrm>
            <a:off x="6327881" y="6009840"/>
            <a:ext cx="308844" cy="11391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6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" name="Picture 203"/>
          <p:cNvPicPr/>
          <p:nvPr/>
        </p:nvPicPr>
        <p:blipFill rotWithShape="1">
          <a:blip r:embed="rId24"/>
          <a:srcRect l="29082" t="31523" r="29377" b="27614"/>
          <a:stretch/>
        </p:blipFill>
        <p:spPr bwMode="auto">
          <a:xfrm>
            <a:off x="5825051" y="6147952"/>
            <a:ext cx="1372825" cy="66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5" name="TextBox 204"/>
          <p:cNvSpPr txBox="1"/>
          <p:nvPr/>
        </p:nvSpPr>
        <p:spPr>
          <a:xfrm>
            <a:off x="7505369" y="3928394"/>
            <a:ext cx="17757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</a:t>
            </a:r>
          </a:p>
          <a:p>
            <a:r>
              <a:rPr lang="en-I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teens are unaware of existing facilities. An app could compile all relevant Information on facilities and services together in the correct format</a:t>
            </a:r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14" name="Picture 90" descr="Image result for transparent Blank iPhon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20" y="5317345"/>
            <a:ext cx="1583601" cy="158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87" y="5587418"/>
            <a:ext cx="579902" cy="3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6" descr="Image result for Teen spac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34" y="5986417"/>
            <a:ext cx="571170" cy="6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rc_mi" descr="Related image">
            <a:hlinkClick r:id="rId28"/>
          </p:cNvPr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9" y="5038007"/>
            <a:ext cx="1868497" cy="1183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6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5" y="541576"/>
            <a:ext cx="111128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IE" sz="2400" b="1" i="0" u="none" strike="noStrike" baseline="0" dirty="0" smtClean="0">
              <a:latin typeface="Calibri-Bold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survey shows that teenagers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feel excluded from many public places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They report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being unwelcome,</a:t>
            </a:r>
            <a:r>
              <a:rPr lang="en-IE" sz="2400" i="1" u="none" strike="noStrike" dirty="0" smtClean="0">
                <a:solidFill>
                  <a:srgbClr val="FF0000"/>
                </a:solidFill>
              </a:rPr>
              <a:t>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feeling unsafe and being deterred by anti‐social activity</a:t>
            </a: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IE" sz="2400" i="0" u="none" strike="noStrike" baseline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 90% 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en-IE" sz="240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respondents want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areas for hanging out </a:t>
            </a: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unstructured physical activity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ith 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 </a:t>
            </a:r>
            <a:r>
              <a:rPr lang="en-IE" sz="2400" i="1" u="sng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5%</a:t>
            </a:r>
            <a:r>
              <a:rPr lang="en-IE" sz="2400" i="1" u="sng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i="1" u="sng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asking for more sports facilities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1" u="sng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Hanging out is seen as a desirable activity </a:t>
            </a: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itself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more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organised activities for teenagers is not what they</a:t>
            </a:r>
            <a:r>
              <a:rPr lang="en-IE" sz="2400" i="1" u="none" strike="noStrike" dirty="0" smtClean="0">
                <a:solidFill>
                  <a:srgbClr val="FF0000"/>
                </a:solidFill>
              </a:rPr>
              <a:t>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want</a:t>
            </a:r>
            <a:r>
              <a:rPr lang="en-IE" sz="2400" i="0" u="none" strike="noStrike" baseline="0" dirty="0" smtClean="0">
                <a:solidFill>
                  <a:srgbClr val="FF0000"/>
                </a:solidFill>
              </a:rPr>
              <a:t>.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into provision of existing facilities for teenagers within the county has</a:t>
            </a:r>
            <a:r>
              <a:rPr lang="en-IE" sz="240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found that </a:t>
            </a: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ample opportunities for teenagers to engage in sport</a:t>
            </a:r>
            <a:endParaRPr lang="en-IE" sz="2400" i="1" dirty="0">
              <a:solidFill>
                <a:srgbClr val="FF00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Teenagers are </a:t>
            </a:r>
            <a:r>
              <a:rPr lang="en-IE" sz="2400" i="1" u="none" strike="noStrike" baseline="0" dirty="0" smtClean="0">
                <a:solidFill>
                  <a:srgbClr val="FF0000"/>
                </a:solidFill>
              </a:rPr>
              <a:t>not fully aware of existing facilities </a:t>
            </a:r>
            <a:r>
              <a:rPr lang="en-IE" sz="240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they could be availing of.</a:t>
            </a:r>
          </a:p>
          <a:p>
            <a:endParaRPr lang="en-IE" sz="2400" b="0" i="1" u="none" strike="noStrike" baseline="0" dirty="0" smtClean="0">
              <a:latin typeface="Calibri-Italic"/>
            </a:endParaRPr>
          </a:p>
        </p:txBody>
      </p:sp>
      <p:pic>
        <p:nvPicPr>
          <p:cNvPr id="3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5" y="6107743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91" y="6105838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een sp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85" y="84571"/>
            <a:ext cx="3458548" cy="9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765870" y="238004"/>
            <a:ext cx="11112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800" b="1" i="0" u="none" strike="noStrike" baseline="0" dirty="0" smtClean="0">
                <a:latin typeface="Calibri-Bold"/>
              </a:rPr>
              <a:t>Survey Finding</a:t>
            </a:r>
          </a:p>
        </p:txBody>
      </p:sp>
      <p:pic>
        <p:nvPicPr>
          <p:cNvPr id="4098" name="Picture 2" descr="Image result for teen 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07" y="4850712"/>
            <a:ext cx="5329448" cy="180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612" y="1057605"/>
            <a:ext cx="102890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000" b="1" i="0" u="none" strike="noStrike" baseline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 a series of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Outdoor Hangout/Meeting Places </a:t>
            </a:r>
          </a:p>
          <a:p>
            <a:endParaRPr lang="en-IE" sz="2400" b="1" i="0" u="none" strike="noStrike" baseline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Create areas for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Outdoor Unstructured Physical Activity</a:t>
            </a:r>
          </a:p>
          <a:p>
            <a:endParaRPr lang="en-IE" sz="2400" b="0" i="0" u="none" strike="noStrike" baseline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Investigate means of providing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Indoor Hangout / Meeting Places such as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Unstructured Hangout Areas in Community Centres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Cafés in</a:t>
            </a:r>
            <a:r>
              <a:rPr lang="en-IE" sz="2400" b="1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Parks. </a:t>
            </a:r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IE" sz="2400" b="0" i="0" u="none" strike="noStrike" baseline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Develop a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App or centralised digital information point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provide better information on Council facilities and Services to</a:t>
            </a:r>
            <a:r>
              <a:rPr lang="en-IE" sz="2400" b="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teenagers. </a:t>
            </a:r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Image result for teens transparent facil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51" y="4781701"/>
            <a:ext cx="3194114" cy="19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535" y="103498"/>
            <a:ext cx="1212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the results of the survey </a:t>
            </a:r>
          </a:p>
          <a:p>
            <a:r>
              <a:rPr lang="en-IE" sz="28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following 4 recommendations are made:</a:t>
            </a:r>
          </a:p>
        </p:txBody>
      </p:sp>
      <p:pic>
        <p:nvPicPr>
          <p:cNvPr id="5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2" y="5571558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south dublin county counci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71" y="5571558"/>
            <a:ext cx="1974362" cy="7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teen sp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85" y="84571"/>
            <a:ext cx="3458548" cy="9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eenagers phone transparent anim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/>
          <a:stretch/>
        </p:blipFill>
        <p:spPr bwMode="auto">
          <a:xfrm>
            <a:off x="9901264" y="1847462"/>
            <a:ext cx="2108482" cy="27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157" y="781248"/>
            <a:ext cx="11598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 a series of </a:t>
            </a:r>
            <a:r>
              <a:rPr lang="en-IE" sz="2400" b="1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Outdoor Hangout/Meeting Places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teenagers.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places to sit and chat ; access to play facilities; free WIFI;</a:t>
            </a:r>
            <a:r>
              <a:rPr lang="en-IE" sz="2400" b="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place to</a:t>
            </a:r>
            <a:r>
              <a:rPr lang="en-IE" sz="2400" b="0" i="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E" sz="24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play music</a:t>
            </a:r>
            <a:r>
              <a:rPr lang="en-IE" b="0" i="0" u="none" strike="noStrike" baseline="0" dirty="0" smtClean="0">
                <a:latin typeface="Calibri" panose="020F0502020204030204" pitchFamily="34" charset="0"/>
              </a:rPr>
              <a:t>.</a:t>
            </a:r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0" i="0" u="none" strike="noStrike" baseline="0" dirty="0" smtClean="0">
              <a:latin typeface="Calibri" panose="020F0502020204030204" pitchFamily="34" charset="0"/>
            </a:endParaRPr>
          </a:p>
          <a:p>
            <a:r>
              <a:rPr lang="en-IE" b="0" i="0" u="none" strike="noStrike" baseline="0" dirty="0" smtClean="0">
                <a:latin typeface="Calibri" panose="020F0502020204030204" pitchFamily="34" charset="0"/>
              </a:rPr>
              <a:t>.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5" y="2047568"/>
            <a:ext cx="6272636" cy="325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94" y="2047568"/>
            <a:ext cx="5628339" cy="325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77530" y="5399796"/>
            <a:ext cx="11154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Italic"/>
              </a:rPr>
              <a:t>Example of stylish seating allowing teens to meet up and hangout in small or large groups. These spaces</a:t>
            </a:r>
          </a:p>
          <a:p>
            <a:r>
              <a:rPr lang="en-IE" b="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Italic"/>
              </a:rPr>
              <a:t>are not only a </a:t>
            </a:r>
            <a:r>
              <a:rPr lang="en-IE" b="0" i="1" u="none" strike="noStrike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Italic"/>
              </a:rPr>
              <a:t>a</a:t>
            </a:r>
            <a:r>
              <a:rPr lang="en-IE" b="0" i="1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Italic"/>
              </a:rPr>
              <a:t> destination for passive recreation but can add vibrancy to an area.</a:t>
            </a:r>
            <a:endParaRPr lang="en-I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6" name="Picture 6" descr="Image result for wifi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59" y="6339980"/>
            <a:ext cx="640974" cy="4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usic transparent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2" y="6198481"/>
            <a:ext cx="747991" cy="74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8" descr="Image result for transparent relax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84" y="6354916"/>
            <a:ext cx="1312191" cy="5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4" descr="Image result for Teen sp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88" y="6198481"/>
            <a:ext cx="637786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955" y="217228"/>
            <a:ext cx="4447061" cy="5640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 1.</a:t>
            </a:r>
            <a:endParaRPr lang="en-I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9" y="256277"/>
            <a:ext cx="4323086" cy="2881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613" y="256277"/>
            <a:ext cx="2768367" cy="2881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650" y="256277"/>
            <a:ext cx="4038994" cy="2874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19" y="3516985"/>
            <a:ext cx="4364550" cy="289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650" y="3649210"/>
            <a:ext cx="4441395" cy="2762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4612" y="3516985"/>
            <a:ext cx="2768367" cy="2677656"/>
          </a:xfrm>
          <a:prstGeom prst="rect">
            <a:avLst/>
          </a:prstGeom>
          <a:noFill/>
          <a:ln w="5715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Teenagers want to engage in play but are excluded from playgrounds.  Some play items should be included at teen meeting points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5832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2056"/>
            <a:ext cx="11788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</a:t>
            </a:r>
            <a:r>
              <a:rPr lang="en-I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Outdoor Areas for Unstructured Physical Activity.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" y="1197892"/>
            <a:ext cx="6939835" cy="3991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244" y="5343494"/>
            <a:ext cx="2321361" cy="13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43" y="5343494"/>
            <a:ext cx="2158100" cy="1391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43" y="5344307"/>
            <a:ext cx="1771136" cy="1390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80" y="5354187"/>
            <a:ext cx="2082463" cy="1380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687" y="0"/>
            <a:ext cx="4612281" cy="2550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6292" y="5354187"/>
            <a:ext cx="3071676" cy="1380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5686" y="2703909"/>
            <a:ext cx="4612281" cy="24912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147" y="67561"/>
            <a:ext cx="3848356" cy="6278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 2.</a:t>
            </a:r>
            <a:endParaRPr lang="en-I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6497" y="678223"/>
            <a:ext cx="10440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Provide </a:t>
            </a:r>
            <a:r>
              <a:rPr lang="en-I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Indoor Meeting Places/Hangouts </a:t>
            </a:r>
            <a:r>
              <a:rPr lang="en-I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for Teenagers:</a:t>
            </a:r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117" r="7113"/>
          <a:stretch/>
        </p:blipFill>
        <p:spPr>
          <a:xfrm>
            <a:off x="710240" y="1195653"/>
            <a:ext cx="4680000" cy="2211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53" t="12395" r="153" b="2536"/>
          <a:stretch/>
        </p:blipFill>
        <p:spPr>
          <a:xfrm>
            <a:off x="688505" y="4016888"/>
            <a:ext cx="4680000" cy="2537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327" t="10187" r="327" b="13298"/>
          <a:stretch/>
        </p:blipFill>
        <p:spPr>
          <a:xfrm>
            <a:off x="6879212" y="1139888"/>
            <a:ext cx="4680000" cy="2211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0451" y="3662719"/>
            <a:ext cx="263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Community Centres</a:t>
            </a:r>
            <a:endParaRPr lang="en-IE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415" y="4075286"/>
            <a:ext cx="4680000" cy="2537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7735" y="3654614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i="0" u="none" strike="noStrike" baseline="0" dirty="0" smtClean="0">
                <a:latin typeface="Calibri-Bold"/>
              </a:rPr>
              <a:t>Cafés in parks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0147" y="67561"/>
            <a:ext cx="3848356" cy="6278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 3.</a:t>
            </a:r>
            <a:endParaRPr lang="en-I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6" descr="Image result for wifi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5" y="1738530"/>
            <a:ext cx="640974" cy="4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music transparent symb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02" y="2817903"/>
            <a:ext cx="747991" cy="74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8" descr="Image result for transparent relax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64" y="5778189"/>
            <a:ext cx="1312191" cy="5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4" descr="Image result for Teen spa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67" y="4303371"/>
            <a:ext cx="637786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322</TotalTime>
  <Words>735</Words>
  <Application>Microsoft Office PowerPoint</Application>
  <PresentationFormat>Widescreen</PresentationFormat>
  <Paragraphs>106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Calibri-Bold</vt:lpstr>
      <vt:lpstr>Calibri-Italic</vt:lpstr>
      <vt:lpstr>Courier New</vt:lpstr>
      <vt:lpstr>Verdana</vt:lpstr>
      <vt:lpstr>Retrospect</vt:lpstr>
      <vt:lpstr>Preliminary Report on the Teenage Study with Draft Recommendations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Report on the Teenage Study with Draft Recommendations</dc:title>
  <dc:creator>Laurence Colleran</dc:creator>
  <cp:lastModifiedBy>Laurence Colleran</cp:lastModifiedBy>
  <cp:revision>23</cp:revision>
  <cp:lastPrinted>2018-05-04T14:57:34Z</cp:lastPrinted>
  <dcterms:created xsi:type="dcterms:W3CDTF">2018-05-04T10:01:55Z</dcterms:created>
  <dcterms:modified xsi:type="dcterms:W3CDTF">2018-05-04T15:33:22Z</dcterms:modified>
</cp:coreProperties>
</file>