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8" r:id="rId2"/>
    <p:sldId id="263" r:id="rId3"/>
    <p:sldId id="259" r:id="rId4"/>
    <p:sldId id="262" r:id="rId5"/>
    <p:sldId id="264" r:id="rId6"/>
    <p:sldId id="256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60" d="100"/>
          <a:sy n="60" d="100"/>
        </p:scale>
        <p:origin x="3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CBC3E-B764-4724-866A-A6F4D3F97DF2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2857C-B698-4A5F-9440-C567966E197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604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0347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245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7970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473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208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6769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060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102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193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997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652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14146-E764-49A8-B977-3D654C5CCA55}" type="datetimeFigureOut">
              <a:rPr lang="en-IE" smtClean="0"/>
              <a:t>10/05/2018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E51A2-17A2-4345-9052-1092C052A11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138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.jpeg"/><Relationship Id="rId4" Type="http://schemas.openxmlformats.org/officeDocument/2006/relationships/image" Target="cid:image005.jpg@01D3D5A0.5B87DAB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728806" y="4052306"/>
            <a:ext cx="1440160" cy="1440159"/>
          </a:xfrm>
          <a:prstGeom prst="round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1415480" y="836713"/>
            <a:ext cx="88569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b="1" dirty="0">
              <a:effectLst>
                <a:outerShdw blurRad="50800" dist="50800" dir="2700000" algn="tl" rotWithShape="0">
                  <a:srgbClr val="000000">
                    <a:alpha val="95000"/>
                  </a:srgbClr>
                </a:outerShdw>
              </a:effectLst>
            </a:endParaRPr>
          </a:p>
          <a:p>
            <a:pPr algn="ctr">
              <a:defRPr/>
            </a:pPr>
            <a:endParaRPr lang="en-GB" sz="4000" b="1" dirty="0">
              <a:solidFill>
                <a:srgbClr val="2F4D99"/>
              </a:solidFill>
              <a:latin typeface="Helvetica Neue"/>
              <a:cs typeface="Helvetica Neue"/>
            </a:endParaRPr>
          </a:p>
          <a:p>
            <a:pPr algn="ctr">
              <a:defRPr/>
            </a:pPr>
            <a:endParaRPr lang="en-GB" b="1" dirty="0">
              <a:latin typeface="Helvetica Neue"/>
              <a:cs typeface="Helvetica Neue"/>
            </a:endParaRPr>
          </a:p>
          <a:p>
            <a:pPr algn="ctr">
              <a:defRPr/>
            </a:pPr>
            <a:r>
              <a:rPr lang="en-GB" sz="3200" b="1" dirty="0">
                <a:latin typeface="Helvetica Neue"/>
                <a:cs typeface="Helvetica Neue"/>
              </a:rPr>
              <a:t>South Dublin Tourism Strategy</a:t>
            </a:r>
          </a:p>
          <a:p>
            <a:pPr algn="ctr">
              <a:defRPr/>
            </a:pPr>
            <a:r>
              <a:rPr lang="en-GB" sz="3200" b="1" dirty="0">
                <a:latin typeface="Helvetica Neue"/>
                <a:cs typeface="Helvetica Neue"/>
              </a:rPr>
              <a:t>Economic, Enterprise </a:t>
            </a:r>
          </a:p>
          <a:p>
            <a:pPr algn="ctr">
              <a:defRPr/>
            </a:pPr>
            <a:r>
              <a:rPr lang="en-GB" sz="3200" b="1" dirty="0">
                <a:latin typeface="Helvetica Neue"/>
                <a:cs typeface="Helvetica Neue"/>
              </a:rPr>
              <a:t>and Tourism Development SPC</a:t>
            </a:r>
          </a:p>
          <a:p>
            <a:pPr algn="ctr">
              <a:defRPr/>
            </a:pPr>
            <a:r>
              <a:rPr lang="en-GB" b="1" dirty="0">
                <a:latin typeface="Helvetica Neue"/>
                <a:cs typeface="Helvetica Neue"/>
              </a:rPr>
              <a:t>9</a:t>
            </a:r>
            <a:r>
              <a:rPr lang="en-GB" b="1" baseline="30000" dirty="0" smtClean="0">
                <a:latin typeface="Helvetica Neue"/>
                <a:cs typeface="Helvetica Neue"/>
              </a:rPr>
              <a:t>th</a:t>
            </a:r>
            <a:r>
              <a:rPr lang="en-GB" b="1" dirty="0" smtClean="0">
                <a:latin typeface="Helvetica Neue"/>
                <a:cs typeface="Helvetica Neue"/>
              </a:rPr>
              <a:t> May </a:t>
            </a:r>
            <a:r>
              <a:rPr lang="en-GB" b="1" dirty="0">
                <a:latin typeface="Helvetica Neue"/>
                <a:cs typeface="Helvetica Neue"/>
              </a:rPr>
              <a:t>2018</a:t>
            </a:r>
          </a:p>
          <a:p>
            <a:pPr algn="ctr">
              <a:defRPr/>
            </a:pPr>
            <a:endParaRPr lang="en-GB" sz="1200" b="1" dirty="0">
              <a:latin typeface="Helvetica Neue"/>
              <a:cs typeface="Helvetica Neue"/>
            </a:endParaRPr>
          </a:p>
          <a:p>
            <a:pPr algn="ctr">
              <a:defRPr/>
            </a:pPr>
            <a:endParaRPr lang="en-GB" b="1" dirty="0">
              <a:solidFill>
                <a:srgbClr val="2F4D99"/>
              </a:solidFill>
              <a:latin typeface="Helvetica Neue"/>
              <a:cs typeface="Helvetica Neue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64849" y="82914"/>
            <a:ext cx="1077972" cy="985450"/>
          </a:xfrm>
          <a:prstGeom prst="roundRect">
            <a:avLst/>
          </a:prstGeom>
          <a:solidFill>
            <a:srgbClr val="245A8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ounded Rectangle 9"/>
          <p:cNvSpPr/>
          <p:nvPr/>
        </p:nvSpPr>
        <p:spPr>
          <a:xfrm>
            <a:off x="5591851" y="378915"/>
            <a:ext cx="1432402" cy="1545886"/>
          </a:xfrm>
          <a:prstGeom prst="roundRect">
            <a:avLst/>
          </a:prstGeom>
          <a:solidFill>
            <a:srgbClr val="1E682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ounded Rectangle 10"/>
          <p:cNvSpPr/>
          <p:nvPr/>
        </p:nvSpPr>
        <p:spPr>
          <a:xfrm>
            <a:off x="551421" y="5406973"/>
            <a:ext cx="1062365" cy="109790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6324" r="7316" b="15586"/>
          <a:stretch/>
        </p:blipFill>
        <p:spPr>
          <a:xfrm>
            <a:off x="7248035" y="312869"/>
            <a:ext cx="3600401" cy="144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40" y="3777916"/>
            <a:ext cx="5685589" cy="28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b="1" dirty="0" err="1"/>
              <a:t>Failte</a:t>
            </a:r>
            <a:r>
              <a:rPr lang="en-IE" b="1" dirty="0"/>
              <a:t> Ireland – Dublin Tagline &amp; Logo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0674" y="1690688"/>
            <a:ext cx="6419850" cy="4105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916" y="2024742"/>
            <a:ext cx="45502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 smtClean="0"/>
              <a:t>Result of research to </a:t>
            </a:r>
            <a:r>
              <a:rPr lang="en-IE" sz="2400" dirty="0"/>
              <a:t>evaluate the strength </a:t>
            </a:r>
            <a:r>
              <a:rPr lang="en-IE" sz="2400" dirty="0" smtClean="0"/>
              <a:t>&amp; perception of brand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 smtClean="0"/>
              <a:t>Need to reflect vibrant </a:t>
            </a:r>
            <a:r>
              <a:rPr lang="en-IE" sz="2400" dirty="0"/>
              <a:t>capital city </a:t>
            </a:r>
            <a:r>
              <a:rPr lang="en-IE" sz="2400" dirty="0" smtClean="0"/>
              <a:t>alongside the </a:t>
            </a:r>
            <a:r>
              <a:rPr lang="en-IE" sz="2400" dirty="0"/>
              <a:t>natural </a:t>
            </a:r>
            <a:r>
              <a:rPr lang="en-IE" sz="2400" dirty="0" smtClean="0"/>
              <a:t>outdoors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 smtClean="0"/>
              <a:t>Roll-out to commence in July 2018</a:t>
            </a:r>
          </a:p>
          <a:p>
            <a:r>
              <a:rPr lang="en-IE" sz="2400" dirty="0"/>
              <a:t> </a:t>
            </a:r>
          </a:p>
          <a:p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080111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0421" y="330761"/>
            <a:ext cx="7676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4000" dirty="0" smtClean="0"/>
              <a:t>Dublin Canal Greenway Project Feasibility Study- Lucan Village</a:t>
            </a:r>
            <a:endParaRPr lang="en-GB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6324" r="7316" b="15586"/>
          <a:stretch/>
        </p:blipFill>
        <p:spPr>
          <a:xfrm>
            <a:off x="7896200" y="243096"/>
            <a:ext cx="2768096" cy="1107239"/>
          </a:xfrm>
          <a:prstGeom prst="rect">
            <a:avLst/>
          </a:prstGeom>
        </p:spPr>
      </p:pic>
      <p:pic>
        <p:nvPicPr>
          <p:cNvPr id="14" name="Picture 13" descr="C:\Users\terre.duffy\AppData\Local\Microsoft\Windows\Temporary Internet Files\Content.Outlook\9PDZVRSI\Dublin Canals 2.PN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73" y="1932868"/>
            <a:ext cx="4146885" cy="4631409"/>
          </a:xfrm>
          <a:prstGeom prst="rect">
            <a:avLst/>
          </a:prstGeom>
          <a:noFill/>
        </p:spPr>
      </p:pic>
      <p:pic>
        <p:nvPicPr>
          <p:cNvPr id="15" name="Content Placeholder 3"/>
          <p:cNvPicPr>
            <a:picLocks noGr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946" y="1932867"/>
            <a:ext cx="6681537" cy="463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54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/>
              <a:t>Dublin Mountains</a:t>
            </a:r>
            <a:endParaRPr lang="en-IE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Dublin Mountain Visitor Centre Update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sz="2400" dirty="0" smtClean="0"/>
              <a:t>ABP have requested bird survey of application area to be completed by the 30</a:t>
            </a:r>
            <a:r>
              <a:rPr lang="en-IE" sz="2400" baseline="30000" dirty="0" smtClean="0"/>
              <a:t>th</a:t>
            </a:r>
            <a:r>
              <a:rPr lang="en-IE" sz="2400" dirty="0" smtClean="0"/>
              <a:t> September 2018 and date for Oral Hearing to be notified thereafter</a:t>
            </a:r>
          </a:p>
          <a:p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IE" dirty="0" smtClean="0"/>
              <a:t>Dublin Mountains Way- Update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E" dirty="0" smtClean="0"/>
              <a:t>New Wayfinding Signage and Route Markers have been installed in Tallaght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56" y="3963472"/>
            <a:ext cx="3872880" cy="2574069"/>
          </a:xfrm>
          <a:prstGeom prst="roundRect">
            <a:avLst/>
          </a:prstGeom>
        </p:spPr>
      </p:pic>
      <p:pic>
        <p:nvPicPr>
          <p:cNvPr id="9" name="Picture 8" descr="cid:image005.jpg@01D3D5A0.5B87DAB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333" y="4041106"/>
            <a:ext cx="13144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6324" r="7316" b="15586"/>
          <a:stretch/>
        </p:blipFill>
        <p:spPr>
          <a:xfrm>
            <a:off x="7248035" y="312869"/>
            <a:ext cx="3600401" cy="144016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565243" y="4293518"/>
            <a:ext cx="3148252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/>
              <a:t>Rathfarnham Castle Stables </a:t>
            </a:r>
            <a:br>
              <a:rPr lang="en-IE" b="1" dirty="0" smtClean="0"/>
            </a:br>
            <a:r>
              <a:rPr lang="en-IE" b="1" dirty="0" smtClean="0"/>
              <a:t>&amp; Outbuildings</a:t>
            </a:r>
            <a:endParaRPr lang="en-IE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Conservation Works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387" y="2613932"/>
            <a:ext cx="5157787" cy="3684588"/>
          </a:xfrm>
        </p:spPr>
        <p:txBody>
          <a:bodyPr>
            <a:normAutofit/>
          </a:bodyPr>
          <a:lstStyle/>
          <a:p>
            <a:r>
              <a:rPr lang="en-IE" sz="2400" dirty="0" smtClean="0"/>
              <a:t>Consultant Architect engaged and works have now commenced with estimated completion date in Autumn 2018</a:t>
            </a:r>
          </a:p>
          <a:p>
            <a:pPr marL="0" indent="0">
              <a:buNone/>
            </a:pPr>
            <a:r>
              <a:rPr lang="en-IE" sz="2400" b="1" dirty="0" smtClean="0"/>
              <a:t> Expressions of Interest on Future Use</a:t>
            </a:r>
            <a:endParaRPr lang="en-IE" sz="2400" b="1" dirty="0"/>
          </a:p>
          <a:p>
            <a:r>
              <a:rPr lang="en-IE" sz="2400" dirty="0" smtClean="0"/>
              <a:t>Research </a:t>
            </a:r>
            <a:r>
              <a:rPr lang="en-IE" sz="2400" dirty="0"/>
              <a:t>is being finalised to prepare requests for EOIs under a Competitive Dialogue process to explore use options, building design and cost/finance</a:t>
            </a:r>
          </a:p>
          <a:p>
            <a:endParaRPr lang="en-IE" sz="2400" dirty="0" smtClean="0"/>
          </a:p>
          <a:p>
            <a:pPr marL="0" indent="0">
              <a:buNone/>
            </a:pPr>
            <a:endParaRPr lang="en-IE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6324" r="7316" b="15586"/>
          <a:stretch/>
        </p:blipFill>
        <p:spPr>
          <a:xfrm>
            <a:off x="7248035" y="312869"/>
            <a:ext cx="3600401" cy="1440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88" y="2212861"/>
            <a:ext cx="5625873" cy="42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4000" b="1" cap="all" dirty="0" smtClean="0"/>
              <a:t/>
            </a:r>
            <a:br>
              <a:rPr lang="en-IE" sz="4000" b="1" cap="all" dirty="0" smtClean="0"/>
            </a:br>
            <a:r>
              <a:rPr lang="en-IE" sz="4000" b="1" cap="all" dirty="0" smtClean="0"/>
              <a:t>SOUTH </a:t>
            </a:r>
            <a:r>
              <a:rPr lang="en-IE" sz="4000" b="1" cap="all" dirty="0"/>
              <a:t>Dublin 10K </a:t>
            </a:r>
            <a:r>
              <a:rPr lang="en-IE" sz="4000" b="1" cap="all" dirty="0" smtClean="0"/>
              <a:t>-</a:t>
            </a:r>
            <a:r>
              <a:rPr lang="en-IE" b="1" dirty="0" smtClean="0"/>
              <a:t>Grange </a:t>
            </a:r>
            <a:r>
              <a:rPr lang="en-IE" b="1" dirty="0"/>
              <a:t>Castle </a:t>
            </a:r>
            <a:r>
              <a:rPr lang="en-IE" b="1" dirty="0" smtClean="0"/>
              <a:t>Business Park</a:t>
            </a:r>
            <a:br>
              <a:rPr lang="en-IE" b="1" dirty="0" smtClean="0"/>
            </a:br>
            <a:r>
              <a:rPr lang="en-IE" b="1" dirty="0" smtClean="0"/>
              <a:t> </a:t>
            </a:r>
            <a:r>
              <a:rPr lang="en-IE" b="1" dirty="0"/>
              <a:t>Sunday 22</a:t>
            </a:r>
            <a:r>
              <a:rPr lang="en-IE" b="1" baseline="30000" dirty="0"/>
              <a:t>nd</a:t>
            </a:r>
            <a:r>
              <a:rPr lang="en-IE" b="1" dirty="0"/>
              <a:t> July at 10.35 am</a:t>
            </a:r>
            <a:br>
              <a:rPr lang="en-IE" b="1" dirty="0"/>
            </a:br>
            <a:endParaRPr lang="en-IE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59180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>
                <a:latin typeface="+mn-lt"/>
              </a:rPr>
              <a:t>Other Tourism Updates:</a:t>
            </a:r>
            <a:endParaRPr lang="en-IE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3301"/>
          </a:xfrm>
        </p:spPr>
        <p:txBody>
          <a:bodyPr>
            <a:normAutofit fontScale="92500" lnSpcReduction="20000"/>
          </a:bodyPr>
          <a:lstStyle/>
          <a:p>
            <a:r>
              <a:rPr lang="en-IE" dirty="0" smtClean="0"/>
              <a:t>Pilot Event and Festival Grant Scheme 2018- Closed 3</a:t>
            </a:r>
            <a:r>
              <a:rPr lang="en-IE" baseline="30000" dirty="0" smtClean="0"/>
              <a:t>rd</a:t>
            </a:r>
            <a:r>
              <a:rPr lang="en-IE" dirty="0" smtClean="0"/>
              <a:t> May</a:t>
            </a:r>
          </a:p>
          <a:p>
            <a:r>
              <a:rPr lang="en-IE" dirty="0" smtClean="0"/>
              <a:t>Dublin Bus and Luas Marketing Campaign for the Round Tower will commence in June 2018</a:t>
            </a:r>
          </a:p>
          <a:p>
            <a:r>
              <a:rPr lang="en-IE" dirty="0" smtClean="0"/>
              <a:t>Round Tower Centre will host 1 Year Anniversary event as part of the Clondalkin Village Festival</a:t>
            </a:r>
          </a:p>
          <a:p>
            <a:r>
              <a:rPr lang="en-IE" dirty="0" smtClean="0"/>
              <a:t>Dublin’s Outdoors Tourism E- zine to launch in June 2018 </a:t>
            </a:r>
          </a:p>
          <a:p>
            <a:r>
              <a:rPr lang="en-IE" dirty="0" smtClean="0"/>
              <a:t>Series of Tourism Brochures to be published themes- Heritage, Family, Accessible and Activity Tourism</a:t>
            </a:r>
          </a:p>
          <a:p>
            <a:r>
              <a:rPr lang="en-IE" dirty="0" smtClean="0"/>
              <a:t>Opening Ceremony for Special Olympics Ireland will take place in Tallaght Stadium 14</a:t>
            </a:r>
            <a:r>
              <a:rPr lang="en-IE" baseline="30000" dirty="0" smtClean="0"/>
              <a:t>th</a:t>
            </a:r>
            <a:r>
              <a:rPr lang="en-IE" dirty="0" smtClean="0"/>
              <a:t> June. The overall Games will involve 1600 athletes, 600 coaches and official delegates, 2500 volunteers and 5000 family members.</a:t>
            </a:r>
          </a:p>
          <a:p>
            <a:r>
              <a:rPr lang="en-IE" dirty="0" smtClean="0"/>
              <a:t>Tender for Tallaght Heritage Interpretation Signage </a:t>
            </a:r>
            <a:r>
              <a:rPr lang="en-IE" smtClean="0"/>
              <a:t>to issue May 2018.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6324" r="7316" b="15586"/>
          <a:stretch/>
        </p:blipFill>
        <p:spPr>
          <a:xfrm>
            <a:off x="7248035" y="312869"/>
            <a:ext cx="3600401" cy="1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271</Words>
  <Application>Microsoft Office PowerPoint</Application>
  <PresentationFormat>Widescreen</PresentationFormat>
  <Paragraphs>32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 Neue</vt:lpstr>
      <vt:lpstr>Office Theme</vt:lpstr>
      <vt:lpstr>PowerPoint Presentation</vt:lpstr>
      <vt:lpstr>Failte Ireland – Dublin Tagline &amp; Logo</vt:lpstr>
      <vt:lpstr>PowerPoint Presentation</vt:lpstr>
      <vt:lpstr>Dublin Mountains</vt:lpstr>
      <vt:lpstr>Rathfarnham Castle Stables  &amp; Outbuildings</vt:lpstr>
      <vt:lpstr> SOUTH Dublin 10K -Grange Castle Business Park  Sunday 22nd July at 10.35 am </vt:lpstr>
      <vt:lpstr>Other Tourism Updates:</vt:lpstr>
    </vt:vector>
  </TitlesOfParts>
  <Company>South Dublin County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Leech</dc:creator>
  <cp:lastModifiedBy>Jennifer Griffin</cp:lastModifiedBy>
  <cp:revision>12</cp:revision>
  <dcterms:created xsi:type="dcterms:W3CDTF">2018-05-04T11:42:08Z</dcterms:created>
  <dcterms:modified xsi:type="dcterms:W3CDTF">2018-05-10T13:43:18Z</dcterms:modified>
</cp:coreProperties>
</file>