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06" r:id="rId3"/>
    <p:sldId id="607" r:id="rId4"/>
    <p:sldId id="608" r:id="rId5"/>
    <p:sldId id="609" r:id="rId6"/>
    <p:sldId id="613" r:id="rId7"/>
    <p:sldId id="617" r:id="rId8"/>
    <p:sldId id="627" r:id="rId9"/>
    <p:sldId id="626" r:id="rId10"/>
    <p:sldId id="612" r:id="rId11"/>
    <p:sldId id="611" r:id="rId12"/>
    <p:sldId id="618" r:id="rId13"/>
    <p:sldId id="619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CC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72" autoAdjust="0"/>
    <p:restoredTop sz="97670" autoAdjust="0"/>
  </p:normalViewPr>
  <p:slideViewPr>
    <p:cSldViewPr>
      <p:cViewPr varScale="1">
        <p:scale>
          <a:sx n="112" d="100"/>
          <a:sy n="112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42" y="-58"/>
      </p:cViewPr>
      <p:guideLst>
        <p:guide orient="horz" pos="2928"/>
        <p:guide pos="220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36086-C726-4F2F-8975-6EC3663C8E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85874B0-9E2F-4A73-8825-1CCF0692C773}">
      <dgm:prSet phldrT="[Text]" custT="1"/>
      <dgm:spPr/>
      <dgm:t>
        <a:bodyPr/>
        <a:lstStyle/>
        <a:p>
          <a:pPr marL="324000" indent="-180000">
            <a:spcAft>
              <a:spcPts val="0"/>
            </a:spcAft>
          </a:pPr>
          <a:r>
            <a:rPr lang="en-IE" sz="1400" b="1" dirty="0" smtClean="0"/>
            <a:t>3. Identifying and prioritising adaptation options</a:t>
          </a:r>
          <a:endParaRPr lang="en-IE" sz="1400" b="1" dirty="0"/>
        </a:p>
      </dgm:t>
    </dgm:pt>
    <dgm:pt modelId="{4206CD55-8F56-49BA-8971-D85B84A3EF84}" type="parTrans" cxnId="{71D36FFA-0B02-4938-B5B4-9560EFCECEF0}">
      <dgm:prSet/>
      <dgm:spPr/>
      <dgm:t>
        <a:bodyPr/>
        <a:lstStyle/>
        <a:p>
          <a:endParaRPr lang="en-IE"/>
        </a:p>
      </dgm:t>
    </dgm:pt>
    <dgm:pt modelId="{B11D3E14-0545-442C-AE57-8A7651B24BB2}" type="sibTrans" cxnId="{71D36FFA-0B02-4938-B5B4-9560EFCECEF0}">
      <dgm:prSet/>
      <dgm:spPr/>
      <dgm:t>
        <a:bodyPr/>
        <a:lstStyle/>
        <a:p>
          <a:endParaRPr lang="en-IE"/>
        </a:p>
      </dgm:t>
    </dgm:pt>
    <dgm:pt modelId="{141BACB7-D917-4101-A89E-9B549CB8282A}">
      <dgm:prSet phldrT="[Text]" custT="1"/>
      <dgm:spPr/>
      <dgm:t>
        <a:bodyPr/>
        <a:lstStyle/>
        <a:p>
          <a:pPr marL="324000" indent="-180000">
            <a:spcAft>
              <a:spcPts val="0"/>
            </a:spcAft>
          </a:pPr>
          <a:r>
            <a:rPr lang="en-IE" sz="1400" b="1" dirty="0" smtClean="0"/>
            <a:t>4. Developing an adaptation pathway map</a:t>
          </a:r>
          <a:endParaRPr lang="en-IE" sz="1400" b="1" dirty="0"/>
        </a:p>
      </dgm:t>
    </dgm:pt>
    <dgm:pt modelId="{8AEEAF13-D07D-4474-8F18-A93D33D48445}" type="parTrans" cxnId="{2DF768A7-9FD3-43A0-8D73-543030F2D14F}">
      <dgm:prSet/>
      <dgm:spPr/>
      <dgm:t>
        <a:bodyPr/>
        <a:lstStyle/>
        <a:p>
          <a:endParaRPr lang="en-IE"/>
        </a:p>
      </dgm:t>
    </dgm:pt>
    <dgm:pt modelId="{AE48DD81-B80C-4C10-ADCE-727F1D0694C6}" type="sibTrans" cxnId="{2DF768A7-9FD3-43A0-8D73-543030F2D14F}">
      <dgm:prSet/>
      <dgm:spPr/>
      <dgm:t>
        <a:bodyPr/>
        <a:lstStyle/>
        <a:p>
          <a:endParaRPr lang="en-IE"/>
        </a:p>
      </dgm:t>
    </dgm:pt>
    <dgm:pt modelId="{3D1E9AB4-4B7A-4DF7-8A22-03051E3A367D}">
      <dgm:prSet phldrT="[Text]" custT="1"/>
      <dgm:spPr/>
      <dgm:t>
        <a:bodyPr/>
        <a:lstStyle/>
        <a:p>
          <a:pPr marL="324000" indent="-180000">
            <a:spcAft>
              <a:spcPts val="0"/>
            </a:spcAft>
          </a:pPr>
          <a:r>
            <a:rPr lang="en-IE" sz="1400" b="1" dirty="0" smtClean="0"/>
            <a:t>5. Monitoring and reviewing the adaptation strategy</a:t>
          </a:r>
          <a:endParaRPr lang="en-IE" sz="1400" b="1" dirty="0"/>
        </a:p>
      </dgm:t>
    </dgm:pt>
    <dgm:pt modelId="{EA8EE9A1-8DE4-45CB-AF32-37846A6FE11C}" type="parTrans" cxnId="{4E6C2724-7787-4CE3-9A38-616674452192}">
      <dgm:prSet/>
      <dgm:spPr/>
      <dgm:t>
        <a:bodyPr/>
        <a:lstStyle/>
        <a:p>
          <a:endParaRPr lang="en-IE"/>
        </a:p>
      </dgm:t>
    </dgm:pt>
    <dgm:pt modelId="{054FAC11-4AE2-4723-90E6-F2C5473C536F}" type="sibTrans" cxnId="{4E6C2724-7787-4CE3-9A38-616674452192}">
      <dgm:prSet/>
      <dgm:spPr/>
      <dgm:t>
        <a:bodyPr/>
        <a:lstStyle/>
        <a:p>
          <a:endParaRPr lang="en-IE"/>
        </a:p>
      </dgm:t>
    </dgm:pt>
    <dgm:pt modelId="{0ABBE48C-9B28-47CA-9E55-8F45F846D96D}">
      <dgm:prSet custT="1"/>
      <dgm:spPr/>
      <dgm:t>
        <a:bodyPr/>
        <a:lstStyle/>
        <a:p>
          <a:pPr marL="324000" indent="-180000">
            <a:spcBef>
              <a:spcPts val="0"/>
            </a:spcBef>
            <a:spcAft>
              <a:spcPts val="0"/>
            </a:spcAft>
          </a:pPr>
          <a:r>
            <a:rPr lang="en-IE" sz="1400" b="1" dirty="0" smtClean="0"/>
            <a:t>2. Assessing future climate risk</a:t>
          </a:r>
        </a:p>
      </dgm:t>
    </dgm:pt>
    <dgm:pt modelId="{8994EE2B-590E-4294-889D-26500DEA9F6F}" type="parTrans" cxnId="{8719BA87-AF55-4D2B-9494-3F448B3440DB}">
      <dgm:prSet/>
      <dgm:spPr/>
      <dgm:t>
        <a:bodyPr/>
        <a:lstStyle/>
        <a:p>
          <a:endParaRPr lang="en-IE"/>
        </a:p>
      </dgm:t>
    </dgm:pt>
    <dgm:pt modelId="{B23C0FA6-6BAA-4BF1-80D5-EE4EC4E01305}" type="sibTrans" cxnId="{8719BA87-AF55-4D2B-9494-3F448B3440DB}">
      <dgm:prSet/>
      <dgm:spPr/>
      <dgm:t>
        <a:bodyPr/>
        <a:lstStyle/>
        <a:p>
          <a:endParaRPr lang="en-IE"/>
        </a:p>
      </dgm:t>
    </dgm:pt>
    <dgm:pt modelId="{4630BA9D-07EB-4532-BD81-35CB38CE7866}">
      <dgm:prSet custT="1"/>
      <dgm:spPr/>
      <dgm:t>
        <a:bodyPr/>
        <a:lstStyle/>
        <a:p>
          <a:pPr marL="324000" indent="-180000">
            <a:spcAft>
              <a:spcPts val="0"/>
            </a:spcAft>
          </a:pPr>
          <a:r>
            <a:rPr lang="en-IE" sz="1400" b="1" dirty="0" smtClean="0"/>
            <a:t>1. Assessing the current baseline</a:t>
          </a:r>
        </a:p>
      </dgm:t>
    </dgm:pt>
    <dgm:pt modelId="{B494A7A2-BF03-464A-BD75-933586A29A9F}" type="parTrans" cxnId="{4E6E13CE-2B4D-449D-8D6F-D1EC6B21A02F}">
      <dgm:prSet/>
      <dgm:spPr/>
      <dgm:t>
        <a:bodyPr/>
        <a:lstStyle/>
        <a:p>
          <a:endParaRPr lang="en-IE"/>
        </a:p>
      </dgm:t>
    </dgm:pt>
    <dgm:pt modelId="{8FBA3BA0-C14A-4850-B2E3-C4593F768035}" type="sibTrans" cxnId="{4E6E13CE-2B4D-449D-8D6F-D1EC6B21A02F}">
      <dgm:prSet/>
      <dgm:spPr/>
      <dgm:t>
        <a:bodyPr/>
        <a:lstStyle/>
        <a:p>
          <a:endParaRPr lang="en-IE"/>
        </a:p>
      </dgm:t>
    </dgm:pt>
    <dgm:pt modelId="{3FD44098-DABB-4525-A161-EC3B45BF2EC7}" type="pres">
      <dgm:prSet presAssocID="{05936086-C726-4F2F-8975-6EC3663C8EC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8EA23E4-F434-45B8-AF41-80AA47C37762}" type="pres">
      <dgm:prSet presAssocID="{05936086-C726-4F2F-8975-6EC3663C8EC0}" presName="arrow" presStyleLbl="bgShp" presStyleIdx="0" presStyleCnt="1"/>
      <dgm:spPr/>
    </dgm:pt>
    <dgm:pt modelId="{7266138A-09D0-40C7-A600-D9B991FACD57}" type="pres">
      <dgm:prSet presAssocID="{05936086-C726-4F2F-8975-6EC3663C8EC0}" presName="arrowDiagram5" presStyleCnt="0"/>
      <dgm:spPr/>
    </dgm:pt>
    <dgm:pt modelId="{01AB12F8-C8D2-49E0-9F01-3A17F8312E7B}" type="pres">
      <dgm:prSet presAssocID="{4630BA9D-07EB-4532-BD81-35CB38CE7866}" presName="bullet5a" presStyleLbl="node1" presStyleIdx="0" presStyleCnt="5"/>
      <dgm:spPr/>
    </dgm:pt>
    <dgm:pt modelId="{C41CDA3F-9352-4649-8977-05D7A63C87AA}" type="pres">
      <dgm:prSet presAssocID="{4630BA9D-07EB-4532-BD81-35CB38CE7866}" presName="textBox5a" presStyleLbl="revTx" presStyleIdx="0" presStyleCnt="5" custScaleX="245814" custLinFactNeighborX="66380" custLinFactNeighborY="1657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3E4E760-3021-41F9-BE9D-35B56D7810CD}" type="pres">
      <dgm:prSet presAssocID="{0ABBE48C-9B28-47CA-9E55-8F45F846D96D}" presName="bullet5b" presStyleLbl="node1" presStyleIdx="1" presStyleCnt="5"/>
      <dgm:spPr/>
    </dgm:pt>
    <dgm:pt modelId="{A830F84A-2A12-4484-B947-E649875296F1}" type="pres">
      <dgm:prSet presAssocID="{0ABBE48C-9B28-47CA-9E55-8F45F846D96D}" presName="textBox5b" presStyleLbl="revTx" presStyleIdx="1" presStyleCnt="5" custScaleX="147580" custScaleY="45276" custLinFactNeighborX="-98309" custLinFactNeighborY="-882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59F2935-CDB7-4F3E-B207-E6514358BFDC}" type="pres">
      <dgm:prSet presAssocID="{885874B0-9E2F-4A73-8825-1CCF0692C773}" presName="bullet5c" presStyleLbl="node1" presStyleIdx="2" presStyleCnt="5"/>
      <dgm:spPr/>
    </dgm:pt>
    <dgm:pt modelId="{C8B69CDD-E2A1-4253-9524-2C0884450559}" type="pres">
      <dgm:prSet presAssocID="{885874B0-9E2F-4A73-8825-1CCF0692C773}" presName="textBox5c" presStyleLbl="revTx" presStyleIdx="2" presStyleCnt="5" custScaleX="206375" custScaleY="37594" custLinFactNeighborX="36232" custLinFactNeighborY="-1191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E20FAD2-F957-4C8E-BF78-9A525F43D181}" type="pres">
      <dgm:prSet presAssocID="{141BACB7-D917-4101-A89E-9B549CB8282A}" presName="bullet5d" presStyleLbl="node1" presStyleIdx="3" presStyleCnt="5"/>
      <dgm:spPr/>
    </dgm:pt>
    <dgm:pt modelId="{A46BC750-2206-43F9-B5E8-92D5F5C2F375}" type="pres">
      <dgm:prSet presAssocID="{141BACB7-D917-4101-A89E-9B549CB8282A}" presName="textBox5d" presStyleLbl="revTx" presStyleIdx="3" presStyleCnt="5" custScaleX="172464" custScaleY="27320" custLinFactNeighborX="-70697" custLinFactNeighborY="-8537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4FA9615-2017-492E-B8CF-38B0DEBBD48E}" type="pres">
      <dgm:prSet presAssocID="{3D1E9AB4-4B7A-4DF7-8A22-03051E3A367D}" presName="bullet5e" presStyleLbl="node1" presStyleIdx="4" presStyleCnt="5"/>
      <dgm:spPr/>
    </dgm:pt>
    <dgm:pt modelId="{B2625D1B-F59A-4D14-BB93-41E0A2C34D30}" type="pres">
      <dgm:prSet presAssocID="{3D1E9AB4-4B7A-4DF7-8A22-03051E3A367D}" presName="textBox5e" presStyleLbl="revTx" presStyleIdx="4" presStyleCnt="5" custScaleX="176631" custScaleY="49197" custLinFactNeighborX="-16440" custLinFactNeighborY="823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582DC27-C053-4362-B943-C5BA4E1DE51E}" type="presOf" srcId="{141BACB7-D917-4101-A89E-9B549CB8282A}" destId="{A46BC750-2206-43F9-B5E8-92D5F5C2F375}" srcOrd="0" destOrd="0" presId="urn:microsoft.com/office/officeart/2005/8/layout/arrow2"/>
    <dgm:cxn modelId="{2FC14BE5-EB35-4E3F-9A46-9D29C8F92A70}" type="presOf" srcId="{885874B0-9E2F-4A73-8825-1CCF0692C773}" destId="{C8B69CDD-E2A1-4253-9524-2C0884450559}" srcOrd="0" destOrd="0" presId="urn:microsoft.com/office/officeart/2005/8/layout/arrow2"/>
    <dgm:cxn modelId="{2D8AF531-66E0-413A-8391-A31D8B815821}" type="presOf" srcId="{05936086-C726-4F2F-8975-6EC3663C8EC0}" destId="{3FD44098-DABB-4525-A161-EC3B45BF2EC7}" srcOrd="0" destOrd="0" presId="urn:microsoft.com/office/officeart/2005/8/layout/arrow2"/>
    <dgm:cxn modelId="{71D36FFA-0B02-4938-B5B4-9560EFCECEF0}" srcId="{05936086-C726-4F2F-8975-6EC3663C8EC0}" destId="{885874B0-9E2F-4A73-8825-1CCF0692C773}" srcOrd="2" destOrd="0" parTransId="{4206CD55-8F56-49BA-8971-D85B84A3EF84}" sibTransId="{B11D3E14-0545-442C-AE57-8A7651B24BB2}"/>
    <dgm:cxn modelId="{4E6C2724-7787-4CE3-9A38-616674452192}" srcId="{05936086-C726-4F2F-8975-6EC3663C8EC0}" destId="{3D1E9AB4-4B7A-4DF7-8A22-03051E3A367D}" srcOrd="4" destOrd="0" parTransId="{EA8EE9A1-8DE4-45CB-AF32-37846A6FE11C}" sibTransId="{054FAC11-4AE2-4723-90E6-F2C5473C536F}"/>
    <dgm:cxn modelId="{1241236C-A70E-473C-8E3B-6090BF765048}" type="presOf" srcId="{4630BA9D-07EB-4532-BD81-35CB38CE7866}" destId="{C41CDA3F-9352-4649-8977-05D7A63C87AA}" srcOrd="0" destOrd="0" presId="urn:microsoft.com/office/officeart/2005/8/layout/arrow2"/>
    <dgm:cxn modelId="{4E6E13CE-2B4D-449D-8D6F-D1EC6B21A02F}" srcId="{05936086-C726-4F2F-8975-6EC3663C8EC0}" destId="{4630BA9D-07EB-4532-BD81-35CB38CE7866}" srcOrd="0" destOrd="0" parTransId="{B494A7A2-BF03-464A-BD75-933586A29A9F}" sibTransId="{8FBA3BA0-C14A-4850-B2E3-C4593F768035}"/>
    <dgm:cxn modelId="{2DF768A7-9FD3-43A0-8D73-543030F2D14F}" srcId="{05936086-C726-4F2F-8975-6EC3663C8EC0}" destId="{141BACB7-D917-4101-A89E-9B549CB8282A}" srcOrd="3" destOrd="0" parTransId="{8AEEAF13-D07D-4474-8F18-A93D33D48445}" sibTransId="{AE48DD81-B80C-4C10-ADCE-727F1D0694C6}"/>
    <dgm:cxn modelId="{8719BA87-AF55-4D2B-9494-3F448B3440DB}" srcId="{05936086-C726-4F2F-8975-6EC3663C8EC0}" destId="{0ABBE48C-9B28-47CA-9E55-8F45F846D96D}" srcOrd="1" destOrd="0" parTransId="{8994EE2B-590E-4294-889D-26500DEA9F6F}" sibTransId="{B23C0FA6-6BAA-4BF1-80D5-EE4EC4E01305}"/>
    <dgm:cxn modelId="{58EC3341-A07E-4DB0-B758-F3990D6ADC1A}" type="presOf" srcId="{0ABBE48C-9B28-47CA-9E55-8F45F846D96D}" destId="{A830F84A-2A12-4484-B947-E649875296F1}" srcOrd="0" destOrd="0" presId="urn:microsoft.com/office/officeart/2005/8/layout/arrow2"/>
    <dgm:cxn modelId="{57B6FDA7-98B4-4303-A341-46707AA55B7F}" type="presOf" srcId="{3D1E9AB4-4B7A-4DF7-8A22-03051E3A367D}" destId="{B2625D1B-F59A-4D14-BB93-41E0A2C34D30}" srcOrd="0" destOrd="0" presId="urn:microsoft.com/office/officeart/2005/8/layout/arrow2"/>
    <dgm:cxn modelId="{25C74B04-A573-45F2-95B7-DB9D07D0BFBE}" type="presParOf" srcId="{3FD44098-DABB-4525-A161-EC3B45BF2EC7}" destId="{B8EA23E4-F434-45B8-AF41-80AA47C37762}" srcOrd="0" destOrd="0" presId="urn:microsoft.com/office/officeart/2005/8/layout/arrow2"/>
    <dgm:cxn modelId="{E895853E-C51C-4BD9-877E-58327EF08776}" type="presParOf" srcId="{3FD44098-DABB-4525-A161-EC3B45BF2EC7}" destId="{7266138A-09D0-40C7-A600-D9B991FACD57}" srcOrd="1" destOrd="0" presId="urn:microsoft.com/office/officeart/2005/8/layout/arrow2"/>
    <dgm:cxn modelId="{50A7D160-38AE-4BA1-8061-15C7873CDBE0}" type="presParOf" srcId="{7266138A-09D0-40C7-A600-D9B991FACD57}" destId="{01AB12F8-C8D2-49E0-9F01-3A17F8312E7B}" srcOrd="0" destOrd="0" presId="urn:microsoft.com/office/officeart/2005/8/layout/arrow2"/>
    <dgm:cxn modelId="{F536A9C5-DF8B-47AD-BD3B-51AD1069995A}" type="presParOf" srcId="{7266138A-09D0-40C7-A600-D9B991FACD57}" destId="{C41CDA3F-9352-4649-8977-05D7A63C87AA}" srcOrd="1" destOrd="0" presId="urn:microsoft.com/office/officeart/2005/8/layout/arrow2"/>
    <dgm:cxn modelId="{214BF788-A3A1-4B59-8EFE-8A1C9B4CA8CB}" type="presParOf" srcId="{7266138A-09D0-40C7-A600-D9B991FACD57}" destId="{B3E4E760-3021-41F9-BE9D-35B56D7810CD}" srcOrd="2" destOrd="0" presId="urn:microsoft.com/office/officeart/2005/8/layout/arrow2"/>
    <dgm:cxn modelId="{D2278AA9-502F-4D36-BE35-D88884C7E440}" type="presParOf" srcId="{7266138A-09D0-40C7-A600-D9B991FACD57}" destId="{A830F84A-2A12-4484-B947-E649875296F1}" srcOrd="3" destOrd="0" presId="urn:microsoft.com/office/officeart/2005/8/layout/arrow2"/>
    <dgm:cxn modelId="{985BE450-0BA8-4F93-BF1D-3F57AAF6155B}" type="presParOf" srcId="{7266138A-09D0-40C7-A600-D9B991FACD57}" destId="{859F2935-CDB7-4F3E-B207-E6514358BFDC}" srcOrd="4" destOrd="0" presId="urn:microsoft.com/office/officeart/2005/8/layout/arrow2"/>
    <dgm:cxn modelId="{6CA7B854-D7AE-4CD5-AB1B-8385F4878C4E}" type="presParOf" srcId="{7266138A-09D0-40C7-A600-D9B991FACD57}" destId="{C8B69CDD-E2A1-4253-9524-2C0884450559}" srcOrd="5" destOrd="0" presId="urn:microsoft.com/office/officeart/2005/8/layout/arrow2"/>
    <dgm:cxn modelId="{619CA1F8-CE9E-4FAD-88C4-846B9F2E2733}" type="presParOf" srcId="{7266138A-09D0-40C7-A600-D9B991FACD57}" destId="{AE20FAD2-F957-4C8E-BF78-9A525F43D181}" srcOrd="6" destOrd="0" presId="urn:microsoft.com/office/officeart/2005/8/layout/arrow2"/>
    <dgm:cxn modelId="{8A3836BE-356C-4D4B-BCB8-9D35C3A5EE76}" type="presParOf" srcId="{7266138A-09D0-40C7-A600-D9B991FACD57}" destId="{A46BC750-2206-43F9-B5E8-92D5F5C2F375}" srcOrd="7" destOrd="0" presId="urn:microsoft.com/office/officeart/2005/8/layout/arrow2"/>
    <dgm:cxn modelId="{FA21AEE2-CF32-4727-83D3-A14781E1F7DA}" type="presParOf" srcId="{7266138A-09D0-40C7-A600-D9B991FACD57}" destId="{C4FA9615-2017-492E-B8CF-38B0DEBBD48E}" srcOrd="8" destOrd="0" presId="urn:microsoft.com/office/officeart/2005/8/layout/arrow2"/>
    <dgm:cxn modelId="{AAA88B32-EC68-43C9-B462-353EC72E1B9F}" type="presParOf" srcId="{7266138A-09D0-40C7-A600-D9B991FACD57}" destId="{B2625D1B-F59A-4D14-BB93-41E0A2C34D3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23E4-F434-45B8-AF41-80AA47C37762}">
      <dsp:nvSpPr>
        <dsp:cNvPr id="0" name=""/>
        <dsp:cNvSpPr/>
      </dsp:nvSpPr>
      <dsp:spPr>
        <a:xfrm>
          <a:off x="-180654" y="1062640"/>
          <a:ext cx="4714907" cy="294681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B12F8-C8D2-49E0-9F01-3A17F8312E7B}">
      <dsp:nvSpPr>
        <dsp:cNvPr id="0" name=""/>
        <dsp:cNvSpPr/>
      </dsp:nvSpPr>
      <dsp:spPr>
        <a:xfrm>
          <a:off x="283764" y="3253893"/>
          <a:ext cx="108442" cy="108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CDA3F-9352-4649-8977-05D7A63C87AA}">
      <dsp:nvSpPr>
        <dsp:cNvPr id="0" name=""/>
        <dsp:cNvSpPr/>
      </dsp:nvSpPr>
      <dsp:spPr>
        <a:xfrm>
          <a:off x="297671" y="3424362"/>
          <a:ext cx="1518277" cy="70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62" tIns="0" rIns="0" bIns="0" numCol="1" spcCol="1270" anchor="t" anchorCtr="0">
          <a:noAutofit/>
        </a:bodyPr>
        <a:lstStyle/>
        <a:p>
          <a:pPr marL="324000" lvl="0" indent="-1800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IE" sz="1400" b="1" kern="1200" dirty="0" smtClean="0"/>
            <a:t>1. Assessing the current baseline</a:t>
          </a:r>
        </a:p>
      </dsp:txBody>
      <dsp:txXfrm>
        <a:off x="297671" y="3424362"/>
        <a:ext cx="1518277" cy="701342"/>
      </dsp:txXfrm>
    </dsp:sp>
    <dsp:sp modelId="{B3E4E760-3021-41F9-BE9D-35B56D7810CD}">
      <dsp:nvSpPr>
        <dsp:cNvPr id="0" name=""/>
        <dsp:cNvSpPr/>
      </dsp:nvSpPr>
      <dsp:spPr>
        <a:xfrm>
          <a:off x="870770" y="2689872"/>
          <a:ext cx="169736" cy="169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0F84A-2A12-4484-B947-E649875296F1}">
      <dsp:nvSpPr>
        <dsp:cNvPr id="0" name=""/>
        <dsp:cNvSpPr/>
      </dsp:nvSpPr>
      <dsp:spPr>
        <a:xfrm>
          <a:off x="0" y="2023564"/>
          <a:ext cx="1155071" cy="559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40" tIns="0" rIns="0" bIns="0" numCol="1" spcCol="1270" anchor="t" anchorCtr="0">
          <a:noAutofit/>
        </a:bodyPr>
        <a:lstStyle/>
        <a:p>
          <a:pPr marL="324000" lvl="0" indent="-1800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IE" sz="1400" b="1" kern="1200" dirty="0" smtClean="0"/>
            <a:t>2. Assessing future climate risk</a:t>
          </a:r>
        </a:p>
      </dsp:txBody>
      <dsp:txXfrm>
        <a:off x="0" y="2023564"/>
        <a:ext cx="1155071" cy="559030"/>
      </dsp:txXfrm>
    </dsp:sp>
    <dsp:sp modelId="{859F2935-CDB7-4F3E-B207-E6514358BFDC}">
      <dsp:nvSpPr>
        <dsp:cNvPr id="0" name=""/>
        <dsp:cNvSpPr/>
      </dsp:nvSpPr>
      <dsp:spPr>
        <a:xfrm>
          <a:off x="1625155" y="2240188"/>
          <a:ext cx="226315" cy="226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69CDD-E2A1-4253-9524-2C0884450559}">
      <dsp:nvSpPr>
        <dsp:cNvPr id="0" name=""/>
        <dsp:cNvSpPr/>
      </dsp:nvSpPr>
      <dsp:spPr>
        <a:xfrm>
          <a:off x="1584022" y="2672710"/>
          <a:ext cx="1877965" cy="622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20" tIns="0" rIns="0" bIns="0" numCol="1" spcCol="1270" anchor="t" anchorCtr="0">
          <a:noAutofit/>
        </a:bodyPr>
        <a:lstStyle/>
        <a:p>
          <a:pPr marL="324000" lvl="0" indent="-1800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IE" sz="1400" b="1" kern="1200" dirty="0" smtClean="0"/>
            <a:t>3. Identifying and prioritising adaptation options</a:t>
          </a:r>
          <a:endParaRPr lang="en-IE" sz="1400" b="1" kern="1200" dirty="0"/>
        </a:p>
      </dsp:txBody>
      <dsp:txXfrm>
        <a:off x="1584022" y="2672710"/>
        <a:ext cx="1877965" cy="622598"/>
      </dsp:txXfrm>
    </dsp:sp>
    <dsp:sp modelId="{AE20FAD2-F957-4C8E-BF78-9A525F43D181}">
      <dsp:nvSpPr>
        <dsp:cNvPr id="0" name=""/>
        <dsp:cNvSpPr/>
      </dsp:nvSpPr>
      <dsp:spPr>
        <a:xfrm>
          <a:off x="2502128" y="1888927"/>
          <a:ext cx="292324" cy="29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C750-2206-43F9-B5E8-92D5F5C2F375}">
      <dsp:nvSpPr>
        <dsp:cNvPr id="0" name=""/>
        <dsp:cNvSpPr/>
      </dsp:nvSpPr>
      <dsp:spPr>
        <a:xfrm>
          <a:off x="1639969" y="1066919"/>
          <a:ext cx="1626303" cy="53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97" tIns="0" rIns="0" bIns="0" numCol="1" spcCol="1270" anchor="t" anchorCtr="0">
          <a:noAutofit/>
        </a:bodyPr>
        <a:lstStyle/>
        <a:p>
          <a:pPr marL="324000" lvl="0" indent="-1800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IE" sz="1400" b="1" kern="1200" dirty="0" smtClean="0"/>
            <a:t>4. Developing an adaptation pathway map</a:t>
          </a:r>
          <a:endParaRPr lang="en-IE" sz="1400" b="1" kern="1200" dirty="0"/>
        </a:p>
      </dsp:txBody>
      <dsp:txXfrm>
        <a:off x="1639969" y="1066919"/>
        <a:ext cx="1626303" cy="539397"/>
      </dsp:txXfrm>
    </dsp:sp>
    <dsp:sp modelId="{C4FA9615-2017-492E-B8CF-38B0DEBBD48E}">
      <dsp:nvSpPr>
        <dsp:cNvPr id="0" name=""/>
        <dsp:cNvSpPr/>
      </dsp:nvSpPr>
      <dsp:spPr>
        <a:xfrm>
          <a:off x="3405033" y="1654361"/>
          <a:ext cx="372477" cy="372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25D1B-F59A-4D14-BB93-41E0A2C34D30}">
      <dsp:nvSpPr>
        <dsp:cNvPr id="0" name=""/>
        <dsp:cNvSpPr/>
      </dsp:nvSpPr>
      <dsp:spPr>
        <a:xfrm>
          <a:off x="3074938" y="2570214"/>
          <a:ext cx="1665597" cy="106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68" tIns="0" rIns="0" bIns="0" numCol="1" spcCol="1270" anchor="t" anchorCtr="0">
          <a:noAutofit/>
        </a:bodyPr>
        <a:lstStyle/>
        <a:p>
          <a:pPr marL="324000" lvl="0" indent="-1800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IE" sz="1400" b="1" kern="1200" dirty="0" smtClean="0"/>
            <a:t>5. Monitoring and reviewing the adaptation strategy</a:t>
          </a:r>
          <a:endParaRPr lang="en-IE" sz="1400" b="1" kern="1200" dirty="0"/>
        </a:p>
      </dsp:txBody>
      <dsp:txXfrm>
        <a:off x="3074938" y="2570214"/>
        <a:ext cx="1665597" cy="1067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CB08105-18ED-4A05-A16B-6DBE247EC21F}" type="datetimeFigureOut">
              <a:rPr lang="en-US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7837992-E784-4EE5-8EF8-76A7465E6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91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9F25702-3A4B-4D6E-A7C8-F28D04CBE09C}" type="datetimeFigureOut">
              <a:rPr lang="en-US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62ADEF-0508-4B57-8FD3-41DB7B94D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67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2ADEF-0508-4B57-8FD3-41DB7B94DEE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2ADEF-0508-4B57-8FD3-41DB7B94DE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8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2ADEF-0508-4B57-8FD3-41DB7B94DE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5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2ADEF-0508-4B57-8FD3-41DB7B94DE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3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2ADEF-0508-4B57-8FD3-41DB7B94DE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5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2ADEF-0508-4B57-8FD3-41DB7B94DE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7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62ADEF-0508-4B57-8FD3-41DB7B94DE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0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6688-8026-4FF9-A176-43E05454C51C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1B9-1E8C-4CDF-8FFC-14B163956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EF84-F6B3-46A6-8063-766C88907EB7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36C3-4652-4092-A7A3-87A6952DC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8AB0-D8FF-4891-8C02-8DAB63022D6A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1E10-454E-4249-A13A-2C75DA021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9CAD-104F-470C-A95C-306EF1A1F45D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EDC9-7B82-4A2F-B7F7-BDA2C3785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1072-ACA4-45D2-BC67-8F53EE60F41F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5DA-75A9-4473-9D6C-F6D2DF23A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27C0-B5D4-4353-B434-E9FF6008144F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06F1-AAAB-400D-856D-9887F9074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87B5-F303-4F89-B590-C739350B9E83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48BD-5A36-4211-96C2-5AEBD0D56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EEFB-C5CF-4A37-8CE3-64D481CAAE1B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547E-103C-4A31-BB0E-0F158F557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9EC7-85E2-45A6-916C-8EF8A7521AEF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6950-665E-4198-993A-F33242F8A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BB66-D509-4F00-B8D1-ADEE40CDC322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A3B6-0E10-4D36-AAEA-B9B84D16E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3EA5-8609-4B62-947E-0CEAADDF79B4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1F64-B026-47CA-934D-BB16251F7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CE66-229A-4B25-916A-8324D23DBF31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385B-8398-405B-987A-E71ACE9AC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B7EC-E7F5-4B63-9067-9B084E343DE1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2381-F9B3-4C32-B424-D917D34C3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1503-E804-459D-B098-EA19EFAFAA55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E62D-F8DC-4662-BCAB-3343DA55D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45B0-5D95-4AD0-99A4-0A4AF81B3CD2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6FF7-4C63-4C4C-BB6F-3E314F40F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394A-FE2F-4B37-B09C-4A427C083282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5180-12EB-4587-8468-DAFF54C0D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9B8A-5339-48EB-BA67-5D97455F8C83}" type="datetime1">
              <a:rPr lang="en-US" smtClean="0"/>
              <a:pPr>
                <a:defRPr/>
              </a:pPr>
              <a:t>5/1/2018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24D5-9937-4CC3-8329-C1FF0620A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April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31D73-AC16-4376-A352-55AFA933D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643050"/>
            <a:ext cx="84010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lang="en-IE" sz="3200" b="1" i="1" dirty="0" smtClean="0"/>
          </a:p>
          <a:p>
            <a:pPr lvl="0"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IE" sz="2800" b="1" i="1" dirty="0" smtClean="0">
                <a:solidFill>
                  <a:srgbClr val="339966"/>
                </a:solidFill>
              </a:rPr>
              <a:t> </a:t>
            </a:r>
            <a:r>
              <a:rPr lang="en-IE" sz="3600" b="1" i="1" dirty="0" smtClean="0">
                <a:solidFill>
                  <a:srgbClr val="339966"/>
                </a:solidFill>
              </a:rPr>
              <a:t>Establishment of </a:t>
            </a:r>
            <a:endParaRPr lang="en-IE" sz="3600" b="1" i="1" dirty="0" smtClean="0">
              <a:solidFill>
                <a:srgbClr val="339966"/>
              </a:solidFill>
            </a:endParaRPr>
          </a:p>
          <a:p>
            <a:pPr lvl="0"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IE" sz="3600" b="1" i="1" dirty="0" smtClean="0">
                <a:solidFill>
                  <a:srgbClr val="339966"/>
                </a:solidFill>
              </a:rPr>
              <a:t>Climate Action Regional Offices (CARO)</a:t>
            </a:r>
            <a:endParaRPr lang="en-IE" sz="3600" b="1" dirty="0" smtClean="0">
              <a:solidFill>
                <a:srgbClr val="339966"/>
              </a:solidFill>
              <a:latin typeface="+mj-lt"/>
              <a:cs typeface="+mn-cs"/>
            </a:endParaRPr>
          </a:p>
          <a:p>
            <a:pPr lvl="0" algn="ctr" eaLnBrk="0" hangingPunct="0">
              <a:spcBef>
                <a:spcPct val="20000"/>
              </a:spcBef>
            </a:pPr>
            <a:endParaRPr lang="en-IE" sz="2400" b="1" i="1" dirty="0" smtClean="0"/>
          </a:p>
          <a:p>
            <a:pPr lvl="0" algn="ctr" eaLnBrk="0" hangingPunct="0">
              <a:spcBef>
                <a:spcPct val="20000"/>
              </a:spcBef>
            </a:pPr>
            <a:endParaRPr lang="en-IE" sz="2400" b="1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40" y="1428736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1547664" y="1340768"/>
            <a:ext cx="7416824" cy="7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I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Regional Climate Action Offices Business Case</a:t>
            </a:r>
            <a:endParaRPr lang="en-IE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206084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geographical/topographical regions, based on climate risk</a:t>
            </a:r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11547" r="6495" b="8923"/>
          <a:stretch>
            <a:fillRect/>
          </a:stretch>
        </p:blipFill>
        <p:spPr bwMode="auto">
          <a:xfrm>
            <a:off x="969781" y="2780929"/>
            <a:ext cx="8174219" cy="407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714876" y="5214950"/>
            <a:ext cx="3071834" cy="114300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142844" y="2071678"/>
            <a:ext cx="1571636" cy="20002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142844" y="4357694"/>
            <a:ext cx="1571636" cy="20002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142844" y="2071678"/>
            <a:ext cx="157163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Atlantic Seaboard North</a:t>
            </a:r>
          </a:p>
          <a:p>
            <a:endParaRPr lang="en-IE" sz="1600" b="1" dirty="0" smtClean="0"/>
          </a:p>
          <a:p>
            <a:r>
              <a:rPr lang="en-IE" sz="1600" dirty="0" smtClean="0">
                <a:solidFill>
                  <a:schemeClr val="tx1"/>
                </a:solidFill>
              </a:rPr>
              <a:t>Mayo County Council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4876" y="2071678"/>
            <a:ext cx="4214842" cy="2643206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2071670" y="1357298"/>
            <a:ext cx="48577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I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Regional Climate Action Offices</a:t>
            </a:r>
            <a:endParaRPr lang="en-IE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1928802"/>
            <a:ext cx="4071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eaLnBrk="0" hangingPunct="0">
              <a:lnSpc>
                <a:spcPct val="200000"/>
              </a:lnSpc>
              <a:spcBef>
                <a:spcPts val="0"/>
              </a:spcBef>
            </a:pPr>
            <a:r>
              <a:rPr lang="en-IE" sz="1600" b="1" dirty="0" smtClean="0"/>
              <a:t>Dublin Metropolitan</a:t>
            </a:r>
          </a:p>
          <a:p>
            <a:pPr marL="72000" lvl="0" eaLnBrk="0" hangingPunct="0">
              <a:lnSpc>
                <a:spcPct val="200000"/>
              </a:lnSpc>
              <a:spcBef>
                <a:spcPts val="0"/>
              </a:spcBef>
            </a:pPr>
            <a:r>
              <a:rPr lang="en-IE" sz="1600" dirty="0" smtClean="0"/>
              <a:t>Dublin City Council</a:t>
            </a:r>
          </a:p>
          <a:p>
            <a:pPr marL="72000" lvl="0" eaLnBrk="0" hangingPunct="0">
              <a:lnSpc>
                <a:spcPct val="200000"/>
              </a:lnSpc>
              <a:spcBef>
                <a:spcPts val="0"/>
              </a:spcBef>
            </a:pPr>
            <a:r>
              <a:rPr lang="en-IE" sz="1600" dirty="0" smtClean="0"/>
              <a:t>Dún Laoghaire-Rathdown </a:t>
            </a:r>
          </a:p>
          <a:p>
            <a:pPr marL="72000" lvl="0" eaLnBrk="0" hangingPunct="0">
              <a:lnSpc>
                <a:spcPct val="200000"/>
              </a:lnSpc>
              <a:spcBef>
                <a:spcPts val="0"/>
              </a:spcBef>
            </a:pPr>
            <a:r>
              <a:rPr lang="en-IE" sz="1600" dirty="0" smtClean="0"/>
              <a:t>Fingal County Council</a:t>
            </a:r>
          </a:p>
          <a:p>
            <a:pPr marL="72000" lvl="0" eaLnBrk="0" hangingPunct="0">
              <a:lnSpc>
                <a:spcPct val="200000"/>
              </a:lnSpc>
              <a:spcBef>
                <a:spcPts val="0"/>
              </a:spcBef>
            </a:pPr>
            <a:r>
              <a:rPr lang="en-IE" sz="1600" dirty="0" smtClean="0"/>
              <a:t>South Dublin County Council</a:t>
            </a:r>
          </a:p>
          <a:p>
            <a:pPr marL="72000" lvl="0" eaLnBrk="0" hangingPunct="0">
              <a:lnSpc>
                <a:spcPct val="200000"/>
              </a:lnSpc>
              <a:spcBef>
                <a:spcPts val="0"/>
              </a:spcBef>
            </a:pP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t="21519" r="60228" b="11547"/>
          <a:stretch>
            <a:fillRect/>
          </a:stretch>
        </p:blipFill>
        <p:spPr bwMode="auto">
          <a:xfrm>
            <a:off x="1785918" y="2000240"/>
            <a:ext cx="2777164" cy="420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643578"/>
            <a:ext cx="591503" cy="59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429264"/>
            <a:ext cx="770204" cy="856893"/>
          </a:xfrm>
          <a:prstGeom prst="rect">
            <a:avLst/>
          </a:prstGeom>
          <a:noFill/>
        </p:spPr>
      </p:pic>
      <p:sp>
        <p:nvSpPr>
          <p:cNvPr id="4100" name="AutoShape 4" descr="Image result for mayo county council c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4102" name="AutoShape 6" descr="Image result for mayo county council c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104" name="Picture 8" descr="Image result for mayo county council cr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214686"/>
            <a:ext cx="581609" cy="848637"/>
          </a:xfrm>
          <a:prstGeom prst="rect">
            <a:avLst/>
          </a:prstGeom>
          <a:noFill/>
        </p:spPr>
      </p:pic>
      <p:pic>
        <p:nvPicPr>
          <p:cNvPr id="4108" name="Picture 12" descr="Coat of arms o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2714620"/>
            <a:ext cx="604000" cy="658000"/>
          </a:xfrm>
          <a:prstGeom prst="rect">
            <a:avLst/>
          </a:prstGeom>
          <a:noFill/>
        </p:spPr>
      </p:pic>
      <p:pic>
        <p:nvPicPr>
          <p:cNvPr id="4110" name="Picture 14" descr="Coat of arms or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357430"/>
            <a:ext cx="685800" cy="685800"/>
          </a:xfrm>
          <a:prstGeom prst="rect">
            <a:avLst/>
          </a:prstGeom>
          <a:noFill/>
        </p:spPr>
      </p:pic>
      <p:pic>
        <p:nvPicPr>
          <p:cNvPr id="4112" name="Picture 16" descr="Coat of arms or logo"/>
          <p:cNvPicPr>
            <a:picLocks noChangeAspect="1" noChangeArrowheads="1"/>
          </p:cNvPicPr>
          <p:nvPr/>
        </p:nvPicPr>
        <p:blipFill>
          <a:blip r:embed="rId8" cstate="print"/>
          <a:srcRect l="9107" t="12598" r="9107" b="12598"/>
          <a:stretch>
            <a:fillRect/>
          </a:stretch>
        </p:blipFill>
        <p:spPr bwMode="auto">
          <a:xfrm>
            <a:off x="7429520" y="4143380"/>
            <a:ext cx="1280227" cy="564309"/>
          </a:xfrm>
          <a:prstGeom prst="rect">
            <a:avLst/>
          </a:prstGeom>
          <a:noFill/>
        </p:spPr>
      </p:pic>
      <p:pic>
        <p:nvPicPr>
          <p:cNvPr id="4114" name="Picture 18" descr="Image result for Fingal County Council cres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3429000"/>
            <a:ext cx="628650" cy="67894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4282" y="4357694"/>
            <a:ext cx="158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Atlantic Seaboard South</a:t>
            </a:r>
          </a:p>
          <a:p>
            <a:endParaRPr lang="en-IE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IE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Cork County Council</a:t>
            </a:r>
            <a:endParaRPr lang="en-IE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6314" y="5286388"/>
            <a:ext cx="35719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Eastern &amp; Midlands</a:t>
            </a:r>
          </a:p>
          <a:p>
            <a:endParaRPr lang="en-IE" sz="1600" b="1" dirty="0" smtClean="0"/>
          </a:p>
          <a:p>
            <a:r>
              <a:rPr lang="en-IE" sz="1600" dirty="0" smtClean="0"/>
              <a:t>Kildare County Council</a:t>
            </a:r>
            <a:endParaRPr lang="en-IE" sz="1600" dirty="0"/>
          </a:p>
        </p:txBody>
      </p:sp>
      <p:cxnSp>
        <p:nvCxnSpPr>
          <p:cNvPr id="30" name="Straight Arrow Connector 29"/>
          <p:cNvCxnSpPr>
            <a:stCxn id="23" idx="3"/>
          </p:cNvCxnSpPr>
          <p:nvPr/>
        </p:nvCxnSpPr>
        <p:spPr>
          <a:xfrm>
            <a:off x="1714480" y="2856508"/>
            <a:ext cx="1000132" cy="929682"/>
          </a:xfrm>
          <a:prstGeom prst="straightConnector1">
            <a:avLst/>
          </a:prstGeom>
          <a:ln w="381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</p:cNvCxnSpPr>
          <p:nvPr/>
        </p:nvCxnSpPr>
        <p:spPr>
          <a:xfrm flipV="1">
            <a:off x="1714480" y="5214950"/>
            <a:ext cx="1000132" cy="142876"/>
          </a:xfrm>
          <a:prstGeom prst="straightConnector1">
            <a:avLst/>
          </a:prstGeom>
          <a:ln w="381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1"/>
          </p:cNvCxnSpPr>
          <p:nvPr/>
        </p:nvCxnSpPr>
        <p:spPr>
          <a:xfrm rot="10800000" flipV="1">
            <a:off x="4071934" y="3393280"/>
            <a:ext cx="642942" cy="750099"/>
          </a:xfrm>
          <a:prstGeom prst="straightConnector1">
            <a:avLst/>
          </a:prstGeom>
          <a:ln w="38100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1"/>
          </p:cNvCxnSpPr>
          <p:nvPr/>
        </p:nvCxnSpPr>
        <p:spPr>
          <a:xfrm rot="10800000">
            <a:off x="3643306" y="4500570"/>
            <a:ext cx="1071570" cy="1285884"/>
          </a:xfrm>
          <a:prstGeom prst="straightConnector1">
            <a:avLst/>
          </a:prstGeom>
          <a:ln w="38100" cap="sq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40" y="1428736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2428868"/>
            <a:ext cx="2857488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spcBef>
                <a:spcPts val="480"/>
              </a:spcBef>
              <a:buFont typeface="Arial" pitchFamily="34" charset="0"/>
              <a:buChar char="•"/>
            </a:pPr>
            <a:r>
              <a:rPr lang="en-US" sz="2000" dirty="0" smtClean="0"/>
              <a:t>January 2018, €10 million in funding over 5 years announced for Regional offices </a:t>
            </a:r>
            <a:endParaRPr lang="en-IE" sz="2000" dirty="0" smtClean="0"/>
          </a:p>
          <a:p>
            <a:pPr marL="324000" lvl="1" indent="-324000">
              <a:spcBef>
                <a:spcPts val="48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IE" sz="2000" dirty="0" smtClean="0"/>
              <a:t>Service Level Agreements with DCCAE.</a:t>
            </a:r>
          </a:p>
          <a:p>
            <a:pPr marL="324000" lvl="1" indent="-324000">
              <a:spcBef>
                <a:spcPts val="48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IE" sz="2000" dirty="0" smtClean="0"/>
              <a:t>Governance structure being put in place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3409" r="22254" b="8280"/>
          <a:stretch>
            <a:fillRect/>
          </a:stretch>
        </p:blipFill>
        <p:spPr bwMode="auto">
          <a:xfrm>
            <a:off x="3000364" y="1500174"/>
            <a:ext cx="5927892" cy="50913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0" y="1714488"/>
            <a:ext cx="48577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I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Regional Climate Action Offices</a:t>
            </a:r>
            <a:endParaRPr lang="en-IE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42920" y="1988840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40" y="1428736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57158" y="1844824"/>
            <a:ext cx="8247290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 smtClean="0"/>
              <a:t>Staff recruitment  - </a:t>
            </a:r>
            <a:r>
              <a:rPr lang="en-IE" sz="2000" dirty="0" smtClean="0"/>
              <a:t>Staff of 4 reporting to DoS Environment</a:t>
            </a:r>
          </a:p>
          <a:p>
            <a:pPr marL="324000" lvl="1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 smtClean="0"/>
              <a:t>Initial tasks of CAROs – 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i="1" dirty="0" smtClean="0"/>
              <a:t>‘</a:t>
            </a:r>
            <a:r>
              <a:rPr lang="en-IE" sz="2000" i="1" dirty="0" smtClean="0"/>
              <a:t>F</a:t>
            </a:r>
            <a:r>
              <a:rPr lang="en-US" sz="2000" i="1" dirty="0" err="1" smtClean="0"/>
              <a:t>ormulation</a:t>
            </a:r>
            <a:r>
              <a:rPr lang="en-US" sz="2000" i="1" dirty="0" smtClean="0"/>
              <a:t> of Regional Adaptation Plan Templates 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i="1" dirty="0" smtClean="0"/>
              <a:t>Advising local authorities on the formulation and implementation of individual Local Plans’</a:t>
            </a:r>
          </a:p>
          <a:p>
            <a:pPr marL="324000" lvl="1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 smtClean="0"/>
              <a:t>Regional climate action training to LA staff by </a:t>
            </a:r>
            <a:r>
              <a:rPr lang="en-IE" sz="2400" dirty="0" err="1" smtClean="0"/>
              <a:t>MaREI</a:t>
            </a:r>
            <a:r>
              <a:rPr lang="en-IE" sz="2400" dirty="0" smtClean="0"/>
              <a:t> In May/June 2018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000" dirty="0" smtClean="0"/>
              <a:t>Awareness at Senior Management Level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000" dirty="0" smtClean="0"/>
              <a:t>Establishment of Baseline Information in Local Authorities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000" dirty="0" smtClean="0"/>
              <a:t>Managing Adaptation and resourcing for the future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000" dirty="0" smtClean="0"/>
              <a:t>Asset Management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000" dirty="0" smtClean="0"/>
              <a:t>Environment, Roads, Housing, Water Services, Community Development, Economic Development........</a:t>
            </a:r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1907704" y="1196752"/>
            <a:ext cx="64807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I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en-I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Action Regional Offices - </a:t>
            </a:r>
            <a:r>
              <a:rPr lang="en-US" sz="2000" b="1" dirty="0" smtClean="0"/>
              <a:t>Next steps</a:t>
            </a:r>
            <a:endParaRPr lang="en-IE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714488"/>
            <a:ext cx="857256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algn="ctr" eaLnBrk="0" hangingPunct="0">
              <a:spcBef>
                <a:spcPct val="20000"/>
              </a:spcBef>
            </a:pPr>
            <a:endParaRPr lang="en-IE" i="1" dirty="0" smtClean="0"/>
          </a:p>
          <a:p>
            <a:pPr algn="ctr"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457200" y="1535112"/>
            <a:ext cx="8258204" cy="5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IE" sz="2400" b="1" dirty="0" smtClean="0"/>
              <a:t>Strategies to address climate change:</a:t>
            </a:r>
            <a:endParaRPr lang="en-IE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2060848"/>
            <a:ext cx="464343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lnSpc>
                <a:spcPct val="150000"/>
              </a:lnSpc>
              <a:spcBef>
                <a:spcPts val="567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b="1" dirty="0" smtClean="0"/>
              <a:t>Mitigation </a:t>
            </a:r>
            <a:r>
              <a:rPr lang="en-IE" sz="2400" dirty="0" smtClean="0"/>
              <a:t>aims to reduce mans impact on climate change</a:t>
            </a:r>
          </a:p>
          <a:p>
            <a:pPr marL="342000" indent="-342000">
              <a:lnSpc>
                <a:spcPct val="150000"/>
              </a:lnSpc>
              <a:spcBef>
                <a:spcPts val="567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b="1" dirty="0" smtClean="0"/>
              <a:t>Adaptation </a:t>
            </a:r>
            <a:r>
              <a:rPr lang="en-IE" sz="2400" dirty="0" smtClean="0"/>
              <a:t>aims to reduce the negative </a:t>
            </a:r>
            <a:r>
              <a:rPr lang="en-IE" sz="2400" i="1" u="sng" dirty="0" smtClean="0"/>
              <a:t>impacts</a:t>
            </a:r>
            <a:r>
              <a:rPr lang="en-IE" sz="2400" i="1" dirty="0" smtClean="0"/>
              <a:t> </a:t>
            </a:r>
            <a:r>
              <a:rPr lang="en-IE" sz="2400" dirty="0" smtClean="0"/>
              <a:t>of climate change or to take advantage of emerging opportunities</a:t>
            </a:r>
            <a:endParaRPr lang="en-IE" sz="2400" dirty="0"/>
          </a:p>
        </p:txBody>
      </p:sp>
      <p:pic>
        <p:nvPicPr>
          <p:cNvPr id="13" name="Content Placeholder 28" descr="http://www.actiononclimate.today/wp-content/uploads/2016/01/relationship-between-mitigation-and-adaptationv2.jpg?_t=1463658423"/>
          <p:cNvPicPr>
            <a:picLocks noChangeAspect="1"/>
          </p:cNvPicPr>
          <p:nvPr/>
        </p:nvPicPr>
        <p:blipFill>
          <a:blip r:embed="rId3" cstate="print"/>
          <a:srcRect b="6146"/>
          <a:stretch>
            <a:fillRect/>
          </a:stretch>
        </p:blipFill>
        <p:spPr bwMode="auto">
          <a:xfrm>
            <a:off x="4614495" y="2571744"/>
            <a:ext cx="4251680" cy="327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269649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714488"/>
            <a:ext cx="857256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0" y="1535112"/>
            <a:ext cx="6372200" cy="4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IE" b="1" dirty="0" smtClean="0"/>
              <a:t>Climate Action and Low Carbon Development Act 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060848"/>
            <a:ext cx="4788024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E" sz="2400" dirty="0" smtClean="0"/>
              <a:t>Legislative background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/>
              <a:t>Transition to</a:t>
            </a:r>
          </a:p>
          <a:p>
            <a:pPr lvl="1">
              <a:buFont typeface="Wingdings" pitchFamily="2" charset="2"/>
              <a:buChar char="Ø"/>
            </a:pPr>
            <a:r>
              <a:rPr lang="en-IE" sz="2400" dirty="0" smtClean="0"/>
              <a:t>Low-carbon</a:t>
            </a:r>
          </a:p>
          <a:p>
            <a:pPr lvl="1">
              <a:buFont typeface="Wingdings" pitchFamily="2" charset="2"/>
              <a:buChar char="Ø"/>
            </a:pPr>
            <a:r>
              <a:rPr lang="en-IE" sz="2400" dirty="0" smtClean="0"/>
              <a:t>Climate-resilient</a:t>
            </a:r>
          </a:p>
          <a:p>
            <a:pPr lvl="1">
              <a:buFont typeface="Wingdings" pitchFamily="2" charset="2"/>
              <a:buChar char="Ø"/>
            </a:pPr>
            <a:r>
              <a:rPr lang="en-IE" sz="2400" dirty="0" smtClean="0"/>
              <a:t>Environmentally sustainable</a:t>
            </a:r>
          </a:p>
          <a:p>
            <a:pPr lvl="1"/>
            <a:r>
              <a:rPr lang="en-IE" sz="2400" dirty="0" smtClean="0"/>
              <a:t> economy by 2050</a:t>
            </a:r>
          </a:p>
          <a:p>
            <a:pPr marL="324000" indent="-324000">
              <a:spcBef>
                <a:spcPts val="480"/>
              </a:spcBef>
              <a:buFont typeface="Wingdings" pitchFamily="2" charset="2"/>
              <a:buChar char="Ø"/>
            </a:pPr>
            <a:r>
              <a:rPr lang="en-IE" sz="2400" dirty="0" smtClean="0"/>
              <a:t>Basis for:</a:t>
            </a:r>
          </a:p>
          <a:p>
            <a:pPr marL="781200" lvl="1" indent="-324000">
              <a:spcBef>
                <a:spcPts val="480"/>
              </a:spcBef>
              <a:buFont typeface="Wingdings" pitchFamily="2" charset="2"/>
              <a:buChar char="Ø"/>
            </a:pPr>
            <a:r>
              <a:rPr lang="en-IE" sz="2400" dirty="0" smtClean="0"/>
              <a:t>National Mitigation Plan</a:t>
            </a:r>
          </a:p>
          <a:p>
            <a:pPr marL="781200" lvl="1" indent="-324000">
              <a:spcBef>
                <a:spcPts val="480"/>
              </a:spcBef>
              <a:buFont typeface="Wingdings" pitchFamily="2" charset="2"/>
              <a:buChar char="Ø"/>
            </a:pPr>
            <a:r>
              <a:rPr lang="en-IE" sz="2400" dirty="0" smtClean="0"/>
              <a:t>National Adaptation Framework</a:t>
            </a:r>
            <a:endParaRPr lang="en-IE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460" y="1196752"/>
            <a:ext cx="22895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40" y="1428736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1475656" y="1340768"/>
            <a:ext cx="4824536" cy="65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IE" sz="2000" b="1" dirty="0" smtClean="0"/>
              <a:t>National Mitigation Plan, </a:t>
            </a:r>
            <a:r>
              <a:rPr lang="en-IE" sz="2000" dirty="0" smtClean="0"/>
              <a:t>July 2017</a:t>
            </a:r>
            <a:endParaRPr lang="en-IE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988840"/>
            <a:ext cx="5652120" cy="460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spcBef>
                <a:spcPts val="480"/>
              </a:spcBef>
              <a:buFont typeface="Arial" pitchFamily="34" charset="0"/>
              <a:buChar char="•"/>
            </a:pPr>
            <a:r>
              <a:rPr lang="en-IE" sz="2400" dirty="0" smtClean="0"/>
              <a:t>Policy to manage GHG emissions:</a:t>
            </a:r>
          </a:p>
          <a:p>
            <a:pPr marL="799200" lvl="2" indent="-342000">
              <a:spcBef>
                <a:spcPts val="480"/>
              </a:spcBef>
              <a:buFont typeface="Arial" pitchFamily="34" charset="0"/>
              <a:buChar char="−"/>
            </a:pPr>
            <a:r>
              <a:rPr lang="en-IE" sz="2400" dirty="0" smtClean="0"/>
              <a:t>Electricity generation</a:t>
            </a:r>
          </a:p>
          <a:p>
            <a:pPr marL="799200" lvl="2" indent="-342000">
              <a:spcBef>
                <a:spcPts val="480"/>
              </a:spcBef>
              <a:buFont typeface="Arial" pitchFamily="34" charset="0"/>
              <a:buChar char="−"/>
            </a:pPr>
            <a:r>
              <a:rPr lang="en-IE" sz="2400" dirty="0" smtClean="0"/>
              <a:t>Built environment</a:t>
            </a:r>
          </a:p>
          <a:p>
            <a:pPr marL="799200" lvl="2" indent="-342000">
              <a:spcBef>
                <a:spcPts val="480"/>
              </a:spcBef>
              <a:buFont typeface="Arial" pitchFamily="34" charset="0"/>
              <a:buChar char="−"/>
            </a:pPr>
            <a:r>
              <a:rPr lang="en-IE" sz="2400" dirty="0" smtClean="0"/>
              <a:t>Transport</a:t>
            </a:r>
          </a:p>
          <a:p>
            <a:pPr marL="799200" lvl="2" indent="-342000">
              <a:spcBef>
                <a:spcPts val="480"/>
              </a:spcBef>
              <a:buFont typeface="Arial" pitchFamily="34" charset="0"/>
              <a:buChar char="−"/>
            </a:pPr>
            <a:r>
              <a:rPr lang="en-IE" sz="2400" dirty="0" smtClean="0"/>
              <a:t>Agriculture &amp; forestry</a:t>
            </a:r>
          </a:p>
          <a:p>
            <a:pPr marL="342000" indent="-342000">
              <a:spcBef>
                <a:spcPts val="480"/>
              </a:spcBef>
              <a:buFont typeface="Arial" pitchFamily="34" charset="0"/>
              <a:buChar char="•"/>
            </a:pPr>
            <a:r>
              <a:rPr lang="en-IE" sz="2400" dirty="0" smtClean="0"/>
              <a:t>National and International targets</a:t>
            </a:r>
          </a:p>
          <a:p>
            <a:pPr marL="342000" indent="-342000">
              <a:spcBef>
                <a:spcPts val="480"/>
              </a:spcBef>
              <a:buFont typeface="Arial" pitchFamily="34" charset="0"/>
              <a:buChar char="•"/>
            </a:pPr>
            <a:r>
              <a:rPr lang="en-IE" sz="2400" dirty="0" smtClean="0"/>
              <a:t>106 actions, </a:t>
            </a:r>
          </a:p>
          <a:p>
            <a:pPr marL="799200" lvl="1" indent="-342000">
              <a:spcBef>
                <a:spcPts val="480"/>
              </a:spcBef>
              <a:buFont typeface="Arial" pitchFamily="34" charset="0"/>
              <a:buChar char="•"/>
            </a:pPr>
            <a:r>
              <a:rPr lang="en-IE" sz="2400" dirty="0" smtClean="0"/>
              <a:t>Local Authorities Lead one:</a:t>
            </a:r>
            <a:br>
              <a:rPr lang="en-IE" sz="2400" dirty="0" smtClean="0"/>
            </a:br>
            <a:r>
              <a:rPr lang="en-IE" sz="2400" dirty="0" smtClean="0"/>
              <a:t>‘</a:t>
            </a:r>
            <a:r>
              <a:rPr lang="en-IE" sz="2400" i="1" dirty="0" smtClean="0"/>
              <a:t>Establish regional climate action offices to coordinate Local Authority response ……’</a:t>
            </a:r>
            <a:endParaRPr lang="en-IE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14554"/>
            <a:ext cx="285531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39" y="2061399"/>
            <a:ext cx="3500461" cy="47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 cstate="print"/>
          <a:srcRect l="40049" t="43195" r="37207" b="17160"/>
          <a:stretch>
            <a:fillRect/>
          </a:stretch>
        </p:blipFill>
        <p:spPr bwMode="auto">
          <a:xfrm>
            <a:off x="5220072" y="2924944"/>
            <a:ext cx="392392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40" y="1428736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1835696" y="1268760"/>
            <a:ext cx="61206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2400" b="1" dirty="0" smtClean="0">
                <a:solidFill>
                  <a:prstClr val="black"/>
                </a:solidFill>
                <a:latin typeface="Calibri"/>
                <a:cs typeface="+mn-cs"/>
              </a:rPr>
              <a:t>National Adaptation Framework </a:t>
            </a:r>
            <a:r>
              <a:rPr lang="en-IE" dirty="0" smtClean="0"/>
              <a:t>January 2018</a:t>
            </a:r>
            <a:endParaRPr lang="en-IE" b="1" dirty="0"/>
          </a:p>
        </p:txBody>
      </p:sp>
      <p:sp>
        <p:nvSpPr>
          <p:cNvPr id="12" name="Rectangle 11"/>
          <p:cNvSpPr/>
          <p:nvPr/>
        </p:nvSpPr>
        <p:spPr>
          <a:xfrm>
            <a:off x="0" y="1772816"/>
            <a:ext cx="5292080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 smtClean="0"/>
              <a:t>Policy for strategic adaptation response to climate change </a:t>
            </a:r>
          </a:p>
          <a:p>
            <a:pPr marL="324000" lvl="1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 smtClean="0"/>
              <a:t>12 Actions identified, among them: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i="1" dirty="0" smtClean="0"/>
              <a:t>Each local authority to make and adopt local adaptation strategies based on a regional governance approach to adaptation planning</a:t>
            </a:r>
          </a:p>
          <a:p>
            <a:pPr marL="781200" lvl="2" indent="-324000"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i="1" dirty="0" smtClean="0"/>
              <a:t>Advance proposals to establish regional climate action offices to coordinate Local Authority response to climate change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40" y="1428736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428596" y="1643050"/>
            <a:ext cx="68580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IE" sz="2400" b="1" dirty="0" smtClean="0">
                <a:solidFill>
                  <a:prstClr val="black"/>
                </a:solidFill>
                <a:latin typeface="Calibri"/>
                <a:cs typeface="+mn-cs"/>
              </a:rPr>
              <a:t>Local Adaptation Strategies – resources available</a:t>
            </a:r>
            <a:endParaRPr lang="en-IE" b="1" dirty="0"/>
          </a:p>
        </p:txBody>
      </p:sp>
      <p:sp>
        <p:nvSpPr>
          <p:cNvPr id="12" name="Rectangle 11"/>
          <p:cNvSpPr/>
          <p:nvPr/>
        </p:nvSpPr>
        <p:spPr>
          <a:xfrm>
            <a:off x="357158" y="2071678"/>
            <a:ext cx="5072098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spcBef>
                <a:spcPts val="480"/>
              </a:spcBef>
              <a:buFont typeface="Arial" pitchFamily="34" charset="0"/>
              <a:buChar char="•"/>
            </a:pPr>
            <a:r>
              <a:rPr lang="en-IE" sz="2000" dirty="0" smtClean="0"/>
              <a:t>EPA Guidelines published 2016</a:t>
            </a:r>
          </a:p>
          <a:p>
            <a:pPr marL="342000" indent="-342000">
              <a:spcBef>
                <a:spcPts val="480"/>
              </a:spcBef>
              <a:buFont typeface="Arial" pitchFamily="34" charset="0"/>
              <a:buChar char="•"/>
            </a:pPr>
            <a:r>
              <a:rPr lang="en-IE" sz="2000" dirty="0" smtClean="0"/>
              <a:t>5 - step process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r="947" b="681"/>
          <a:stretch>
            <a:fillRect/>
          </a:stretch>
        </p:blipFill>
        <p:spPr bwMode="auto">
          <a:xfrm>
            <a:off x="857224" y="2928934"/>
            <a:ext cx="2672784" cy="372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Diagram 12"/>
          <p:cNvGraphicFramePr/>
          <p:nvPr/>
        </p:nvGraphicFramePr>
        <p:xfrm>
          <a:off x="4214810" y="1285860"/>
          <a:ext cx="471490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4797152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57158" y="1785926"/>
            <a:ext cx="84010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40" y="1428736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827584" y="1340768"/>
            <a:ext cx="8316416" cy="7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Local Adaptation Strategies – resources available</a:t>
            </a:r>
            <a:endParaRPr lang="en-I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071679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spcBef>
                <a:spcPts val="480"/>
              </a:spcBef>
              <a:buFont typeface="Wingdings" pitchFamily="2" charset="2"/>
              <a:buChar char="Ø"/>
            </a:pPr>
            <a:r>
              <a:rPr lang="en-IE" sz="2400" b="1" dirty="0" smtClean="0"/>
              <a:t>Climate Ireland </a:t>
            </a:r>
            <a:r>
              <a:rPr lang="en-IE" sz="2400" dirty="0" smtClean="0"/>
              <a:t>portal - Developed by MarEI / UCC to provide a source of climate change information and its impacts on Ireland</a:t>
            </a:r>
            <a:r>
              <a:rPr lang="en-IE" dirty="0" smtClean="0"/>
              <a:t>. 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7487"/>
          <a:stretch>
            <a:fillRect/>
          </a:stretch>
        </p:blipFill>
        <p:spPr bwMode="auto">
          <a:xfrm>
            <a:off x="3764180" y="3573016"/>
            <a:ext cx="5379820" cy="30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3528" y="3284984"/>
            <a:ext cx="3096344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480"/>
              </a:spcBef>
              <a:buFont typeface="Wingdings" pitchFamily="2" charset="2"/>
              <a:buChar char="Ø"/>
            </a:pPr>
            <a:r>
              <a:rPr lang="en-IE" sz="2400" b="1" dirty="0" smtClean="0"/>
              <a:t>Tools</a:t>
            </a:r>
            <a:r>
              <a:rPr lang="en-IE" sz="2400" dirty="0" smtClean="0"/>
              <a:t> for global and national climate data and projections </a:t>
            </a:r>
          </a:p>
          <a:p>
            <a:pPr marL="342000" indent="-342000">
              <a:spcBef>
                <a:spcPts val="480"/>
              </a:spcBef>
              <a:buFont typeface="Wingdings" pitchFamily="2" charset="2"/>
              <a:buChar char="Ø"/>
            </a:pPr>
            <a:r>
              <a:rPr lang="en-IE" sz="2400" b="1" dirty="0" smtClean="0"/>
              <a:t>Information</a:t>
            </a:r>
            <a:r>
              <a:rPr lang="en-IE" sz="2400" dirty="0" smtClean="0"/>
              <a:t> on climate adaptation policy</a:t>
            </a:r>
          </a:p>
          <a:p>
            <a:pPr marL="342000" indent="-342000">
              <a:spcBef>
                <a:spcPts val="480"/>
              </a:spcBef>
              <a:buFont typeface="Wingdings" pitchFamily="2" charset="2"/>
              <a:buChar char="Ø"/>
            </a:pPr>
            <a:r>
              <a:rPr lang="en-IE" sz="2400" b="1" dirty="0" smtClean="0"/>
              <a:t>Case studies</a:t>
            </a:r>
            <a:endParaRPr lang="en-IE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0" y="2060848"/>
            <a:ext cx="363589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484784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1619672" y="1196752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2400" dirty="0" smtClean="0">
                <a:latin typeface="Arial" pitchFamily="34" charset="0"/>
                <a:cs typeface="Arial" pitchFamily="34" charset="0"/>
              </a:rPr>
              <a:t>Need for Shared Service</a:t>
            </a:r>
            <a:endParaRPr lang="en-IE" b="1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Coordinated National Approach for development of Climate Change Plans</a:t>
            </a: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Reporting and Governance at Regional, National and International levels.</a:t>
            </a: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Facilitate Community attitudinal and behavioural change</a:t>
            </a: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Foster interagency collaboration and support</a:t>
            </a: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Address identified weaknesses in the sector</a:t>
            </a:r>
          </a:p>
          <a:p>
            <a:r>
              <a:rPr lang="en-IE" sz="2800" dirty="0" smtClean="0">
                <a:latin typeface="Arial" pitchFamily="34" charset="0"/>
                <a:cs typeface="Arial" pitchFamily="34" charset="0"/>
              </a:rPr>
              <a:t>Advance mitigation and adaptation in regions with common risks.</a:t>
            </a:r>
            <a:endParaRPr lang="en-I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800" b="1" dirty="0">
              <a:latin typeface="+mj-lt"/>
              <a:ea typeface="Times New Roman" pitchFamily="18" charset="0"/>
            </a:endParaRPr>
          </a:p>
          <a:p>
            <a:pPr algn="ctr">
              <a:defRPr/>
            </a:pPr>
            <a:r>
              <a:rPr lang="en-IE" sz="2800" b="1" dirty="0">
                <a:latin typeface="+mj-lt"/>
                <a:ea typeface="Times New Roman" pitchFamily="18" charset="0"/>
              </a:rPr>
              <a:t> </a:t>
            </a:r>
            <a:endParaRPr lang="en-US" sz="28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endParaRPr lang="en-US" sz="2800" dirty="0">
              <a:latin typeface="+mj-lt"/>
            </a:endParaRPr>
          </a:p>
          <a:p>
            <a:pPr eaLnBrk="0" hangingPunct="0"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0" y="2060848"/>
            <a:ext cx="363589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484784"/>
            <a:ext cx="35004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IE" i="1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  <a:p>
            <a:pPr eaLnBrk="0" hangingPunct="0">
              <a:spcBef>
                <a:spcPct val="20000"/>
              </a:spcBef>
            </a:pPr>
            <a:endParaRPr lang="en-IE" i="1" dirty="0" smtClean="0"/>
          </a:p>
        </p:txBody>
      </p:sp>
      <p:sp>
        <p:nvSpPr>
          <p:cNvPr id="9" name="Text Placeholder 23"/>
          <p:cNvSpPr txBox="1">
            <a:spLocks/>
          </p:cNvSpPr>
          <p:nvPr/>
        </p:nvSpPr>
        <p:spPr bwMode="auto">
          <a:xfrm>
            <a:off x="179512" y="1412776"/>
            <a:ext cx="18722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2400" dirty="0" smtClean="0">
                <a:latin typeface="Arial" pitchFamily="34" charset="0"/>
                <a:cs typeface="Arial" pitchFamily="34" charset="0"/>
              </a:rPr>
              <a:t>Climate Change: Role of Local Authorities </a:t>
            </a:r>
            <a:endParaRPr lang="en-IE" b="1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6804248" cy="57332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8436</TotalTime>
  <Words>455</Words>
  <Application>Microsoft Office PowerPoint</Application>
  <PresentationFormat>On-screen Show (4:3)</PresentationFormat>
  <Paragraphs>127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Cork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CCC</dc:creator>
  <cp:lastModifiedBy>Chris Galvin</cp:lastModifiedBy>
  <cp:revision>698</cp:revision>
  <dcterms:created xsi:type="dcterms:W3CDTF">2013-05-02T15:15:02Z</dcterms:created>
  <dcterms:modified xsi:type="dcterms:W3CDTF">2018-05-01T11:29:41Z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0x010100E6942EDB932E224D9508F8A4017525E6</vt:lpwstr>
  </property>
</Properties>
</file>