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0" r:id="rId6"/>
    <p:sldId id="257" r:id="rId7"/>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FDECB"/>
    <a:srgbClr val="E7E8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653" autoAdjust="0"/>
    <p:restoredTop sz="94660"/>
  </p:normalViewPr>
  <p:slideViewPr>
    <p:cSldViewPr snapToGrid="0">
      <p:cViewPr varScale="1">
        <p:scale>
          <a:sx n="63" d="100"/>
          <a:sy n="63" d="100"/>
        </p:scale>
        <p:origin x="96"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8E1CB7FC-06D9-487E-8458-00D1A981303B}" type="datetimeFigureOut">
              <a:rPr lang="en-IE" smtClean="0"/>
              <a:t>01/05/2018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423362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E1CB7FC-06D9-487E-8458-00D1A981303B}" type="datetimeFigureOut">
              <a:rPr lang="en-IE" smtClean="0"/>
              <a:t>01/05/2018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2044932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E1CB7FC-06D9-487E-8458-00D1A981303B}" type="datetimeFigureOut">
              <a:rPr lang="en-IE" smtClean="0"/>
              <a:t>01/05/2018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3869550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8E1CB7FC-06D9-487E-8458-00D1A981303B}" type="datetimeFigureOut">
              <a:rPr lang="en-IE" smtClean="0"/>
              <a:t>01/05/2018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227752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1CB7FC-06D9-487E-8458-00D1A981303B}" type="datetimeFigureOut">
              <a:rPr lang="en-IE" smtClean="0"/>
              <a:t>01/05/2018</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1574947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8E1CB7FC-06D9-487E-8458-00D1A981303B}" type="datetimeFigureOut">
              <a:rPr lang="en-IE" smtClean="0"/>
              <a:t>01/05/2018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3716479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8E1CB7FC-06D9-487E-8458-00D1A981303B}" type="datetimeFigureOut">
              <a:rPr lang="en-IE" smtClean="0"/>
              <a:t>01/05/2018</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3817062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8E1CB7FC-06D9-487E-8458-00D1A981303B}" type="datetimeFigureOut">
              <a:rPr lang="en-IE" smtClean="0"/>
              <a:t>01/05/2018</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90672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CB7FC-06D9-487E-8458-00D1A981303B}" type="datetimeFigureOut">
              <a:rPr lang="en-IE" smtClean="0"/>
              <a:t>01/05/2018</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222426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CB7FC-06D9-487E-8458-00D1A981303B}" type="datetimeFigureOut">
              <a:rPr lang="en-IE" smtClean="0"/>
              <a:t>01/05/2018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3412641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1CB7FC-06D9-487E-8458-00D1A981303B}" type="datetimeFigureOut">
              <a:rPr lang="en-IE" smtClean="0"/>
              <a:t>01/05/2018</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1AD7532-DDC0-4510-9B0D-93083882C7E1}" type="slidenum">
              <a:rPr lang="en-IE" smtClean="0"/>
              <a:t>‹#›</a:t>
            </a:fld>
            <a:endParaRPr lang="en-IE"/>
          </a:p>
        </p:txBody>
      </p:sp>
    </p:spTree>
    <p:extLst>
      <p:ext uri="{BB962C8B-B14F-4D97-AF65-F5344CB8AC3E}">
        <p14:creationId xmlns:p14="http://schemas.microsoft.com/office/powerpoint/2010/main" val="3307463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1CB7FC-06D9-487E-8458-00D1A981303B}" type="datetimeFigureOut">
              <a:rPr lang="en-IE" smtClean="0"/>
              <a:t>01/05/2018</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D7532-DDC0-4510-9B0D-93083882C7E1}" type="slidenum">
              <a:rPr lang="en-IE" smtClean="0"/>
              <a:t>‹#›</a:t>
            </a:fld>
            <a:endParaRPr lang="en-IE"/>
          </a:p>
        </p:txBody>
      </p:sp>
    </p:spTree>
    <p:extLst>
      <p:ext uri="{BB962C8B-B14F-4D97-AF65-F5344CB8AC3E}">
        <p14:creationId xmlns:p14="http://schemas.microsoft.com/office/powerpoint/2010/main" val="3408692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canmail.trustwave.com/?c=6600&amp;d=89vj2ojI6iElDbwMZX_M7-a-ieOS9aenagDKW7KdTw&amp;s=344&amp;u=http://creative.ireland.ie/cruinni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dcc.ie/en/services/sport-and-recreation/arts/creative-ireland/" TargetMode="External"/><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91309"/>
            <a:ext cx="9144000" cy="2387600"/>
          </a:xfrm>
        </p:spPr>
        <p:txBody>
          <a:bodyPr>
            <a:normAutofit fontScale="90000"/>
          </a:bodyPr>
          <a:lstStyle/>
          <a:p>
            <a:r>
              <a:rPr lang="en-GB" b="1" dirty="0"/>
              <a:t> </a:t>
            </a:r>
            <a:r>
              <a:rPr lang="en-IE" dirty="0"/>
              <a:t/>
            </a:r>
            <a:br>
              <a:rPr lang="en-IE" dirty="0"/>
            </a:br>
            <a:r>
              <a:rPr lang="en-GB" b="1" dirty="0"/>
              <a:t> </a:t>
            </a:r>
            <a:r>
              <a:rPr lang="en-IE" dirty="0"/>
              <a:t/>
            </a:r>
            <a:br>
              <a:rPr lang="en-IE" dirty="0"/>
            </a:br>
            <a:r>
              <a:rPr lang="en-GB" b="1" dirty="0"/>
              <a:t> </a:t>
            </a:r>
            <a:r>
              <a:rPr lang="en-IE" dirty="0"/>
              <a:t/>
            </a:r>
            <a:br>
              <a:rPr lang="en-IE" dirty="0"/>
            </a:br>
            <a:r>
              <a:rPr lang="en-IE" dirty="0"/>
              <a:t/>
            </a:r>
            <a:br>
              <a:rPr lang="en-IE" dirty="0"/>
            </a:br>
            <a:r>
              <a:rPr lang="en-GB" dirty="0"/>
              <a:t> </a:t>
            </a:r>
            <a:endParaRPr lang="en-IE" dirty="0"/>
          </a:p>
        </p:txBody>
      </p:sp>
      <p:sp>
        <p:nvSpPr>
          <p:cNvPr id="3" name="Subtitle 2"/>
          <p:cNvSpPr>
            <a:spLocks noGrp="1"/>
          </p:cNvSpPr>
          <p:nvPr>
            <p:ph type="subTitle" idx="1"/>
          </p:nvPr>
        </p:nvSpPr>
        <p:spPr>
          <a:xfrm>
            <a:off x="1524000" y="4709621"/>
            <a:ext cx="9144000" cy="1655762"/>
          </a:xfrm>
        </p:spPr>
        <p:txBody>
          <a:bodyPr/>
          <a:lstStyle/>
          <a:p>
            <a:r>
              <a:rPr lang="en-IE" dirty="0" smtClean="0">
                <a:solidFill>
                  <a:schemeClr val="bg1"/>
                </a:solidFill>
              </a:rPr>
              <a:t>South Dublin County Council’s Public Art Programme 2016-2019 under the Per Cent for Art scheme</a:t>
            </a:r>
            <a:endParaRPr lang="en-IE" dirty="0">
              <a:solidFill>
                <a:schemeClr val="bg1"/>
              </a:solidFill>
            </a:endParaRPr>
          </a:p>
        </p:txBody>
      </p:sp>
      <p:sp>
        <p:nvSpPr>
          <p:cNvPr id="8" name="Rectangle 7"/>
          <p:cNvSpPr/>
          <p:nvPr/>
        </p:nvSpPr>
        <p:spPr>
          <a:xfrm>
            <a:off x="1159727" y="1726820"/>
            <a:ext cx="7422391" cy="1569660"/>
          </a:xfrm>
          <a:prstGeom prst="rect">
            <a:avLst/>
          </a:prstGeom>
        </p:spPr>
        <p:txBody>
          <a:bodyPr wrap="square">
            <a:spAutoFit/>
          </a:bodyPr>
          <a:lstStyle/>
          <a:p>
            <a:r>
              <a:rPr lang="en-IE" sz="3200" dirty="0">
                <a:solidFill>
                  <a:srgbClr val="C18B18"/>
                </a:solidFill>
                <a:latin typeface="ArialMT"/>
              </a:rPr>
              <a:t>Creative Ireland </a:t>
            </a:r>
            <a:r>
              <a:rPr lang="en-IE" sz="3200" dirty="0" smtClean="0">
                <a:solidFill>
                  <a:srgbClr val="C18B18"/>
                </a:solidFill>
                <a:latin typeface="ArialMT"/>
              </a:rPr>
              <a:t>South Dublin</a:t>
            </a:r>
          </a:p>
          <a:p>
            <a:endParaRPr lang="en-IE" sz="3200" dirty="0">
              <a:solidFill>
                <a:srgbClr val="C18B18"/>
              </a:solidFill>
              <a:latin typeface="ArialMT"/>
            </a:endParaRPr>
          </a:p>
          <a:p>
            <a:r>
              <a:rPr lang="en-IE" sz="3200" dirty="0" smtClean="0">
                <a:solidFill>
                  <a:srgbClr val="C18B18"/>
                </a:solidFill>
                <a:latin typeface="ArialMT"/>
              </a:rPr>
              <a:t>Programme Update</a:t>
            </a:r>
            <a:endParaRPr lang="en-IE" sz="3200" dirty="0"/>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7579" t="5312" r="6084" b="7048"/>
          <a:stretch>
            <a:fillRect/>
          </a:stretch>
        </p:blipFill>
        <p:spPr bwMode="auto">
          <a:xfrm>
            <a:off x="7473462" y="2136117"/>
            <a:ext cx="4929553" cy="4885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3525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350116"/>
            <a:ext cx="8305800" cy="5278368"/>
          </a:xfrm>
          <a:prstGeom prst="rect">
            <a:avLst/>
          </a:prstGeom>
        </p:spPr>
        <p:txBody>
          <a:bodyPr wrap="square">
            <a:spAutoFit/>
          </a:bodyPr>
          <a:lstStyle/>
          <a:p>
            <a:pPr>
              <a:lnSpc>
                <a:spcPct val="150000"/>
              </a:lnSpc>
              <a:spcAft>
                <a:spcPts val="0"/>
              </a:spcAft>
            </a:pPr>
            <a:endParaRPr lang="en-GB" dirty="0">
              <a:latin typeface="Georgia" panose="02040502050405020303"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GB" sz="2000" b="1" i="1" dirty="0" err="1" smtClean="0">
                <a:ea typeface="Times New Roman" panose="02020603050405020304" pitchFamily="18" charset="0"/>
                <a:cs typeface="Times New Roman" panose="02020603050405020304" pitchFamily="18" charset="0"/>
              </a:rPr>
              <a:t>Cruinniú</a:t>
            </a:r>
            <a:r>
              <a:rPr lang="en-GB" sz="2000" b="1" i="1" dirty="0" smtClean="0">
                <a:ea typeface="Times New Roman" panose="02020603050405020304" pitchFamily="18" charset="0"/>
                <a:cs typeface="Times New Roman" panose="02020603050405020304" pitchFamily="18" charset="0"/>
              </a:rPr>
              <a:t> na </a:t>
            </a:r>
            <a:r>
              <a:rPr lang="en-GB" sz="2000" b="1" i="1" dirty="0" err="1" smtClean="0">
                <a:ea typeface="Times New Roman" panose="02020603050405020304" pitchFamily="18" charset="0"/>
                <a:cs typeface="Times New Roman" panose="02020603050405020304" pitchFamily="18" charset="0"/>
              </a:rPr>
              <a:t>nÓg</a:t>
            </a:r>
            <a:r>
              <a:rPr lang="en-GB" sz="2000" b="1" i="1" dirty="0" smtClean="0">
                <a:ea typeface="Times New Roman" panose="02020603050405020304" pitchFamily="18" charset="0"/>
                <a:cs typeface="Times New Roman" panose="02020603050405020304" pitchFamily="18" charset="0"/>
              </a:rPr>
              <a:t> - </a:t>
            </a:r>
            <a:r>
              <a:rPr lang="en-GB" sz="2000" b="1" i="1" dirty="0">
                <a:ea typeface="Times New Roman" panose="02020603050405020304" pitchFamily="18" charset="0"/>
                <a:cs typeface="Times New Roman" panose="02020603050405020304" pitchFamily="18" charset="0"/>
              </a:rPr>
              <a:t>National Children’s Day </a:t>
            </a:r>
            <a:r>
              <a:rPr lang="en-GB" sz="2000" b="1" i="1" dirty="0" smtClean="0">
                <a:ea typeface="Times New Roman" panose="02020603050405020304" pitchFamily="18" charset="0"/>
                <a:cs typeface="Times New Roman" panose="02020603050405020304" pitchFamily="18" charset="0"/>
              </a:rPr>
              <a:t>of Culture, 23</a:t>
            </a:r>
            <a:r>
              <a:rPr lang="en-GB" sz="2000" b="1" i="1" baseline="30000" dirty="0" smtClean="0">
                <a:ea typeface="Times New Roman" panose="02020603050405020304" pitchFamily="18" charset="0"/>
                <a:cs typeface="Times New Roman" panose="02020603050405020304" pitchFamily="18" charset="0"/>
              </a:rPr>
              <a:t>rd</a:t>
            </a:r>
            <a:r>
              <a:rPr lang="en-GB" sz="2000" b="1" i="1" dirty="0" smtClean="0">
                <a:ea typeface="Times New Roman" panose="02020603050405020304" pitchFamily="18" charset="0"/>
                <a:cs typeface="Times New Roman" panose="02020603050405020304" pitchFamily="18" charset="0"/>
              </a:rPr>
              <a:t> June 2018</a:t>
            </a:r>
            <a:endParaRPr lang="en-IE" sz="2000" b="1" dirty="0">
              <a:ea typeface="Times New Roman" panose="02020603050405020304" pitchFamily="18" charset="0"/>
              <a:cs typeface="Times New Roman" panose="02020603050405020304" pitchFamily="18" charset="0"/>
            </a:endParaRPr>
          </a:p>
          <a:p>
            <a:pPr>
              <a:spcAft>
                <a:spcPts val="0"/>
              </a:spcAft>
            </a:pPr>
            <a:r>
              <a:rPr lang="en-GB" sz="2000" dirty="0">
                <a:ea typeface="Times New Roman" panose="02020603050405020304" pitchFamily="18" charset="0"/>
                <a:cs typeface="Times New Roman" panose="02020603050405020304" pitchFamily="18" charset="0"/>
              </a:rPr>
              <a:t> </a:t>
            </a:r>
            <a:endParaRPr lang="en-IE" sz="2000" dirty="0">
              <a:ea typeface="Times New Roman" panose="02020603050405020304" pitchFamily="18" charset="0"/>
              <a:cs typeface="Times New Roman" panose="02020603050405020304" pitchFamily="18" charset="0"/>
            </a:endParaRPr>
          </a:p>
          <a:p>
            <a:r>
              <a:rPr lang="en-GB" sz="2000" dirty="0" smtClean="0"/>
              <a:t>Events </a:t>
            </a:r>
            <a:r>
              <a:rPr lang="en-GB" sz="2000" dirty="0"/>
              <a:t>and activities to be confirmed by the 4</a:t>
            </a:r>
            <a:r>
              <a:rPr lang="en-GB" sz="2000" baseline="30000" dirty="0"/>
              <a:t>th</a:t>
            </a:r>
            <a:r>
              <a:rPr lang="en-GB" sz="2000" dirty="0"/>
              <a:t> of May. National launch on the 28</a:t>
            </a:r>
            <a:r>
              <a:rPr lang="en-GB" sz="2000" baseline="30000" dirty="0"/>
              <a:t>th</a:t>
            </a:r>
            <a:r>
              <a:rPr lang="en-GB" sz="2000" dirty="0"/>
              <a:t> of May. The public will be  directed to </a:t>
            </a:r>
            <a:r>
              <a:rPr lang="en-GB" sz="2000" u="sng" dirty="0">
                <a:hlinkClick r:id="rId2"/>
              </a:rPr>
              <a:t>creative.ireland.ie/</a:t>
            </a:r>
            <a:r>
              <a:rPr lang="en-GB" sz="2000" u="sng" dirty="0" err="1">
                <a:hlinkClick r:id="rId2"/>
              </a:rPr>
              <a:t>cruinniu</a:t>
            </a:r>
            <a:r>
              <a:rPr lang="en-GB" sz="2000" dirty="0"/>
              <a:t> website which will feature all the national events.</a:t>
            </a:r>
            <a:endParaRPr lang="en-IE" sz="2000" dirty="0"/>
          </a:p>
          <a:p>
            <a:pPr>
              <a:spcAft>
                <a:spcPts val="0"/>
              </a:spcAft>
            </a:pPr>
            <a:endParaRPr lang="en-IE" sz="2000" dirty="0" smtClean="0">
              <a:effectLst/>
              <a:ea typeface="Times New Roman" panose="02020603050405020304" pitchFamily="18" charset="0"/>
              <a:cs typeface="Times New Roman" panose="02020603050405020304" pitchFamily="18" charset="0"/>
            </a:endParaRPr>
          </a:p>
          <a:p>
            <a:pPr marL="342900" indent="-342900">
              <a:spcAft>
                <a:spcPts val="0"/>
              </a:spcAft>
              <a:buFont typeface="Arial" panose="020B0604020202020204" pitchFamily="34" charset="0"/>
              <a:buChar char="•"/>
            </a:pPr>
            <a:r>
              <a:rPr lang="en-IE" sz="2000" dirty="0" err="1" smtClean="0">
                <a:ea typeface="Times New Roman" panose="02020603050405020304" pitchFamily="18" charset="0"/>
                <a:cs typeface="Times New Roman" panose="02020603050405020304" pitchFamily="18" charset="0"/>
              </a:rPr>
              <a:t>Whitechurch</a:t>
            </a:r>
            <a:r>
              <a:rPr lang="en-IE" sz="2000" dirty="0" smtClean="0">
                <a:ea typeface="Times New Roman" panose="02020603050405020304" pitchFamily="18" charset="0"/>
                <a:cs typeface="Times New Roman" panose="02020603050405020304" pitchFamily="18" charset="0"/>
              </a:rPr>
              <a:t> Library:</a:t>
            </a:r>
            <a:r>
              <a:rPr lang="en-IE" sz="2000" dirty="0">
                <a:ea typeface="Times New Roman" panose="02020603050405020304" pitchFamily="18" charset="0"/>
                <a:cs typeface="Times New Roman" panose="02020603050405020304" pitchFamily="18" charset="0"/>
              </a:rPr>
              <a:t> </a:t>
            </a:r>
            <a:r>
              <a:rPr lang="en-IE" sz="2000" dirty="0" smtClean="0">
                <a:ea typeface="Times New Roman" panose="02020603050405020304" pitchFamily="18" charset="0"/>
                <a:cs typeface="Times New Roman" panose="02020603050405020304" pitchFamily="18" charset="0"/>
              </a:rPr>
              <a:t>Masterclasses in traditional music and concert by the Music Generation South Dublin </a:t>
            </a:r>
            <a:r>
              <a:rPr lang="en-IE" sz="2000" dirty="0" err="1" smtClean="0">
                <a:ea typeface="Times New Roman" panose="02020603050405020304" pitchFamily="18" charset="0"/>
                <a:cs typeface="Times New Roman" panose="02020603050405020304" pitchFamily="18" charset="0"/>
              </a:rPr>
              <a:t>Trad</a:t>
            </a:r>
            <a:r>
              <a:rPr lang="en-IE" sz="2000" dirty="0" smtClean="0">
                <a:ea typeface="Times New Roman" panose="02020603050405020304" pitchFamily="18" charset="0"/>
                <a:cs typeface="Times New Roman" panose="02020603050405020304" pitchFamily="18" charset="0"/>
              </a:rPr>
              <a:t> Ensemble.</a:t>
            </a:r>
          </a:p>
          <a:p>
            <a:pPr marL="342900" indent="-342900">
              <a:spcAft>
                <a:spcPts val="0"/>
              </a:spcAft>
              <a:buFont typeface="Arial" panose="020B0604020202020204" pitchFamily="34" charset="0"/>
              <a:buChar char="•"/>
            </a:pPr>
            <a:r>
              <a:rPr lang="en-IE" sz="2000" dirty="0" smtClean="0">
                <a:ea typeface="Times New Roman" panose="02020603050405020304" pitchFamily="18" charset="0"/>
                <a:cs typeface="Times New Roman" panose="02020603050405020304" pitchFamily="18" charset="0"/>
              </a:rPr>
              <a:t>Tallaght Library: Storytime and crafts, age 5+; Coding 8-12 years</a:t>
            </a:r>
            <a:br>
              <a:rPr lang="en-IE" sz="2000" dirty="0" smtClean="0">
                <a:ea typeface="Times New Roman" panose="02020603050405020304" pitchFamily="18" charset="0"/>
                <a:cs typeface="Times New Roman" panose="02020603050405020304" pitchFamily="18" charset="0"/>
              </a:rPr>
            </a:br>
            <a:r>
              <a:rPr lang="en-IE" sz="2000" dirty="0" err="1" smtClean="0">
                <a:ea typeface="Times New Roman" panose="02020603050405020304" pitchFamily="18" charset="0"/>
                <a:cs typeface="Times New Roman" panose="02020603050405020304" pitchFamily="18" charset="0"/>
              </a:rPr>
              <a:t>Ballyroan</a:t>
            </a:r>
            <a:r>
              <a:rPr lang="en-IE" sz="2000" dirty="0" smtClean="0">
                <a:ea typeface="Times New Roman" panose="02020603050405020304" pitchFamily="18" charset="0"/>
                <a:cs typeface="Times New Roman" panose="02020603050405020304" pitchFamily="18" charset="0"/>
              </a:rPr>
              <a:t> Library: </a:t>
            </a:r>
            <a:r>
              <a:rPr lang="en-IE" sz="2000" dirty="0">
                <a:ea typeface="Times New Roman" panose="02020603050405020304" pitchFamily="18" charset="0"/>
                <a:cs typeface="Times New Roman" panose="02020603050405020304" pitchFamily="18" charset="0"/>
              </a:rPr>
              <a:t>Coding </a:t>
            </a:r>
            <a:r>
              <a:rPr lang="en-IE" sz="2000" dirty="0" smtClean="0">
                <a:ea typeface="Times New Roman" panose="02020603050405020304" pitchFamily="18" charset="0"/>
                <a:cs typeface="Times New Roman" panose="02020603050405020304" pitchFamily="18" charset="0"/>
              </a:rPr>
              <a:t>8-12years</a:t>
            </a:r>
          </a:p>
          <a:p>
            <a:pPr marL="342900" indent="-342900">
              <a:spcAft>
                <a:spcPts val="0"/>
              </a:spcAft>
              <a:buFont typeface="Arial" panose="020B0604020202020204" pitchFamily="34" charset="0"/>
              <a:buChar char="•"/>
            </a:pPr>
            <a:r>
              <a:rPr lang="en-IE" sz="2000" dirty="0" smtClean="0">
                <a:ea typeface="Times New Roman" panose="02020603050405020304" pitchFamily="18" charset="0"/>
                <a:cs typeface="Times New Roman" panose="02020603050405020304" pitchFamily="18" charset="0"/>
              </a:rPr>
              <a:t>Libraries X 3: Early Years Music for parents and babies</a:t>
            </a:r>
          </a:p>
          <a:p>
            <a:pPr marL="342900" indent="-342900">
              <a:buFont typeface="Arial" panose="020B0604020202020204" pitchFamily="34" charset="0"/>
              <a:buChar char="•"/>
            </a:pPr>
            <a:r>
              <a:rPr lang="en-IE" sz="2000" dirty="0" err="1" smtClean="0">
                <a:ea typeface="Times New Roman" panose="02020603050405020304" pitchFamily="18" charset="0"/>
                <a:cs typeface="Times New Roman" panose="02020603050405020304" pitchFamily="18" charset="0"/>
              </a:rPr>
              <a:t>Quarryvale</a:t>
            </a:r>
            <a:r>
              <a:rPr lang="en-IE" sz="2000" dirty="0" smtClean="0">
                <a:ea typeface="Times New Roman" panose="02020603050405020304" pitchFamily="18" charset="0"/>
                <a:cs typeface="Times New Roman" panose="02020603050405020304" pitchFamily="18" charset="0"/>
              </a:rPr>
              <a:t> Community Centre: </a:t>
            </a:r>
            <a:r>
              <a:rPr lang="en-IE" sz="2000" dirty="0">
                <a:ea typeface="Times New Roman" panose="02020603050405020304" pitchFamily="18" charset="0"/>
                <a:cs typeface="Times New Roman" panose="02020603050405020304" pitchFamily="18" charset="0"/>
              </a:rPr>
              <a:t>Early Years Music for parents and babies</a:t>
            </a:r>
          </a:p>
          <a:p>
            <a:pPr marL="342900" indent="-342900">
              <a:spcAft>
                <a:spcPts val="0"/>
              </a:spcAft>
              <a:buFont typeface="Arial" panose="020B0604020202020204" pitchFamily="34" charset="0"/>
              <a:buChar char="•"/>
            </a:pPr>
            <a:r>
              <a:rPr lang="en-IE" sz="2000" dirty="0" err="1" smtClean="0">
                <a:ea typeface="Times New Roman" panose="02020603050405020304" pitchFamily="18" charset="0"/>
                <a:cs typeface="Times New Roman" panose="02020603050405020304" pitchFamily="18" charset="0"/>
              </a:rPr>
              <a:t>Rua</a:t>
            </a:r>
            <a:r>
              <a:rPr lang="en-IE" sz="2000" dirty="0" smtClean="0">
                <a:ea typeface="Times New Roman" panose="02020603050405020304" pitchFamily="18" charset="0"/>
                <a:cs typeface="Times New Roman" panose="02020603050405020304" pitchFamily="18" charset="0"/>
              </a:rPr>
              <a:t> Red: Youth Dance Workshops, 13-16 </a:t>
            </a:r>
            <a:r>
              <a:rPr lang="en-IE" sz="2000" dirty="0" err="1" smtClean="0">
                <a:ea typeface="Times New Roman" panose="02020603050405020304" pitchFamily="18" charset="0"/>
                <a:cs typeface="Times New Roman" panose="02020603050405020304" pitchFamily="18" charset="0"/>
              </a:rPr>
              <a:t>yrs</a:t>
            </a:r>
            <a:r>
              <a:rPr lang="en-IE" sz="2000" dirty="0">
                <a:ea typeface="Times New Roman" panose="02020603050405020304" pitchFamily="18" charset="0"/>
                <a:cs typeface="Times New Roman" panose="02020603050405020304" pitchFamily="18" charset="0"/>
              </a:rPr>
              <a:t/>
            </a:r>
            <a:br>
              <a:rPr lang="en-IE" sz="2000" dirty="0">
                <a:ea typeface="Times New Roman" panose="02020603050405020304" pitchFamily="18" charset="0"/>
                <a:cs typeface="Times New Roman" panose="02020603050405020304" pitchFamily="18" charset="0"/>
              </a:rPr>
            </a:br>
            <a:endParaRPr lang="en-IE" sz="2000" dirty="0" smtClean="0">
              <a:ea typeface="Times New Roman" panose="02020603050405020304" pitchFamily="18" charset="0"/>
              <a:cs typeface="Times New Roman" panose="02020603050405020304" pitchFamily="18" charset="0"/>
            </a:endParaRPr>
          </a:p>
          <a:p>
            <a:pPr marL="342900" indent="-342900">
              <a:spcAft>
                <a:spcPts val="0"/>
              </a:spcAft>
              <a:buFont typeface="Arial" panose="020B0604020202020204" pitchFamily="34" charset="0"/>
              <a:buChar char="•"/>
            </a:pPr>
            <a:endParaRPr lang="en-IE" sz="2000" dirty="0">
              <a:effectLst/>
              <a:ea typeface="Times New Roman" panose="02020603050405020304" pitchFamily="18" charset="0"/>
              <a:cs typeface="Times New Roman" panose="02020603050405020304" pitchFamily="18" charset="0"/>
            </a:endParaRPr>
          </a:p>
        </p:txBody>
      </p:sp>
      <p:pic>
        <p:nvPicPr>
          <p:cNvPr id="1026" name="Picture 2" descr="CnnOg_2018_Mark_Co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14638" y="3640015"/>
            <a:ext cx="2894910" cy="2927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420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7764407" y="2760620"/>
            <a:ext cx="4585856" cy="4097380"/>
          </a:xfrm>
          <a:prstGeom prst="rect">
            <a:avLst/>
          </a:prstGeom>
        </p:spPr>
      </p:pic>
      <p:sp>
        <p:nvSpPr>
          <p:cNvPr id="5" name="Rectangle 4"/>
          <p:cNvSpPr/>
          <p:nvPr/>
        </p:nvSpPr>
        <p:spPr>
          <a:xfrm>
            <a:off x="902677" y="535974"/>
            <a:ext cx="8452338" cy="4339650"/>
          </a:xfrm>
          <a:prstGeom prst="rect">
            <a:avLst/>
          </a:prstGeom>
        </p:spPr>
        <p:txBody>
          <a:bodyPr wrap="square">
            <a:spAutoFit/>
          </a:bodyPr>
          <a:lstStyle/>
          <a:p>
            <a:r>
              <a:rPr lang="en-IE" b="1" i="1" dirty="0" smtClean="0">
                <a:ea typeface="Times New Roman" panose="02020603050405020304" pitchFamily="18" charset="0"/>
                <a:cs typeface="Times New Roman" panose="02020603050405020304" pitchFamily="18" charset="0"/>
              </a:rPr>
              <a:t>Initiatives 2018</a:t>
            </a:r>
            <a:endParaRPr lang="en-IE" b="1" i="1" dirty="0">
              <a:ea typeface="Times New Roman" panose="02020603050405020304" pitchFamily="18" charset="0"/>
              <a:cs typeface="Times New Roman" panose="02020603050405020304" pitchFamily="18" charset="0"/>
            </a:endParaRPr>
          </a:p>
          <a:p>
            <a:endParaRPr lang="en-IE" b="1" i="1" dirty="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GB" b="1" i="1" dirty="0" smtClean="0"/>
              <a:t>Decade of Commemorations</a:t>
            </a:r>
            <a:r>
              <a:rPr lang="en-GB" b="1" i="1" dirty="0"/>
              <a:t/>
            </a:r>
            <a:br>
              <a:rPr lang="en-GB" b="1" i="1" dirty="0"/>
            </a:br>
            <a:r>
              <a:rPr lang="en-GB" dirty="0" smtClean="0"/>
              <a:t>Research and Touring exhibition which responds to the 2018 themes to be led by South Dublin Libraries</a:t>
            </a:r>
            <a:br>
              <a:rPr lang="en-GB" dirty="0" smtClean="0"/>
            </a:br>
            <a:r>
              <a:rPr lang="en-GB" sz="1600" dirty="0" smtClean="0"/>
              <a:t>-The </a:t>
            </a:r>
            <a:r>
              <a:rPr lang="en-GB" sz="1600" dirty="0"/>
              <a:t>death of John Redmond and decline of the Irish Parliamentary </a:t>
            </a:r>
            <a:r>
              <a:rPr lang="en-GB" sz="1600" dirty="0" smtClean="0"/>
              <a:t>Party;</a:t>
            </a:r>
            <a:br>
              <a:rPr lang="en-GB" sz="1600" dirty="0" smtClean="0"/>
            </a:br>
            <a:r>
              <a:rPr lang="en-GB" sz="1600" dirty="0" smtClean="0"/>
              <a:t>-The </a:t>
            </a:r>
            <a:r>
              <a:rPr lang="en-GB" sz="1600" dirty="0"/>
              <a:t>end of World War </a:t>
            </a:r>
            <a:r>
              <a:rPr lang="en-GB" sz="1600" dirty="0" smtClean="0"/>
              <a:t>I;</a:t>
            </a:r>
            <a:br>
              <a:rPr lang="en-GB" sz="1600" dirty="0" smtClean="0"/>
            </a:br>
            <a:r>
              <a:rPr lang="en-GB" sz="1600" dirty="0" smtClean="0"/>
              <a:t>-Introduction </a:t>
            </a:r>
            <a:r>
              <a:rPr lang="en-GB" sz="1600" dirty="0"/>
              <a:t>of voting rights for women and 100 years of women's participation in political life; </a:t>
            </a:r>
            <a:r>
              <a:rPr lang="en-GB" sz="1600" dirty="0" smtClean="0"/>
              <a:t>and/or;</a:t>
            </a:r>
            <a:br>
              <a:rPr lang="en-GB" sz="1600" dirty="0" smtClean="0"/>
            </a:br>
            <a:r>
              <a:rPr lang="en-GB" sz="1600" dirty="0" smtClean="0"/>
              <a:t>-The </a:t>
            </a:r>
            <a:r>
              <a:rPr lang="en-GB" sz="1600" dirty="0"/>
              <a:t>rise of radical Irish nationalism and the consolidation of Ulster </a:t>
            </a:r>
            <a:r>
              <a:rPr lang="en-GB" sz="1600" dirty="0" smtClean="0"/>
              <a:t>unionism</a:t>
            </a:r>
          </a:p>
          <a:p>
            <a:pPr marL="285750" indent="-285750">
              <a:buFont typeface="Arial" panose="020B0604020202020204" pitchFamily="34" charset="0"/>
              <a:buChar char="•"/>
            </a:pPr>
            <a:endParaRPr lang="en-GB" sz="1600" dirty="0">
              <a:solidFill>
                <a:srgbClr val="005949"/>
              </a:solidFill>
            </a:endParaRPr>
          </a:p>
          <a:p>
            <a:pPr marL="285750" indent="-285750">
              <a:buFont typeface="Arial" panose="020B0604020202020204" pitchFamily="34" charset="0"/>
              <a:buChar char="•"/>
            </a:pPr>
            <a:r>
              <a:rPr lang="en-GB" b="1" i="1" dirty="0" err="1" smtClean="0"/>
              <a:t>Whitechurch</a:t>
            </a:r>
            <a:r>
              <a:rPr lang="en-GB" b="1" i="1" dirty="0" smtClean="0"/>
              <a:t> Residency</a:t>
            </a:r>
            <a:br>
              <a:rPr lang="en-GB" b="1" i="1" dirty="0" smtClean="0"/>
            </a:br>
            <a:r>
              <a:rPr lang="en-GB" dirty="0" smtClean="0"/>
              <a:t>Commission for vocal ensemble development led by a composer e.g. Linda Buckley  with young people from Music Generation South Dublin Vocal Programme. Based in </a:t>
            </a:r>
            <a:r>
              <a:rPr lang="en-GB" dirty="0" smtClean="0"/>
              <a:t>Whitechurch </a:t>
            </a:r>
            <a:r>
              <a:rPr lang="en-GB" dirty="0" smtClean="0"/>
              <a:t>Library.</a:t>
            </a: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388309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8476" y="430796"/>
            <a:ext cx="10752923" cy="5909310"/>
          </a:xfrm>
          <a:prstGeom prst="rect">
            <a:avLst/>
          </a:prstGeom>
        </p:spPr>
        <p:txBody>
          <a:bodyPr wrap="square">
            <a:spAutoFit/>
          </a:bodyPr>
          <a:lstStyle/>
          <a:p>
            <a:r>
              <a:rPr lang="en-IE" b="1" i="1" dirty="0" smtClean="0">
                <a:ea typeface="Times New Roman" panose="02020603050405020304" pitchFamily="18" charset="0"/>
                <a:cs typeface="Times New Roman" panose="02020603050405020304" pitchFamily="18" charset="0"/>
              </a:rPr>
              <a:t>Initiatives 2018 : Re-imagining Place</a:t>
            </a:r>
          </a:p>
          <a:p>
            <a:endParaRPr lang="en-IE" b="1" i="1" dirty="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IE" b="1" dirty="0" smtClean="0"/>
              <a:t>Our </a:t>
            </a:r>
            <a:r>
              <a:rPr lang="en-IE" b="1" dirty="0"/>
              <a:t>Neighbourhood </a:t>
            </a:r>
            <a:r>
              <a:rPr lang="en-IE" dirty="0" smtClean="0"/>
              <a:t>– Community led West </a:t>
            </a:r>
            <a:r>
              <a:rPr lang="en-IE" dirty="0"/>
              <a:t>Tallaght Archive </a:t>
            </a:r>
            <a:r>
              <a:rPr lang="en-IE" dirty="0" smtClean="0"/>
              <a:t>Project (June 25</a:t>
            </a:r>
            <a:r>
              <a:rPr lang="en-IE" baseline="30000" dirty="0" smtClean="0"/>
              <a:t>th</a:t>
            </a:r>
            <a:r>
              <a:rPr lang="en-IE" dirty="0" smtClean="0"/>
              <a:t>/26</a:t>
            </a:r>
            <a:r>
              <a:rPr lang="en-IE" baseline="30000" dirty="0" smtClean="0"/>
              <a:t>th</a:t>
            </a:r>
            <a:r>
              <a:rPr lang="en-IE" dirty="0" smtClean="0"/>
              <a:t> TBC) presenting video and images of positive citizen engagement during the snow in March 2018.</a:t>
            </a:r>
            <a:br>
              <a:rPr lang="en-IE" dirty="0" smtClean="0"/>
            </a:br>
            <a:endParaRPr lang="en-IE" dirty="0" smtClean="0"/>
          </a:p>
          <a:p>
            <a:pPr marL="285750" indent="-285750">
              <a:buFont typeface="Arial" panose="020B0604020202020204" pitchFamily="34" charset="0"/>
              <a:buChar char="•"/>
            </a:pPr>
            <a:r>
              <a:rPr lang="en-IE" b="1" dirty="0" smtClean="0"/>
              <a:t>Tallaght’s Great </a:t>
            </a:r>
            <a:r>
              <a:rPr lang="en-IE" b="1" dirty="0"/>
              <a:t>Paper Rope</a:t>
            </a:r>
            <a:r>
              <a:rPr lang="en-IE" dirty="0"/>
              <a:t> -  Research &amp; Development </a:t>
            </a:r>
            <a:r>
              <a:rPr lang="en-IE" dirty="0" smtClean="0"/>
              <a:t>2018 (June 30</a:t>
            </a:r>
            <a:r>
              <a:rPr lang="en-IE" baseline="30000" dirty="0" smtClean="0"/>
              <a:t>th</a:t>
            </a:r>
            <a:r>
              <a:rPr lang="en-IE" dirty="0" smtClean="0"/>
              <a:t> Public Event)</a:t>
            </a:r>
            <a:br>
              <a:rPr lang="en-IE" dirty="0" smtClean="0"/>
            </a:br>
            <a:r>
              <a:rPr lang="en-GB" dirty="0" smtClean="0"/>
              <a:t>Ultimately this</a:t>
            </a:r>
            <a:r>
              <a:rPr lang="en-GB" b="1" dirty="0" smtClean="0"/>
              <a:t> </a:t>
            </a:r>
            <a:r>
              <a:rPr lang="en-GB" dirty="0" smtClean="0"/>
              <a:t>will </a:t>
            </a:r>
            <a:r>
              <a:rPr lang="en-GB" dirty="0"/>
              <a:t>be a sculptural thread of paper rope starting in Tallaght Village and winding 1.5 KM to the Civic </a:t>
            </a:r>
            <a:r>
              <a:rPr lang="en-GB" dirty="0" smtClean="0"/>
              <a:t>Theatre. Memories</a:t>
            </a:r>
            <a:r>
              <a:rPr lang="en-GB" dirty="0"/>
              <a:t>, stories and aspirations to be woven together with personal </a:t>
            </a:r>
            <a:r>
              <a:rPr lang="en-GB" dirty="0" smtClean="0"/>
              <a:t>artefacts </a:t>
            </a:r>
            <a:r>
              <a:rPr lang="en-GB" dirty="0"/>
              <a:t>to form Tallaght’s very own bespoke rope. </a:t>
            </a:r>
            <a:r>
              <a:rPr lang="en-GB" dirty="0" smtClean="0"/>
              <a:t>It will </a:t>
            </a:r>
            <a:r>
              <a:rPr lang="en-GB" dirty="0"/>
              <a:t>bring together communities, school, arts organisations and artists in a yearlong </a:t>
            </a:r>
            <a:r>
              <a:rPr lang="en-GB" dirty="0" smtClean="0"/>
              <a:t>exploration resulting in a </a:t>
            </a:r>
            <a:r>
              <a:rPr lang="en-GB" dirty="0"/>
              <a:t>series of installations, live performances and free </a:t>
            </a:r>
            <a:r>
              <a:rPr lang="en-GB" dirty="0" smtClean="0"/>
              <a:t>activities.</a:t>
            </a:r>
            <a:r>
              <a:rPr lang="en-IE" dirty="0" smtClean="0"/>
              <a:t/>
            </a:r>
            <a:br>
              <a:rPr lang="en-IE" dirty="0" smtClean="0"/>
            </a:br>
            <a:endParaRPr lang="en-IE" dirty="0" smtClean="0"/>
          </a:p>
          <a:p>
            <a:pPr marL="285750" indent="-285750">
              <a:buFont typeface="Arial" panose="020B0604020202020204" pitchFamily="34" charset="0"/>
              <a:buChar char="•"/>
            </a:pPr>
            <a:r>
              <a:rPr lang="en-IE" b="1" dirty="0"/>
              <a:t>Melting the Walls </a:t>
            </a:r>
            <a:r>
              <a:rPr lang="en-IE" b="1" dirty="0" smtClean="0"/>
              <a:t>- </a:t>
            </a:r>
            <a:r>
              <a:rPr lang="en-IE" dirty="0" smtClean="0"/>
              <a:t>Irish Architecture Foundation (Sept 2018 and 2019) explored the relationship between the people in the neighbourhood of the Cultural amenities in Tallaght, the collaboration between the amenities and the physical space in between. There will be a number of public engagement events and an installation.</a:t>
            </a:r>
            <a:endParaRPr lang="en-IE" dirty="0"/>
          </a:p>
          <a:p>
            <a:r>
              <a:rPr lang="en-IE" dirty="0"/>
              <a:t> </a:t>
            </a:r>
          </a:p>
          <a:p>
            <a:pPr marL="285750" indent="-285750">
              <a:buFont typeface="Arial" panose="020B0604020202020204" pitchFamily="34" charset="0"/>
              <a:buChar char="•"/>
            </a:pPr>
            <a:r>
              <a:rPr lang="en-IE" b="1" dirty="0" smtClean="0"/>
              <a:t>The Moon Woke me Up </a:t>
            </a:r>
            <a:r>
              <a:rPr lang="en-IE" dirty="0" smtClean="0"/>
              <a:t>–Early Years Theatre for 4-5yr olds  Civic Theatre/Big Top productions </a:t>
            </a:r>
            <a:br>
              <a:rPr lang="en-IE" dirty="0" smtClean="0"/>
            </a:br>
            <a:endParaRPr lang="en-IE" dirty="0" smtClean="0"/>
          </a:p>
          <a:p>
            <a:pPr marL="285750" indent="-285750">
              <a:buFont typeface="Arial" panose="020B0604020202020204" pitchFamily="34" charset="0"/>
              <a:buChar char="•"/>
            </a:pPr>
            <a:r>
              <a:rPr lang="en-IE" b="1" dirty="0" smtClean="0"/>
              <a:t>Wrongheaded </a:t>
            </a:r>
            <a:r>
              <a:rPr lang="en-IE" dirty="0" smtClean="0"/>
              <a:t>- New community dance work and film created by Liz Roche Dance and participants from across the county</a:t>
            </a:r>
            <a:br>
              <a:rPr lang="en-IE" dirty="0" smtClean="0"/>
            </a:br>
            <a:endParaRPr lang="en-IE" dirty="0" smtClean="0"/>
          </a:p>
          <a:p>
            <a:pPr marL="285750" indent="-285750">
              <a:buFont typeface="Arial" panose="020B0604020202020204" pitchFamily="34" charset="0"/>
              <a:buChar char="•"/>
            </a:pPr>
            <a:r>
              <a:rPr lang="en-IE" b="1" dirty="0" smtClean="0"/>
              <a:t>Dance &amp; Martial Arts Commission – </a:t>
            </a:r>
            <a:r>
              <a:rPr lang="en-IE" dirty="0" smtClean="0"/>
              <a:t>Paddy </a:t>
            </a:r>
            <a:r>
              <a:rPr lang="en-IE" dirty="0" err="1"/>
              <a:t>H</a:t>
            </a:r>
            <a:r>
              <a:rPr lang="en-IE" dirty="0" err="1" smtClean="0"/>
              <a:t>olohan</a:t>
            </a:r>
            <a:r>
              <a:rPr lang="en-IE" dirty="0" smtClean="0"/>
              <a:t> and </a:t>
            </a:r>
            <a:r>
              <a:rPr lang="en-IE" dirty="0"/>
              <a:t>L</a:t>
            </a:r>
            <a:r>
              <a:rPr lang="en-IE" dirty="0" smtClean="0"/>
              <a:t>iz Roche Dance</a:t>
            </a:r>
          </a:p>
        </p:txBody>
      </p:sp>
    </p:spTree>
    <p:extLst>
      <p:ext uri="{BB962C8B-B14F-4D97-AF65-F5344CB8AC3E}">
        <p14:creationId xmlns:p14="http://schemas.microsoft.com/office/powerpoint/2010/main" val="921066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7077" y="1239688"/>
            <a:ext cx="9600257" cy="4801314"/>
          </a:xfrm>
          <a:prstGeom prst="rect">
            <a:avLst/>
          </a:prstGeom>
        </p:spPr>
        <p:txBody>
          <a:bodyPr wrap="none">
            <a:spAutoFit/>
          </a:bodyPr>
          <a:lstStyle/>
          <a:p>
            <a:r>
              <a:rPr lang="en-IE" b="1" i="1" dirty="0" err="1" smtClean="0">
                <a:ea typeface="Times New Roman" panose="02020603050405020304" pitchFamily="18" charset="0"/>
                <a:cs typeface="Times New Roman" panose="02020603050405020304" pitchFamily="18" charset="0"/>
              </a:rPr>
              <a:t>Bliain</a:t>
            </a:r>
            <a:r>
              <a:rPr lang="en-IE" b="1" i="1" dirty="0" smtClean="0">
                <a:ea typeface="Times New Roman" panose="02020603050405020304" pitchFamily="18" charset="0"/>
                <a:cs typeface="Times New Roman" panose="02020603050405020304" pitchFamily="18" charset="0"/>
              </a:rPr>
              <a:t> na </a:t>
            </a:r>
            <a:r>
              <a:rPr lang="en-IE" b="1" i="1" dirty="0" err="1" smtClean="0">
                <a:ea typeface="Times New Roman" panose="02020603050405020304" pitchFamily="18" charset="0"/>
                <a:cs typeface="Times New Roman" panose="02020603050405020304" pitchFamily="18" charset="0"/>
              </a:rPr>
              <a:t>Gaeilge</a:t>
            </a:r>
            <a:r>
              <a:rPr lang="en-IE" b="1" i="1" dirty="0" smtClean="0">
                <a:ea typeface="Times New Roman" panose="02020603050405020304" pitchFamily="18" charset="0"/>
                <a:cs typeface="Times New Roman" panose="02020603050405020304" pitchFamily="18" charset="0"/>
              </a:rPr>
              <a:t> 2018</a:t>
            </a:r>
          </a:p>
          <a:p>
            <a:endParaRPr lang="en-IE" b="1" i="1" dirty="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GB" b="1" i="1" dirty="0" smtClean="0"/>
              <a:t>Ag </a:t>
            </a:r>
            <a:r>
              <a:rPr lang="en-GB" b="1" i="1" dirty="0" err="1"/>
              <a:t>Ceiliúradh</a:t>
            </a:r>
            <a:r>
              <a:rPr lang="en-GB" b="1" i="1" dirty="0"/>
              <a:t> </a:t>
            </a:r>
            <a:r>
              <a:rPr lang="en-GB" b="1" i="1" dirty="0" err="1"/>
              <a:t>Anam</a:t>
            </a:r>
            <a:r>
              <a:rPr lang="en-GB" b="1" i="1" dirty="0"/>
              <a:t> an </a:t>
            </a:r>
            <a:r>
              <a:rPr lang="en-GB" b="1" i="1" dirty="0" err="1"/>
              <a:t>Naisiúin</a:t>
            </a:r>
            <a:r>
              <a:rPr lang="en-GB" b="1" i="1" dirty="0"/>
              <a:t>. </a:t>
            </a:r>
            <a:r>
              <a:rPr lang="en-GB" b="1" i="1" dirty="0" smtClean="0"/>
              <a:t/>
            </a:r>
            <a:br>
              <a:rPr lang="en-GB" b="1" i="1" dirty="0" smtClean="0"/>
            </a:br>
            <a:r>
              <a:rPr lang="en-GB" b="1" i="1" dirty="0" smtClean="0"/>
              <a:t>Thursday 11</a:t>
            </a:r>
            <a:r>
              <a:rPr lang="en-GB" b="1" i="1" baseline="30000" dirty="0" smtClean="0"/>
              <a:t>th</a:t>
            </a:r>
            <a:r>
              <a:rPr lang="en-GB" b="1" i="1" dirty="0" smtClean="0"/>
              <a:t> October, 8pm, </a:t>
            </a:r>
            <a:r>
              <a:rPr lang="en-GB" b="1" i="1" dirty="0" err="1" smtClean="0"/>
              <a:t>Brú</a:t>
            </a:r>
            <a:r>
              <a:rPr lang="en-GB" b="1" i="1" dirty="0" smtClean="0"/>
              <a:t> </a:t>
            </a:r>
            <a:r>
              <a:rPr lang="en-GB" b="1" i="1" dirty="0" err="1" smtClean="0"/>
              <a:t>Chrónáin</a:t>
            </a:r>
            <a:r>
              <a:rPr lang="en-GB" b="1" i="1" dirty="0" smtClean="0"/>
              <a:t>, </a:t>
            </a:r>
            <a:r>
              <a:rPr lang="en-GB" b="1" i="1" dirty="0" err="1" smtClean="0"/>
              <a:t>Clondalkin</a:t>
            </a:r>
            <a:r>
              <a:rPr lang="en-GB" b="1" i="1" dirty="0" smtClean="0"/>
              <a:t/>
            </a:r>
            <a:br>
              <a:rPr lang="en-GB" b="1" i="1" dirty="0" smtClean="0"/>
            </a:br>
            <a:r>
              <a:rPr lang="en-GB" dirty="0" err="1" smtClean="0"/>
              <a:t>Bliain</a:t>
            </a:r>
            <a:r>
              <a:rPr lang="en-GB" dirty="0" smtClean="0"/>
              <a:t> </a:t>
            </a:r>
            <a:r>
              <a:rPr lang="en-GB" dirty="0"/>
              <a:t>na </a:t>
            </a:r>
            <a:r>
              <a:rPr lang="en-GB" dirty="0" err="1"/>
              <a:t>Gaeilge</a:t>
            </a:r>
            <a:r>
              <a:rPr lang="en-GB" dirty="0"/>
              <a:t> at the Red Line </a:t>
            </a:r>
            <a:r>
              <a:rPr lang="en-GB" dirty="0" smtClean="0"/>
              <a:t>Book</a:t>
            </a:r>
            <a:r>
              <a:rPr lang="en-GB" dirty="0"/>
              <a:t> </a:t>
            </a:r>
            <a:r>
              <a:rPr lang="en-GB" dirty="0" smtClean="0"/>
              <a:t>Festival </a:t>
            </a:r>
            <a:r>
              <a:rPr lang="en-GB" dirty="0"/>
              <a:t>featuring poets </a:t>
            </a:r>
            <a:r>
              <a:rPr lang="en-GB" dirty="0" smtClean="0"/>
              <a:t/>
            </a:r>
            <a:br>
              <a:rPr lang="en-GB" dirty="0" smtClean="0"/>
            </a:br>
            <a:r>
              <a:rPr lang="en-GB" dirty="0" err="1" smtClean="0"/>
              <a:t>Aifric</a:t>
            </a:r>
            <a:r>
              <a:rPr lang="en-GB" dirty="0" smtClean="0"/>
              <a:t> </a:t>
            </a:r>
            <a:r>
              <a:rPr lang="en-GB" dirty="0" err="1"/>
              <a:t>MacAodha</a:t>
            </a:r>
            <a:r>
              <a:rPr lang="en-GB" dirty="0"/>
              <a:t> and </a:t>
            </a:r>
            <a:r>
              <a:rPr lang="en-GB" dirty="0" err="1"/>
              <a:t>Caitríona</a:t>
            </a:r>
            <a:r>
              <a:rPr lang="en-GB" dirty="0"/>
              <a:t> Ni </a:t>
            </a:r>
            <a:r>
              <a:rPr lang="en-GB" dirty="0" err="1"/>
              <a:t>Chleirchín</a:t>
            </a:r>
            <a:r>
              <a:rPr lang="en-GB" dirty="0"/>
              <a:t> and a traditional </a:t>
            </a:r>
            <a:r>
              <a:rPr lang="en-GB" dirty="0" smtClean="0"/>
              <a:t/>
            </a:r>
            <a:br>
              <a:rPr lang="en-GB" dirty="0" smtClean="0"/>
            </a:br>
            <a:r>
              <a:rPr lang="en-GB" dirty="0" smtClean="0"/>
              <a:t>ensemble of </a:t>
            </a:r>
            <a:r>
              <a:rPr lang="en-GB" dirty="0"/>
              <a:t>singers and musicians led by Rob O'Connor.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b="1" i="1" dirty="0" err="1" smtClean="0"/>
              <a:t>Bliain</a:t>
            </a:r>
            <a:r>
              <a:rPr lang="en-GB" b="1" i="1" dirty="0" smtClean="0"/>
              <a:t> na </a:t>
            </a:r>
            <a:r>
              <a:rPr lang="en-GB" b="1" i="1" dirty="0" err="1" smtClean="0"/>
              <a:t>Gaeilge</a:t>
            </a:r>
            <a:r>
              <a:rPr lang="en-GB" b="1" i="1" dirty="0" smtClean="0"/>
              <a:t> Award €10,000</a:t>
            </a:r>
            <a:br>
              <a:rPr lang="en-GB" b="1" i="1" dirty="0" smtClean="0"/>
            </a:br>
            <a:r>
              <a:rPr lang="en-GB" dirty="0" smtClean="0"/>
              <a:t>Invitation to artists and creative practitioners </a:t>
            </a:r>
            <a:r>
              <a:rPr lang="en-IE" dirty="0" smtClean="0"/>
              <a:t>to celebrate the </a:t>
            </a:r>
            <a:r>
              <a:rPr lang="en-IE" dirty="0"/>
              <a:t>I</a:t>
            </a:r>
            <a:r>
              <a:rPr lang="en-IE" dirty="0" smtClean="0"/>
              <a:t>rish language across the themes of</a:t>
            </a:r>
            <a:br>
              <a:rPr lang="en-IE" dirty="0" smtClean="0"/>
            </a:br>
            <a:r>
              <a:rPr lang="en-IE" dirty="0" smtClean="0"/>
              <a:t>-Revival of the language over the last 125 years</a:t>
            </a:r>
            <a:br>
              <a:rPr lang="en-IE" dirty="0" smtClean="0"/>
            </a:br>
            <a:r>
              <a:rPr lang="en-IE" dirty="0" smtClean="0"/>
              <a:t>-the vibrancy of the language</a:t>
            </a:r>
            <a:br>
              <a:rPr lang="en-IE" dirty="0" smtClean="0"/>
            </a:br>
            <a:r>
              <a:rPr lang="en-IE" dirty="0" smtClean="0"/>
              <a:t>-Creativity of the language</a:t>
            </a:r>
            <a:br>
              <a:rPr lang="en-IE" dirty="0" smtClean="0"/>
            </a:br>
            <a:r>
              <a:rPr lang="en-IE" dirty="0" smtClean="0"/>
              <a:t>-the participation of the community</a:t>
            </a:r>
            <a:br>
              <a:rPr lang="en-IE" dirty="0" smtClean="0"/>
            </a:br>
            <a:r>
              <a:rPr lang="en-IE" dirty="0" smtClean="0"/>
              <a:t>-the value of our </a:t>
            </a:r>
            <a:r>
              <a:rPr lang="en-IE" dirty="0" err="1" smtClean="0"/>
              <a:t>Gaeltachtaí</a:t>
            </a:r>
            <a:endParaRPr lang="en-IE" dirty="0" smtClean="0"/>
          </a:p>
          <a:p>
            <a:endParaRPr lang="en-IE" b="1" i="1" dirty="0"/>
          </a:p>
          <a:p>
            <a:endParaRPr lang="en-IE" b="1"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154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l="7579" t="5312" r="6084" b="7048"/>
          <a:stretch>
            <a:fillRect/>
          </a:stretch>
        </p:blipFill>
        <p:spPr bwMode="auto">
          <a:xfrm>
            <a:off x="9455849" y="4337961"/>
            <a:ext cx="2542719" cy="2520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847493" y="788567"/>
            <a:ext cx="7422391" cy="584775"/>
          </a:xfrm>
          <a:prstGeom prst="rect">
            <a:avLst/>
          </a:prstGeom>
        </p:spPr>
        <p:txBody>
          <a:bodyPr wrap="square">
            <a:spAutoFit/>
          </a:bodyPr>
          <a:lstStyle/>
          <a:p>
            <a:endParaRPr lang="en-IE" sz="3200" dirty="0"/>
          </a:p>
        </p:txBody>
      </p:sp>
      <p:sp>
        <p:nvSpPr>
          <p:cNvPr id="3" name="Content Placeholder 2"/>
          <p:cNvSpPr>
            <a:spLocks noGrp="1"/>
          </p:cNvSpPr>
          <p:nvPr>
            <p:ph idx="1"/>
          </p:nvPr>
        </p:nvSpPr>
        <p:spPr>
          <a:xfrm>
            <a:off x="847493" y="788567"/>
            <a:ext cx="10675512" cy="5506725"/>
          </a:xfrm>
        </p:spPr>
        <p:txBody>
          <a:bodyPr>
            <a:noAutofit/>
          </a:bodyPr>
          <a:lstStyle/>
          <a:p>
            <a:pPr marL="0" indent="0">
              <a:buNone/>
            </a:pPr>
            <a:r>
              <a:rPr lang="en-IE" sz="1800" b="1" i="1" dirty="0" smtClean="0">
                <a:ea typeface="Times New Roman" panose="02020603050405020304" pitchFamily="18" charset="0"/>
                <a:cs typeface="Times New Roman" panose="02020603050405020304" pitchFamily="18" charset="0"/>
              </a:rPr>
              <a:t>Creative Ireland South Dublin Awards 2018</a:t>
            </a:r>
            <a:br>
              <a:rPr lang="en-IE" sz="1800" b="1" i="1" dirty="0" smtClean="0">
                <a:ea typeface="Times New Roman" panose="02020603050405020304" pitchFamily="18" charset="0"/>
                <a:cs typeface="Times New Roman" panose="02020603050405020304" pitchFamily="18" charset="0"/>
              </a:rPr>
            </a:br>
            <a:r>
              <a:rPr lang="en-IE" sz="1800" b="1" i="1" dirty="0" smtClean="0">
                <a:ea typeface="Times New Roman" panose="02020603050405020304" pitchFamily="18" charset="0"/>
                <a:cs typeface="Times New Roman" panose="02020603050405020304" pitchFamily="18" charset="0"/>
              </a:rPr>
              <a:t/>
            </a:r>
            <a:br>
              <a:rPr lang="en-IE" sz="1800" b="1" i="1" dirty="0" smtClean="0">
                <a:ea typeface="Times New Roman" panose="02020603050405020304" pitchFamily="18" charset="0"/>
                <a:cs typeface="Times New Roman" panose="02020603050405020304" pitchFamily="18" charset="0"/>
              </a:rPr>
            </a:br>
            <a:r>
              <a:rPr lang="en-IE" sz="1800" b="1" i="1" dirty="0" smtClean="0">
                <a:ea typeface="Times New Roman" panose="02020603050405020304" pitchFamily="18" charset="0"/>
                <a:cs typeface="Times New Roman" panose="02020603050405020304" pitchFamily="18" charset="0"/>
              </a:rPr>
              <a:t>- </a:t>
            </a:r>
            <a:r>
              <a:rPr lang="en-IE" sz="1800" b="1" dirty="0" smtClean="0"/>
              <a:t>Artists </a:t>
            </a:r>
            <a:r>
              <a:rPr lang="en-IE" sz="1800" b="1" dirty="0"/>
              <a:t>&amp; Collaborative Practice </a:t>
            </a:r>
            <a:r>
              <a:rPr lang="en-IE" sz="1800" b="1" dirty="0" smtClean="0"/>
              <a:t>Award.</a:t>
            </a:r>
            <a:r>
              <a:rPr lang="en-IE" sz="1800" dirty="0"/>
              <a:t> </a:t>
            </a:r>
            <a:r>
              <a:rPr lang="en-IE" sz="1800" b="1" dirty="0"/>
              <a:t>€15,000.</a:t>
            </a:r>
          </a:p>
          <a:p>
            <a:pPr marL="0" indent="0">
              <a:buNone/>
            </a:pPr>
            <a:r>
              <a:rPr lang="en-IE" sz="1800" b="1" dirty="0" smtClean="0"/>
              <a:t>- Incubation </a:t>
            </a:r>
            <a:r>
              <a:rPr lang="en-IE" sz="1800" b="1" dirty="0"/>
              <a:t>Award </a:t>
            </a:r>
            <a:r>
              <a:rPr lang="en-IE" sz="1800" b="1" dirty="0" smtClean="0"/>
              <a:t>€5000</a:t>
            </a:r>
            <a:r>
              <a:rPr lang="en-IE" sz="1800" b="1" u="sng" dirty="0" smtClean="0"/>
              <a:t/>
            </a:r>
            <a:br>
              <a:rPr lang="en-IE" sz="1800" b="1" u="sng" dirty="0" smtClean="0"/>
            </a:br>
            <a:r>
              <a:rPr lang="en-IE" sz="1800" b="1" dirty="0" smtClean="0"/>
              <a:t>  for </a:t>
            </a:r>
            <a:r>
              <a:rPr lang="en-IE" sz="1800" b="1" dirty="0"/>
              <a:t>emerging ensembles, groups and collectives of young artists and creatives.</a:t>
            </a:r>
            <a:endParaRPr lang="en-IE" sz="1800" dirty="0"/>
          </a:p>
          <a:p>
            <a:pPr marL="0" indent="0">
              <a:buNone/>
            </a:pPr>
            <a:r>
              <a:rPr lang="en-IE" sz="1800" b="1" dirty="0" smtClean="0"/>
              <a:t>- Schools </a:t>
            </a:r>
            <a:r>
              <a:rPr lang="en-IE" sz="1800" b="1" dirty="0"/>
              <a:t>Cultural </a:t>
            </a:r>
            <a:r>
              <a:rPr lang="en-IE" sz="1800" b="1" dirty="0" smtClean="0"/>
              <a:t>Award €2000</a:t>
            </a:r>
            <a:endParaRPr lang="en-IE" sz="1800" dirty="0"/>
          </a:p>
          <a:p>
            <a:r>
              <a:rPr lang="en-IE" sz="1800" dirty="0" smtClean="0"/>
              <a:t>This </a:t>
            </a:r>
            <a:r>
              <a:rPr lang="en-IE" sz="1800" dirty="0"/>
              <a:t>is the European Year of Cultural Heritage 2018, and we ask that all proposals consider a link with the theme “Make a Connection” which aims to deepen the connection between people and heritage.</a:t>
            </a:r>
          </a:p>
          <a:p>
            <a:r>
              <a:rPr lang="en-IE" sz="1800" dirty="0"/>
              <a:t>Our heritage includes buildings, monuments, historical and archaeological sites, museum objects, customs, sports, music, dance, folklore, craft, and skills, and natural heritage such as landscapes, wildlife habitats and biodiversity.</a:t>
            </a:r>
          </a:p>
          <a:p>
            <a:r>
              <a:rPr lang="en-IE" sz="1800" dirty="0"/>
              <a:t>Applications can be found @ </a:t>
            </a:r>
            <a:r>
              <a:rPr lang="en-IE" sz="1800" dirty="0" smtClean="0"/>
              <a:t/>
            </a:r>
            <a:br>
              <a:rPr lang="en-IE" sz="1800" dirty="0" smtClean="0"/>
            </a:br>
            <a:r>
              <a:rPr lang="en-IE" sz="1800" u="sng" dirty="0" smtClean="0">
                <a:hlinkClick r:id="rId3"/>
              </a:rPr>
              <a:t>https</a:t>
            </a:r>
            <a:r>
              <a:rPr lang="en-IE" sz="1800" u="sng" dirty="0">
                <a:hlinkClick r:id="rId3"/>
              </a:rPr>
              <a:t>://www.sdcc.ie/en/services/sport-and-recreation/arts/creative-ireland</a:t>
            </a:r>
            <a:r>
              <a:rPr lang="en-IE" sz="1800" u="sng" dirty="0" smtClean="0">
                <a:hlinkClick r:id="rId3"/>
              </a:rPr>
              <a:t>/</a:t>
            </a:r>
            <a:r>
              <a:rPr lang="en-IE" sz="1800" u="sng" dirty="0" smtClean="0"/>
              <a:t/>
            </a:r>
            <a:br>
              <a:rPr lang="en-IE" sz="1800" u="sng" dirty="0" smtClean="0"/>
            </a:br>
            <a:endParaRPr lang="en-IE" sz="1800" dirty="0"/>
          </a:p>
          <a:p>
            <a:r>
              <a:rPr lang="en-IE" sz="1800" dirty="0" smtClean="0"/>
              <a:t>Closing dates: 30</a:t>
            </a:r>
            <a:r>
              <a:rPr lang="en-IE" sz="1800" baseline="30000" dirty="0" smtClean="0"/>
              <a:t>th</a:t>
            </a:r>
            <a:r>
              <a:rPr lang="en-IE" sz="1800" dirty="0" smtClean="0"/>
              <a:t> May</a:t>
            </a:r>
            <a:r>
              <a:rPr lang="en-IE" sz="2000" dirty="0" smtClean="0"/>
              <a:t/>
            </a:r>
            <a:br>
              <a:rPr lang="en-IE" sz="2000" dirty="0" smtClean="0"/>
            </a:br>
            <a:r>
              <a:rPr lang="en-IE" sz="2000" dirty="0" smtClean="0"/>
              <a:t/>
            </a:r>
            <a:br>
              <a:rPr lang="en-IE" sz="2000" dirty="0" smtClean="0"/>
            </a:br>
            <a:r>
              <a:rPr lang="en-IE" sz="2000" dirty="0" smtClean="0"/>
              <a:t/>
            </a:r>
            <a:br>
              <a:rPr lang="en-IE" sz="2000" dirty="0" smtClean="0"/>
            </a:br>
            <a:endParaRPr lang="en-IE" sz="2000" dirty="0" smtClean="0"/>
          </a:p>
        </p:txBody>
      </p:sp>
    </p:spTree>
    <p:extLst>
      <p:ext uri="{BB962C8B-B14F-4D97-AF65-F5344CB8AC3E}">
        <p14:creationId xmlns:p14="http://schemas.microsoft.com/office/powerpoint/2010/main" val="2661942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1212</TotalTime>
  <Words>89</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ArialMT</vt:lpstr>
      <vt:lpstr>Calibri</vt:lpstr>
      <vt:lpstr>Calibri Light</vt:lpstr>
      <vt:lpstr>Georgia</vt:lpstr>
      <vt:lpstr>Times New Roman</vt:lpstr>
      <vt:lpstr>Office Theme</vt:lpstr>
      <vt:lpstr>        </vt:lpstr>
      <vt:lpstr>PowerPoint Presentation</vt:lpstr>
      <vt:lpstr>PowerPoint Presentation</vt:lpstr>
      <vt:lpstr>PowerPoint Presentation</vt:lpstr>
      <vt:lpstr>PowerPoint Presentation</vt:lpstr>
      <vt:lpstr>PowerPoint Presentation</vt:lpstr>
    </vt:vector>
  </TitlesOfParts>
  <Company>South Dublin County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CONTEXT 4 - IN OUR TIME</dc:title>
  <dc:creator>Collette Ryan</dc:creator>
  <cp:lastModifiedBy>Denise Turner</cp:lastModifiedBy>
  <cp:revision>217</cp:revision>
  <cp:lastPrinted>2018-05-01T12:43:52Z</cp:lastPrinted>
  <dcterms:created xsi:type="dcterms:W3CDTF">2017-01-26T13:55:10Z</dcterms:created>
  <dcterms:modified xsi:type="dcterms:W3CDTF">2018-05-01T13:41:24Z</dcterms:modified>
</cp:coreProperties>
</file>