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3" r:id="rId2"/>
    <p:sldId id="320" r:id="rId3"/>
    <p:sldId id="280" r:id="rId4"/>
    <p:sldId id="324" r:id="rId5"/>
    <p:sldId id="325" r:id="rId6"/>
    <p:sldId id="316" r:id="rId7"/>
    <p:sldId id="310" r:id="rId8"/>
    <p:sldId id="313" r:id="rId9"/>
    <p:sldId id="326" r:id="rId10"/>
    <p:sldId id="321" r:id="rId11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lph McGarry" initials="RM" lastIdx="1" clrIdx="0">
    <p:extLst>
      <p:ext uri="{19B8F6BF-5375-455C-9EA6-DF929625EA0E}">
        <p15:presenceInfo xmlns:p15="http://schemas.microsoft.com/office/powerpoint/2012/main" userId="S-1-5-21-1723449689-4116734694-521749448-255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6" autoAdjust="0"/>
    <p:restoredTop sz="81967" autoAdjust="0"/>
  </p:normalViewPr>
  <p:slideViewPr>
    <p:cSldViewPr>
      <p:cViewPr varScale="1">
        <p:scale>
          <a:sx n="105" d="100"/>
          <a:sy n="105" d="100"/>
        </p:scale>
        <p:origin x="178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50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5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5706" tIns="47853" rIns="95706" bIns="47853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5706" tIns="47853" rIns="95706" bIns="47853" rtlCol="0"/>
          <a:lstStyle>
            <a:lvl1pPr algn="r">
              <a:defRPr sz="1300"/>
            </a:lvl1pPr>
          </a:lstStyle>
          <a:p>
            <a:fld id="{2146271A-DB72-4346-8915-1133C31C8DE6}" type="datetimeFigureOut">
              <a:rPr lang="en-GB" smtClean="0"/>
              <a:t>20/03/2018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5706" tIns="47853" rIns="95706" bIns="47853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5706" tIns="47853" rIns="95706" bIns="47853" rtlCol="0" anchor="b"/>
          <a:lstStyle>
            <a:lvl1pPr algn="r">
              <a:defRPr sz="1300"/>
            </a:lvl1pPr>
          </a:lstStyle>
          <a:p>
            <a:fld id="{04118BEF-5468-430F-9A73-328029A4ADA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81577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5706" tIns="47853" rIns="95706" bIns="47853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5706" tIns="47853" rIns="95706" bIns="47853" rtlCol="0"/>
          <a:lstStyle>
            <a:lvl1pPr algn="r">
              <a:defRPr sz="1300"/>
            </a:lvl1pPr>
          </a:lstStyle>
          <a:p>
            <a:fld id="{B0A98296-6411-4A82-92D6-E2BBBFEBB126}" type="datetimeFigureOut">
              <a:rPr lang="en-GB" smtClean="0"/>
              <a:t>20/03/2018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3" rIns="95706" bIns="47853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5706" tIns="47853" rIns="95706" bIns="4785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5706" tIns="47853" rIns="95706" bIns="47853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5706" tIns="47853" rIns="95706" bIns="47853" rtlCol="0" anchor="b"/>
          <a:lstStyle>
            <a:lvl1pPr algn="r">
              <a:defRPr sz="1300"/>
            </a:lvl1pPr>
          </a:lstStyle>
          <a:p>
            <a:fld id="{F5D2A00B-8D9D-4E18-9AE5-BFA49706C11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4930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2A00B-8D9D-4E18-9AE5-BFA49706C115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2268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2A00B-8D9D-4E18-9AE5-BFA49706C115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4778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56D89-DF5E-4C97-A11A-04E579A7DB77}" type="datetimeFigureOut">
              <a:rPr lang="en-GB" smtClean="0"/>
              <a:t>20/03/2018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8D77-C6FF-49F1-80BC-5DFEF0929AC2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56D89-DF5E-4C97-A11A-04E579A7DB77}" type="datetimeFigureOut">
              <a:rPr lang="en-GB" smtClean="0"/>
              <a:t>20/03/2018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8D77-C6FF-49F1-80BC-5DFEF0929AC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56D89-DF5E-4C97-A11A-04E579A7DB77}" type="datetimeFigureOut">
              <a:rPr lang="en-GB" smtClean="0"/>
              <a:t>20/03/2018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8D77-C6FF-49F1-80BC-5DFEF0929AC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56D89-DF5E-4C97-A11A-04E579A7DB77}" type="datetimeFigureOut">
              <a:rPr lang="en-GB" smtClean="0"/>
              <a:t>20/03/2018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8D77-C6FF-49F1-80BC-5DFEF0929AC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56D89-DF5E-4C97-A11A-04E579A7DB77}" type="datetimeFigureOut">
              <a:rPr lang="en-GB" smtClean="0"/>
              <a:t>20/03/2018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8D77-C6FF-49F1-80BC-5DFEF0929AC2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56D89-DF5E-4C97-A11A-04E579A7DB77}" type="datetimeFigureOut">
              <a:rPr lang="en-GB" smtClean="0"/>
              <a:t>20/03/2018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8D77-C6FF-49F1-80BC-5DFEF0929AC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56D89-DF5E-4C97-A11A-04E579A7DB77}" type="datetimeFigureOut">
              <a:rPr lang="en-GB" smtClean="0"/>
              <a:t>20/03/2018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8D77-C6FF-49F1-80BC-5DFEF0929AC2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56D89-DF5E-4C97-A11A-04E579A7DB77}" type="datetimeFigureOut">
              <a:rPr lang="en-GB" smtClean="0"/>
              <a:t>20/03/2018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8D77-C6FF-49F1-80BC-5DFEF0929AC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56D89-DF5E-4C97-A11A-04E579A7DB77}" type="datetimeFigureOut">
              <a:rPr lang="en-GB" smtClean="0"/>
              <a:t>20/03/2018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8D77-C6FF-49F1-80BC-5DFEF0929AC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56D89-DF5E-4C97-A11A-04E579A7DB77}" type="datetimeFigureOut">
              <a:rPr lang="en-GB" smtClean="0"/>
              <a:t>20/03/2018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8D77-C6FF-49F1-80BC-5DFEF0929AC2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56D89-DF5E-4C97-A11A-04E579A7DB77}" type="datetimeFigureOut">
              <a:rPr lang="en-GB" smtClean="0"/>
              <a:t>20/03/2018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38D77-C6FF-49F1-80BC-5DFEF0929AC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FAF56D89-DF5E-4C97-A11A-04E579A7DB77}" type="datetimeFigureOut">
              <a:rPr lang="en-GB" smtClean="0"/>
              <a:t>20/03/2018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3EE38D77-C6FF-49F1-80BC-5DFEF0929AC2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uk.images.search.yahoo.com/images/view;_ylt=A2KLktlYuVFY70oA1iFNBQx.;_ylu=X3oDMTIyazA3M2Y2BHNlYwNzcgRzbGsDaW1nBG9pZAM0NWJkYzhlYThlYmNmYWFkOTMxNTBjMzM2ZTI3YWExYwRncG9zAzEEaXQDYmluZw--?.origin=&amp;back=https://uk.images.search.yahoo.com/search/images?p=south+dublin+county+council+logo&amp;n=60&amp;ei=UTF-8&amp;fr=yfp-t&amp;fr2=sb-top-uk.images.search.yahoo.com&amp;tab=organic&amp;ri=1&amp;w=249&amp;h=120&amp;imgurl=upload.wikimedia.org/wikipedia/en/f/f7/South_Dublin_County_Council_logo.png&amp;rurl=http://en.wikipedia.org/wiki/south_dublin_county_council&amp;size=19.3KB&amp;name=%3cb%3eSouth_Dublin_County_Council_logo%3c/b%3e.png&amp;p=south+dublin+county+council+logo&amp;oid=45bdc8ea8ebcfaad93150c336e27aa1c&amp;fr2=sb-top-uk.images.search.yahoo.com&amp;fr=yfp-t&amp;tt=%3cb%3eSouth_Dublin_County_Council_logo%3c/b%3e.png&amp;b=0&amp;ni=220&amp;no=1&amp;ts=&amp;tab=organic&amp;sigr=11oglch8v&amp;sigb=151gmq78n&amp;sigi=12bgt60hj&amp;sigt=11bv66v38&amp;sign=11bv66v38&amp;.crumb=VvjGm2IAiMm&amp;fr=yfp-t&amp;fr2=sb-top-uk.images.search.yahoo.co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3137" y="1775396"/>
            <a:ext cx="7918648" cy="1365572"/>
          </a:xfrm>
        </p:spPr>
        <p:txBody>
          <a:bodyPr/>
          <a:lstStyle/>
          <a:p>
            <a:pPr algn="ctr"/>
            <a:r>
              <a:rPr lang="en-GB" sz="3200" dirty="0" smtClean="0"/>
              <a:t>Liffey Valley Cluster</a:t>
            </a:r>
            <a:br>
              <a:rPr lang="en-GB" sz="3200" dirty="0" smtClean="0"/>
            </a:br>
            <a:r>
              <a:rPr lang="en-GB" sz="3200" dirty="0" smtClean="0"/>
              <a:t>  South Dublin Tourism Strategy</a:t>
            </a:r>
            <a:endParaRPr lang="en-GB" sz="3200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1412061" y="3637992"/>
            <a:ext cx="6400800" cy="1291952"/>
          </a:xfrm>
        </p:spPr>
        <p:txBody>
          <a:bodyPr>
            <a:noAutofit/>
          </a:bodyPr>
          <a:lstStyle/>
          <a:p>
            <a:pPr algn="ctr"/>
            <a:r>
              <a:rPr lang="en-GB" sz="3600" dirty="0" smtClean="0"/>
              <a:t>Liffey Valley Area Options</a:t>
            </a:r>
          </a:p>
          <a:p>
            <a:pPr algn="ctr"/>
            <a:r>
              <a:rPr lang="en-GB" sz="3600" dirty="0" smtClean="0"/>
              <a:t>Feasibility Study</a:t>
            </a:r>
            <a:endParaRPr lang="en-GB" sz="3600" dirty="0"/>
          </a:p>
        </p:txBody>
      </p:sp>
      <p:pic>
        <p:nvPicPr>
          <p:cNvPr id="11" name="yui_3_5_1_1_1481750871677_818" descr="https://tse3.mm.bing.net/th?id=OIP.M927f7f244d1415da07351584374cafb1o0&amp;pid=15.1&amp;P=0&amp;w=249&amp;h=120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632396"/>
            <a:ext cx="2371725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5787717"/>
            <a:ext cx="2699792" cy="107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55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E" b="1" dirty="0"/>
              <a:t>South Dublin - Next Steps</a:t>
            </a:r>
            <a:r>
              <a:rPr lang="en-IE" b="1" dirty="0" smtClean="0"/>
              <a:t>…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IE" sz="1800" dirty="0" smtClean="0"/>
              <a:t>Presentation by Waterways Ireland on Grand/Royal Canal Loop at Lucan ACM - 24</a:t>
            </a:r>
            <a:r>
              <a:rPr lang="en-IE" sz="1800" baseline="30000" dirty="0" smtClean="0"/>
              <a:t>th</a:t>
            </a:r>
            <a:r>
              <a:rPr lang="en-IE" sz="1800" dirty="0" smtClean="0"/>
              <a:t> April focusing on Lucan on the Liffey.</a:t>
            </a:r>
          </a:p>
          <a:p>
            <a:pPr>
              <a:buFont typeface="Wingdings" panose="05000000000000000000" pitchFamily="2" charset="2"/>
              <a:buChar char="ü"/>
            </a:pPr>
            <a:endParaRPr lang="en-IE" sz="1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IE" sz="1800" dirty="0" smtClean="0"/>
              <a:t>Assess Potential Opportunities Projects- Canal Loop Development will inform future plans</a:t>
            </a:r>
          </a:p>
          <a:p>
            <a:pPr>
              <a:buFont typeface="Wingdings" panose="05000000000000000000" pitchFamily="2" charset="2"/>
              <a:buChar char="ü"/>
            </a:pPr>
            <a:endParaRPr lang="en-IE" sz="1800" dirty="0"/>
          </a:p>
          <a:p>
            <a:pPr>
              <a:buFont typeface="Wingdings" panose="05000000000000000000" pitchFamily="2" charset="2"/>
              <a:buChar char="ü"/>
            </a:pPr>
            <a:r>
              <a:rPr lang="en-IE" sz="1800" dirty="0" smtClean="0"/>
              <a:t>Identify Funding</a:t>
            </a:r>
          </a:p>
          <a:p>
            <a:pPr>
              <a:buFont typeface="Wingdings" panose="05000000000000000000" pitchFamily="2" charset="2"/>
              <a:buChar char="ü"/>
            </a:pPr>
            <a:endParaRPr lang="en-IE" sz="1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IE" sz="1800" dirty="0" smtClean="0"/>
              <a:t>Detailed Implementation Plan</a:t>
            </a:r>
          </a:p>
          <a:p>
            <a:pPr>
              <a:buFont typeface="Wingdings" panose="05000000000000000000" pitchFamily="2" charset="2"/>
              <a:buChar char="ü"/>
            </a:pPr>
            <a:endParaRPr lang="en-IE" sz="1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IE" sz="1800" dirty="0" smtClean="0"/>
              <a:t>Develop Brand and Marketing Strategy </a:t>
            </a:r>
            <a:endParaRPr lang="en-IE" sz="1800" dirty="0"/>
          </a:p>
        </p:txBody>
      </p:sp>
    </p:spTree>
    <p:extLst>
      <p:ext uri="{BB962C8B-B14F-4D97-AF65-F5344CB8AC3E}">
        <p14:creationId xmlns:p14="http://schemas.microsoft.com/office/powerpoint/2010/main" val="422514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8458200" cy="4429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789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Main Themes of Study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en-GB" sz="3200" dirty="0" smtClean="0"/>
              <a:t>Connecting </a:t>
            </a:r>
            <a:r>
              <a:rPr lang="en-GB" sz="3200" dirty="0"/>
              <a:t>Places </a:t>
            </a:r>
            <a:r>
              <a:rPr lang="en-GB" sz="3200" dirty="0" smtClean="0"/>
              <a:t>&amp; People</a:t>
            </a:r>
            <a:endParaRPr lang="en-GB" sz="3200" dirty="0"/>
          </a:p>
          <a:p>
            <a:pPr lvl="0">
              <a:buFont typeface="Wingdings" panose="05000000000000000000" pitchFamily="2" charset="2"/>
              <a:buChar char="Ø"/>
            </a:pPr>
            <a:endParaRPr lang="en-GB" sz="3200" dirty="0" smtClean="0"/>
          </a:p>
          <a:p>
            <a:pPr lvl="0">
              <a:buFont typeface="Wingdings" panose="05000000000000000000" pitchFamily="2" charset="2"/>
              <a:buChar char="Ø"/>
            </a:pPr>
            <a:r>
              <a:rPr lang="en-GB" sz="3200" dirty="0" smtClean="0"/>
              <a:t>Active </a:t>
            </a:r>
            <a:r>
              <a:rPr lang="en-GB" sz="3200" dirty="0"/>
              <a:t>People</a:t>
            </a:r>
          </a:p>
          <a:p>
            <a:pPr lvl="0">
              <a:buFont typeface="Wingdings" panose="05000000000000000000" pitchFamily="2" charset="2"/>
              <a:buChar char="Ø"/>
            </a:pPr>
            <a:endParaRPr lang="en-GB" sz="3200" dirty="0" smtClean="0"/>
          </a:p>
          <a:p>
            <a:pPr lvl="0">
              <a:buFont typeface="Wingdings" panose="05000000000000000000" pitchFamily="2" charset="2"/>
              <a:buChar char="Ø"/>
            </a:pPr>
            <a:r>
              <a:rPr lang="en-GB" sz="3200" dirty="0" smtClean="0"/>
              <a:t>Education &amp; Special </a:t>
            </a:r>
            <a:r>
              <a:rPr lang="en-GB" sz="3200" dirty="0"/>
              <a:t>Interest</a:t>
            </a:r>
          </a:p>
          <a:p>
            <a:pPr lvl="0">
              <a:buFont typeface="Wingdings" panose="05000000000000000000" pitchFamily="2" charset="2"/>
              <a:buChar char="Ø"/>
            </a:pPr>
            <a:endParaRPr lang="en-GB" sz="3200" dirty="0" smtClean="0"/>
          </a:p>
          <a:p>
            <a:pPr lvl="0">
              <a:buFont typeface="Wingdings" panose="05000000000000000000" pitchFamily="2" charset="2"/>
              <a:buChar char="Ø"/>
            </a:pPr>
            <a:r>
              <a:rPr lang="en-GB" sz="3200" dirty="0" smtClean="0"/>
              <a:t>Community </a:t>
            </a:r>
            <a:r>
              <a:rPr lang="en-GB" sz="3200" dirty="0"/>
              <a:t>Events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09070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2176"/>
            <a:ext cx="8229600" cy="990600"/>
          </a:xfrm>
        </p:spPr>
        <p:txBody>
          <a:bodyPr/>
          <a:lstStyle/>
          <a:p>
            <a:pPr algn="ctr"/>
            <a:r>
              <a:rPr lang="en-IE" dirty="0" smtClean="0"/>
              <a:t>Connecting Places and People</a:t>
            </a:r>
            <a:endParaRPr lang="en-I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5304736"/>
              </p:ext>
            </p:extLst>
          </p:nvPr>
        </p:nvGraphicFramePr>
        <p:xfrm>
          <a:off x="465646" y="1556792"/>
          <a:ext cx="8229600" cy="44644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82418"/>
                <a:gridCol w="3547182"/>
              </a:tblGrid>
              <a:tr h="987326">
                <a:tc>
                  <a:txBody>
                    <a:bodyPr/>
                    <a:lstStyle/>
                    <a:p>
                      <a:pPr algn="l" rtl="0" fontAlgn="b"/>
                      <a:r>
                        <a:rPr lang="en-IE" sz="1800" u="none" strike="noStrike" dirty="0">
                          <a:effectLst/>
                        </a:rPr>
                        <a:t>Strategic Canal Linkage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10" marR="9310" marT="931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E" sz="1800" u="none" strike="noStrike" dirty="0">
                          <a:effectLst/>
                        </a:rPr>
                        <a:t>Waterways Ireland / SDCC / FCC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10" marR="9310" marT="9310" marB="0" anchor="b"/>
                </a:tc>
              </a:tr>
              <a:tr h="500839">
                <a:tc>
                  <a:txBody>
                    <a:bodyPr/>
                    <a:lstStyle/>
                    <a:p>
                      <a:pPr algn="l" rtl="0" fontAlgn="b"/>
                      <a:r>
                        <a:rPr lang="en-IE" sz="1800" u="none" strike="noStrike" dirty="0">
                          <a:effectLst/>
                        </a:rPr>
                        <a:t>Feasibility study on Shackleton Mills 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10" marR="9310" marT="931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E" sz="1800" u="none" strike="noStrike" dirty="0">
                          <a:effectLst/>
                        </a:rPr>
                        <a:t>FCC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10" marR="9310" marT="9310" marB="0" anchor="b"/>
                </a:tc>
              </a:tr>
              <a:tr h="987326">
                <a:tc>
                  <a:txBody>
                    <a:bodyPr/>
                    <a:lstStyle/>
                    <a:p>
                      <a:pPr algn="l" rtl="0" fontAlgn="b"/>
                      <a:r>
                        <a:rPr lang="en-IE" sz="1800" u="none" strike="noStrike" dirty="0">
                          <a:effectLst/>
                        </a:rPr>
                        <a:t>Active Family Play Facilities in Waterstown &amp; St. Catherine’s Parks 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10" marR="9310" marT="931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E" sz="1800" u="none" strike="noStrike" dirty="0">
                          <a:effectLst/>
                        </a:rPr>
                        <a:t>SDCC / FCC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10" marR="9310" marT="9310" marB="0" anchor="b"/>
                </a:tc>
              </a:tr>
              <a:tr h="500839">
                <a:tc>
                  <a:txBody>
                    <a:bodyPr/>
                    <a:lstStyle/>
                    <a:p>
                      <a:pPr algn="l" rtl="0" fontAlgn="b"/>
                      <a:r>
                        <a:rPr lang="en-IE" sz="1800" u="none" strike="noStrike" dirty="0" smtClean="0">
                          <a:effectLst/>
                        </a:rPr>
                        <a:t>Feasibility</a:t>
                      </a:r>
                      <a:r>
                        <a:rPr lang="en-IE" sz="1800" u="none" strike="noStrike" baseline="0" dirty="0" smtClean="0">
                          <a:effectLst/>
                        </a:rPr>
                        <a:t> Study </a:t>
                      </a:r>
                      <a:r>
                        <a:rPr lang="en-IE" sz="1800" u="none" strike="noStrike" dirty="0" smtClean="0">
                          <a:effectLst/>
                        </a:rPr>
                        <a:t>Silver/Guinness Bridge 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10" marR="9310" marT="931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E" sz="1800" u="none" strike="noStrike" dirty="0" smtClean="0">
                          <a:effectLst/>
                        </a:rPr>
                        <a:t>FCC co – funded</a:t>
                      </a:r>
                      <a:r>
                        <a:rPr lang="en-IE" sz="1800" u="none" strike="noStrike" baseline="0" dirty="0" smtClean="0">
                          <a:effectLst/>
                        </a:rPr>
                        <a:t> by </a:t>
                      </a:r>
                      <a:r>
                        <a:rPr lang="en-IE" sz="1800" u="none" strike="noStrike" dirty="0" smtClean="0">
                          <a:effectLst/>
                        </a:rPr>
                        <a:t>SDCC 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10" marR="9310" marT="9310" marB="0" anchor="b"/>
                </a:tc>
              </a:tr>
              <a:tr h="987326">
                <a:tc>
                  <a:txBody>
                    <a:bodyPr/>
                    <a:lstStyle/>
                    <a:p>
                      <a:pPr algn="l" rtl="0" fontAlgn="b"/>
                      <a:r>
                        <a:rPr lang="en-IE" sz="1800" u="none" strike="noStrike" dirty="0">
                          <a:effectLst/>
                        </a:rPr>
                        <a:t>Wayfinding, </a:t>
                      </a:r>
                      <a:r>
                        <a:rPr lang="en-IE" sz="1800" u="none" strike="noStrike" dirty="0" smtClean="0">
                          <a:effectLst/>
                        </a:rPr>
                        <a:t>Signage for Lucan/</a:t>
                      </a:r>
                      <a:r>
                        <a:rPr lang="en-IE" sz="1800" u="none" strike="noStrike" dirty="0" err="1" smtClean="0">
                          <a:effectLst/>
                        </a:rPr>
                        <a:t>Palmerstown</a:t>
                      </a:r>
                      <a:r>
                        <a:rPr lang="en-IE" sz="1800" u="none" strike="noStrike" dirty="0" smtClean="0">
                          <a:effectLst/>
                        </a:rPr>
                        <a:t> and</a:t>
                      </a:r>
                      <a:r>
                        <a:rPr lang="en-IE" sz="1800" u="none" strike="noStrike" baseline="0" dirty="0" smtClean="0">
                          <a:effectLst/>
                        </a:rPr>
                        <a:t> Development of</a:t>
                      </a:r>
                      <a:r>
                        <a:rPr lang="en-IE" sz="1800" u="none" strike="noStrike" dirty="0" smtClean="0">
                          <a:effectLst/>
                        </a:rPr>
                        <a:t> </a:t>
                      </a:r>
                      <a:r>
                        <a:rPr lang="en-IE" sz="1800" u="none" strike="noStrike" dirty="0">
                          <a:effectLst/>
                        </a:rPr>
                        <a:t>Food Offering in Lucan 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10" marR="9310" marT="931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E" sz="1800" u="none" strike="noStrike" dirty="0">
                          <a:effectLst/>
                        </a:rPr>
                        <a:t>SDCC  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10" marR="9310" marT="9310" marB="0" anchor="b"/>
                </a:tc>
              </a:tr>
              <a:tr h="500839">
                <a:tc>
                  <a:txBody>
                    <a:bodyPr/>
                    <a:lstStyle/>
                    <a:p>
                      <a:pPr algn="l" rtl="0" fontAlgn="b"/>
                      <a:r>
                        <a:rPr lang="en-IE" sz="1800" u="none" strike="noStrike" dirty="0">
                          <a:effectLst/>
                        </a:rPr>
                        <a:t>Branding: “Liffey Valley Way”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10" marR="9310" marT="931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E" sz="1800" u="none" strike="noStrike" dirty="0" smtClean="0">
                          <a:effectLst/>
                        </a:rPr>
                        <a:t>SDCC/FCC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10" marR="9310" marT="9310" marB="0" anchor="b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4588607"/>
              </p:ext>
            </p:extLst>
          </p:nvPr>
        </p:nvGraphicFramePr>
        <p:xfrm>
          <a:off x="444864" y="1268760"/>
          <a:ext cx="8235768" cy="720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97032"/>
                <a:gridCol w="3538736"/>
              </a:tblGrid>
              <a:tr h="72008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GB" sz="2800" b="1" kern="1200" spc="-100" baseline="0" dirty="0" smtClean="0">
                          <a:solidFill>
                            <a:schemeClr val="bg1"/>
                          </a:solidFill>
                          <a:latin typeface="+mj-lt"/>
                          <a:ea typeface="+mj-ea"/>
                          <a:cs typeface="+mj-cs"/>
                        </a:rPr>
                        <a:t>Initial Actions</a:t>
                      </a:r>
                      <a:r>
                        <a:rPr lang="en-IE" sz="2800" b="1" kern="1200" spc="-100" baseline="0" dirty="0">
                          <a:solidFill>
                            <a:schemeClr val="bg1"/>
                          </a:solidFill>
                          <a:latin typeface="+mj-lt"/>
                          <a:ea typeface="+mj-ea"/>
                          <a:cs typeface="+mj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IE" sz="3200" b="1" kern="1200" spc="-100" baseline="0" dirty="0" smtClean="0">
                          <a:solidFill>
                            <a:schemeClr val="bg1"/>
                          </a:solidFill>
                          <a:latin typeface="+mj-lt"/>
                          <a:ea typeface="+mj-ea"/>
                          <a:cs typeface="+mj-cs"/>
                        </a:rPr>
                        <a:t>Implementation</a:t>
                      </a:r>
                      <a:endParaRPr lang="en-IE" sz="3200" b="1" kern="1200" spc="-100" baseline="0" dirty="0">
                        <a:solidFill>
                          <a:schemeClr val="bg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040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Connecting Places and People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8229600" cy="47183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600" b="1" dirty="0" smtClean="0"/>
              <a:t>Potential Opportunities:</a:t>
            </a:r>
          </a:p>
          <a:p>
            <a:pPr marL="0" indent="0">
              <a:buNone/>
            </a:pPr>
            <a:endParaRPr lang="en-GB" sz="26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 smtClean="0"/>
              <a:t>Feasibility </a:t>
            </a:r>
            <a:r>
              <a:rPr lang="en-GB" sz="2000" dirty="0"/>
              <a:t>Study of Liffey </a:t>
            </a:r>
            <a:r>
              <a:rPr lang="en-GB" sz="2000" dirty="0" smtClean="0"/>
              <a:t>Crossings at: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GB" sz="2000" dirty="0" err="1" smtClean="0"/>
              <a:t>Waterstown</a:t>
            </a:r>
            <a:r>
              <a:rPr lang="en-GB" sz="2000" dirty="0" smtClean="0"/>
              <a:t>, Palmerstown or St Catherine’s Park</a:t>
            </a:r>
          </a:p>
          <a:p>
            <a:pPr marL="274320" lvl="1" indent="0">
              <a:buNone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/>
              <a:t>Develop </a:t>
            </a:r>
            <a:r>
              <a:rPr lang="en-GB" sz="2000" dirty="0" smtClean="0"/>
              <a:t>Mill Race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 smtClean="0"/>
              <a:t>Examine Access/Egress Options: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GB" sz="2000" dirty="0" smtClean="0"/>
              <a:t>Wren’s Nest Weir/Sluice Weir/ </a:t>
            </a:r>
            <a:r>
              <a:rPr lang="en-GB" sz="2000" dirty="0" err="1" smtClean="0"/>
              <a:t>Waterstown</a:t>
            </a:r>
            <a:r>
              <a:rPr lang="en-GB" sz="2000" dirty="0" smtClean="0"/>
              <a:t> Park</a:t>
            </a:r>
            <a:endParaRPr lang="en-GB" sz="2000" dirty="0"/>
          </a:p>
          <a:p>
            <a:pPr marL="274320" lvl="1" indent="0">
              <a:buNone/>
            </a:pPr>
            <a:endParaRPr lang="en-GB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 smtClean="0"/>
              <a:t>River access </a:t>
            </a:r>
            <a:r>
              <a:rPr lang="en-GB" sz="2000" dirty="0"/>
              <a:t>route </a:t>
            </a:r>
            <a:r>
              <a:rPr lang="en-GB" sz="2000" dirty="0" smtClean="0"/>
              <a:t>at Hermitage( and Parking)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 smtClean="0"/>
              <a:t>Explore suitable locations for bunk house</a:t>
            </a:r>
          </a:p>
          <a:p>
            <a:pPr marL="0" indent="0">
              <a:buNone/>
            </a:pPr>
            <a:endParaRPr lang="en-GB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 smtClean="0"/>
              <a:t>Investigate Greenway potential on south side of River Liffey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30685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/>
            </a:r>
            <a:br>
              <a:rPr lang="en-GB" sz="2800" dirty="0" smtClean="0"/>
            </a:b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507288" cy="48573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883207"/>
              </p:ext>
            </p:extLst>
          </p:nvPr>
        </p:nvGraphicFramePr>
        <p:xfrm>
          <a:off x="0" y="0"/>
          <a:ext cx="9252520" cy="60772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60504"/>
                <a:gridCol w="1312328"/>
                <a:gridCol w="1239844"/>
                <a:gridCol w="1239844"/>
              </a:tblGrid>
              <a:tr h="228656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32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Connecting Places &amp; People: Initial Priorities</a:t>
                      </a:r>
                      <a:endParaRPr lang="en-IE" sz="32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algn="ctr" defTabSz="914400" rtl="0" eaLnBrk="1" fontAlgn="ctr" latinLnBrk="0" hangingPunct="1"/>
                      <a:r>
                        <a:rPr lang="en-IE" sz="3200" b="1" kern="1200" spc="-100" baseline="0" dirty="0">
                          <a:solidFill>
                            <a:schemeClr val="bg1"/>
                          </a:solidFill>
                          <a:latin typeface="+mj-lt"/>
                          <a:ea typeface="+mj-ea"/>
                          <a:cs typeface="+mj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IE" sz="2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Phase 1</a:t>
                      </a:r>
                      <a:br>
                        <a:rPr lang="en-IE" sz="2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IE" sz="2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IE" sz="2000" b="1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Yrs</a:t>
                      </a:r>
                      <a:r>
                        <a:rPr lang="en-IE" sz="2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1-2)</a:t>
                      </a:r>
                      <a:br>
                        <a:rPr lang="en-IE" sz="2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IE" sz="20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€</a:t>
                      </a:r>
                      <a:endParaRPr lang="en-IE" sz="20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IE" sz="2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Phase 2</a:t>
                      </a:r>
                      <a:br>
                        <a:rPr lang="en-IE" sz="2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IE" sz="2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IE" sz="2000" b="1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Yrs</a:t>
                      </a:r>
                      <a:r>
                        <a:rPr lang="en-IE" sz="2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3-4)</a:t>
                      </a:r>
                      <a:br>
                        <a:rPr lang="en-IE" sz="2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IE" sz="2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€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IE" sz="2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Phase 3</a:t>
                      </a:r>
                      <a:br>
                        <a:rPr lang="en-IE" sz="2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IE" sz="2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IE" sz="2000" b="1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Yrs</a:t>
                      </a:r>
                      <a:r>
                        <a:rPr lang="en-IE" sz="2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5-6)</a:t>
                      </a:r>
                      <a:br>
                        <a:rPr lang="en-IE" sz="2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IE" sz="2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€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</a:tr>
              <a:tr h="752489">
                <a:tc>
                  <a:txBody>
                    <a:bodyPr/>
                    <a:lstStyle/>
                    <a:p>
                      <a:pPr algn="l" rtl="0" fontAlgn="b"/>
                      <a:r>
                        <a:rPr lang="en-IE" sz="2000" u="none" strike="noStrike" dirty="0">
                          <a:effectLst/>
                        </a:rPr>
                        <a:t>Strategic Canal </a:t>
                      </a:r>
                      <a:r>
                        <a:rPr lang="en-IE" sz="2000" u="none" strike="noStrike" dirty="0" smtClean="0">
                          <a:effectLst/>
                        </a:rPr>
                        <a:t>Linkage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1" u="none" strike="noStrike" dirty="0" smtClean="0">
                          <a:effectLst/>
                        </a:rPr>
                        <a:t>tbc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1" u="none" strike="noStrike" dirty="0">
                          <a:effectLst/>
                        </a:rPr>
                        <a:t>tbc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1" u="none" strike="noStrike">
                          <a:effectLst/>
                        </a:rPr>
                        <a:t> </a:t>
                      </a:r>
                      <a:endParaRPr lang="en-IE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752489">
                <a:tc>
                  <a:txBody>
                    <a:bodyPr/>
                    <a:lstStyle/>
                    <a:p>
                      <a:pPr algn="l" rtl="0" fontAlgn="b"/>
                      <a:r>
                        <a:rPr lang="en-IE" sz="2000" u="none" strike="noStrike" dirty="0" err="1" smtClean="0">
                          <a:effectLst/>
                        </a:rPr>
                        <a:t>Waterstown</a:t>
                      </a:r>
                      <a:r>
                        <a:rPr lang="en-IE" sz="2000" u="none" strike="noStrike" dirty="0" smtClean="0">
                          <a:effectLst/>
                        </a:rPr>
                        <a:t>/St</a:t>
                      </a:r>
                      <a:r>
                        <a:rPr lang="en-IE" sz="2000" u="none" strike="noStrike" dirty="0">
                          <a:effectLst/>
                        </a:rPr>
                        <a:t>. </a:t>
                      </a:r>
                      <a:r>
                        <a:rPr lang="en-IE" sz="2000" u="none" strike="noStrike" dirty="0" smtClean="0">
                          <a:effectLst/>
                        </a:rPr>
                        <a:t>Catherine‘s Play</a:t>
                      </a:r>
                      <a:r>
                        <a:rPr lang="en-IE" sz="2000" u="none" strike="noStrike" baseline="0" dirty="0" smtClean="0">
                          <a:effectLst/>
                        </a:rPr>
                        <a:t> Facilities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1" u="none" strike="noStrike" dirty="0" smtClean="0">
                          <a:effectLst/>
                        </a:rPr>
                        <a:t>€248k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752489">
                <a:tc>
                  <a:txBody>
                    <a:bodyPr/>
                    <a:lstStyle/>
                    <a:p>
                      <a:pPr algn="l" rtl="0" fontAlgn="b"/>
                      <a:r>
                        <a:rPr lang="en-IE" sz="2000" u="none" strike="noStrike" dirty="0">
                          <a:effectLst/>
                        </a:rPr>
                        <a:t>Feasibility Study Shackleton Mill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1" u="none" strike="noStrike" dirty="0" smtClean="0">
                          <a:effectLst/>
                        </a:rPr>
                        <a:t>€25k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752489">
                <a:tc>
                  <a:txBody>
                    <a:bodyPr/>
                    <a:lstStyle/>
                    <a:p>
                      <a:pPr algn="l" rtl="0" fontAlgn="b"/>
                      <a:r>
                        <a:rPr lang="en-IE" sz="2000" u="none" strike="noStrike" dirty="0">
                          <a:effectLst/>
                        </a:rPr>
                        <a:t>Report on Guinness / Silver Bridge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1" u="none" strike="noStrike" dirty="0" smtClean="0">
                          <a:effectLst/>
                        </a:rPr>
                        <a:t>€25k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1" u="none" strike="noStrike" dirty="0">
                          <a:effectLst/>
                        </a:rPr>
                        <a:t> 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1" u="none" strike="noStrike" dirty="0">
                          <a:effectLst/>
                        </a:rPr>
                        <a:t> 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780739">
                <a:tc>
                  <a:txBody>
                    <a:bodyPr/>
                    <a:lstStyle/>
                    <a:p>
                      <a:pPr algn="l" rtl="0" fontAlgn="b"/>
                      <a:r>
                        <a:rPr lang="en-IE" sz="2000" u="none" strike="noStrike" dirty="0" smtClean="0">
                          <a:effectLst/>
                        </a:rPr>
                        <a:t>Wayfinding Signage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€40K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€40K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1" u="none" strike="noStrike" dirty="0">
                          <a:effectLst/>
                        </a:rPr>
                        <a:t> 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235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Active People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305" y="1454303"/>
            <a:ext cx="82296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i="1" dirty="0" smtClean="0"/>
              <a:t>Activities </a:t>
            </a:r>
            <a:r>
              <a:rPr lang="en-GB" b="1" i="1" dirty="0"/>
              <a:t>aimed at families, individuals </a:t>
            </a:r>
            <a:r>
              <a:rPr lang="en-GB" b="1" i="1" dirty="0" smtClean="0"/>
              <a:t>&amp; groups </a:t>
            </a:r>
            <a:r>
              <a:rPr lang="en-GB" b="1" i="1" dirty="0"/>
              <a:t>to increase health and wellbeing. </a:t>
            </a:r>
            <a:endParaRPr lang="en-GB" b="1" i="1" dirty="0" smtClean="0"/>
          </a:p>
          <a:p>
            <a:pPr marL="0" indent="0">
              <a:buNone/>
            </a:pPr>
            <a:endParaRPr lang="en-GB" b="1" i="1" dirty="0"/>
          </a:p>
          <a:p>
            <a:r>
              <a:rPr lang="en-GB" sz="1800" dirty="0" smtClean="0"/>
              <a:t>Introductory </a:t>
            </a:r>
            <a:r>
              <a:rPr lang="en-GB" sz="1800" dirty="0"/>
              <a:t>on-water </a:t>
            </a:r>
            <a:r>
              <a:rPr lang="en-GB" sz="1800" dirty="0" smtClean="0"/>
              <a:t>activities through network </a:t>
            </a:r>
            <a:r>
              <a:rPr lang="en-GB" sz="1800" dirty="0"/>
              <a:t>of clubs, </a:t>
            </a:r>
            <a:r>
              <a:rPr lang="en-GB" sz="1800" dirty="0" smtClean="0"/>
              <a:t>agencies, businesses; </a:t>
            </a:r>
            <a:endParaRPr lang="en-GB" sz="1800" dirty="0"/>
          </a:p>
          <a:p>
            <a:r>
              <a:rPr lang="en-GB" sz="1800" dirty="0" smtClean="0"/>
              <a:t>Adventure </a:t>
            </a:r>
            <a:r>
              <a:rPr lang="en-GB" sz="1800" dirty="0"/>
              <a:t>race </a:t>
            </a:r>
            <a:r>
              <a:rPr lang="en-GB" sz="1800" dirty="0" smtClean="0"/>
              <a:t>events &amp; walking </a:t>
            </a:r>
            <a:r>
              <a:rPr lang="en-GB" sz="1800" dirty="0"/>
              <a:t>groups </a:t>
            </a:r>
            <a:r>
              <a:rPr lang="en-GB" sz="1800" dirty="0" smtClean="0"/>
              <a:t>/programmes</a:t>
            </a:r>
            <a:r>
              <a:rPr lang="en-GB" sz="1800" dirty="0"/>
              <a:t>.</a:t>
            </a:r>
          </a:p>
          <a:p>
            <a:r>
              <a:rPr lang="en-GB" sz="1800" dirty="0" smtClean="0"/>
              <a:t>Park </a:t>
            </a:r>
            <a:r>
              <a:rPr lang="en-GB" sz="1800" dirty="0"/>
              <a:t>Run </a:t>
            </a:r>
            <a:r>
              <a:rPr lang="en-GB" sz="1800" dirty="0" smtClean="0"/>
              <a:t>/ Operation Transformation. </a:t>
            </a:r>
            <a:r>
              <a:rPr lang="en-GB" sz="1800" dirty="0" smtClean="0">
                <a:solidFill>
                  <a:srgbClr val="FF0000"/>
                </a:solidFill>
              </a:rPr>
              <a:t> </a:t>
            </a:r>
            <a:endParaRPr lang="en-GB" sz="1800" dirty="0"/>
          </a:p>
        </p:txBody>
      </p:sp>
      <p:grpSp>
        <p:nvGrpSpPr>
          <p:cNvPr id="4" name="Group 3"/>
          <p:cNvGrpSpPr/>
          <p:nvPr/>
        </p:nvGrpSpPr>
        <p:grpSpPr>
          <a:xfrm>
            <a:off x="898106" y="4183194"/>
            <a:ext cx="7347788" cy="2674806"/>
            <a:chOff x="755576" y="543637"/>
            <a:chExt cx="7347788" cy="2674806"/>
          </a:xfrm>
        </p:grpSpPr>
        <p:pic>
          <p:nvPicPr>
            <p:cNvPr id="5" name="Picture 4" descr="Image result for family canoein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543637"/>
              <a:ext cx="3250565" cy="21666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Picture 5" descr="Image result for family canoeing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7984" y="546812"/>
              <a:ext cx="3675380" cy="216344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 Box 149"/>
            <p:cNvSpPr txBox="1"/>
            <p:nvPr/>
          </p:nvSpPr>
          <p:spPr>
            <a:xfrm>
              <a:off x="1691680" y="2744098"/>
              <a:ext cx="5810250" cy="474345"/>
            </a:xfrm>
            <a:prstGeom prst="rect">
              <a:avLst/>
            </a:prstGeom>
            <a:solidFill>
              <a:sysClr val="window" lastClr="FFFFFF"/>
            </a:solidFill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en-GB" sz="10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Examples of family friendly water-based activities that could be available at ‘Waterstown River Park’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en-GB" sz="10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54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Education and Special Interest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363272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i="1" dirty="0" smtClean="0"/>
              <a:t>Programmes &amp; activities </a:t>
            </a:r>
            <a:r>
              <a:rPr lang="en-GB" b="1" i="1" dirty="0"/>
              <a:t>using </a:t>
            </a:r>
            <a:r>
              <a:rPr lang="en-GB" b="1" i="1" dirty="0" smtClean="0"/>
              <a:t>rivers/parks </a:t>
            </a:r>
            <a:r>
              <a:rPr lang="en-GB" b="1" i="1" dirty="0"/>
              <a:t>as </a:t>
            </a:r>
            <a:r>
              <a:rPr lang="en-GB" b="1" i="1" dirty="0" smtClean="0"/>
              <a:t>natural </a:t>
            </a:r>
            <a:r>
              <a:rPr lang="en-GB" b="1" i="1" dirty="0"/>
              <a:t>‘classroom</a:t>
            </a:r>
            <a:r>
              <a:rPr lang="en-GB" b="1" i="1" dirty="0" smtClean="0"/>
              <a:t>’</a:t>
            </a:r>
            <a:endParaRPr lang="en-GB" b="1" i="1" dirty="0"/>
          </a:p>
          <a:p>
            <a:r>
              <a:rPr lang="en-GB" sz="1800" dirty="0" smtClean="0"/>
              <a:t>‘</a:t>
            </a:r>
            <a:r>
              <a:rPr lang="en-GB" sz="1800" dirty="0"/>
              <a:t>Something Fishy’ educational </a:t>
            </a:r>
            <a:r>
              <a:rPr lang="en-GB" sz="1800" dirty="0" smtClean="0"/>
              <a:t>programme / Dublin </a:t>
            </a:r>
            <a:r>
              <a:rPr lang="en-GB" sz="1800" dirty="0"/>
              <a:t>Angling </a:t>
            </a:r>
            <a:r>
              <a:rPr lang="en-GB" sz="1800" dirty="0" smtClean="0"/>
              <a:t>initiative </a:t>
            </a:r>
            <a:r>
              <a:rPr lang="en-GB" sz="1800" dirty="0"/>
              <a:t>/ River Liffey Clean Up </a:t>
            </a:r>
            <a:r>
              <a:rPr lang="en-GB" sz="1800" dirty="0" smtClean="0"/>
              <a:t>Days</a:t>
            </a:r>
          </a:p>
          <a:p>
            <a:endParaRPr lang="en-GB" sz="1800" dirty="0"/>
          </a:p>
          <a:p>
            <a:r>
              <a:rPr lang="en-GB" sz="1800" dirty="0" smtClean="0"/>
              <a:t>Green </a:t>
            </a:r>
            <a:r>
              <a:rPr lang="en-GB" sz="1800" dirty="0"/>
              <a:t>Schools </a:t>
            </a:r>
            <a:r>
              <a:rPr lang="en-GB" sz="1800" dirty="0" smtClean="0"/>
              <a:t>Programme / Area Conservation Group</a:t>
            </a:r>
          </a:p>
          <a:p>
            <a:endParaRPr lang="en-GB" sz="1800" dirty="0"/>
          </a:p>
          <a:p>
            <a:r>
              <a:rPr lang="en-GB" sz="1800" dirty="0"/>
              <a:t>Nature/Wildlife photography </a:t>
            </a:r>
            <a:r>
              <a:rPr lang="en-GB" sz="1800" dirty="0" smtClean="0"/>
              <a:t>&amp; Backwoods </a:t>
            </a:r>
            <a:r>
              <a:rPr lang="en-GB" sz="1800" dirty="0"/>
              <a:t>Cooking and Bush </a:t>
            </a:r>
            <a:r>
              <a:rPr lang="en-GB" sz="1800" dirty="0" smtClean="0"/>
              <a:t>Craft courses</a:t>
            </a:r>
            <a:endParaRPr lang="en-GB" sz="1800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90872" y="4293096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 smtClean="0"/>
              <a:t>Community Events</a:t>
            </a: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5156668"/>
            <a:ext cx="8507288" cy="14009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GB" b="1" i="1" dirty="0" smtClean="0"/>
              <a:t>Support &amp; develop festivals/events</a:t>
            </a:r>
            <a:endParaRPr lang="en-GB" i="1" dirty="0" smtClean="0"/>
          </a:p>
          <a:p>
            <a:r>
              <a:rPr lang="en-GB" sz="1800" dirty="0" smtClean="0"/>
              <a:t>Develop River Liffey Valley Festival event</a:t>
            </a:r>
          </a:p>
          <a:p>
            <a:r>
              <a:rPr lang="en-GB" sz="1800" dirty="0" smtClean="0"/>
              <a:t>Support for local community &amp; activity events</a:t>
            </a:r>
          </a:p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358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Summary/Estimate Costings</a:t>
            </a:r>
            <a:endParaRPr lang="en-I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8025309"/>
              </p:ext>
            </p:extLst>
          </p:nvPr>
        </p:nvGraphicFramePr>
        <p:xfrm>
          <a:off x="457200" y="1600200"/>
          <a:ext cx="8229600" cy="276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IE" dirty="0" smtClean="0"/>
                        <a:t>Theme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Cost</a:t>
                      </a:r>
                      <a:endParaRPr lang="en-I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Connecting Places &amp; People</a:t>
                      </a:r>
                    </a:p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2,600,000</a:t>
                      </a:r>
                      <a:endParaRPr lang="en-I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E" dirty="0" smtClean="0"/>
                        <a:t>Active People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180,000</a:t>
                      </a:r>
                      <a:endParaRPr lang="en-I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E" dirty="0" smtClean="0"/>
                        <a:t>Educatio</a:t>
                      </a:r>
                      <a:r>
                        <a:rPr lang="en-IE" baseline="0" dirty="0" smtClean="0"/>
                        <a:t>n and Special Interest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165,000</a:t>
                      </a:r>
                      <a:endParaRPr lang="en-I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E" dirty="0" smtClean="0"/>
                        <a:t>Community and Complementing</a:t>
                      </a:r>
                      <a:r>
                        <a:rPr lang="en-IE" baseline="0" dirty="0" smtClean="0"/>
                        <a:t> Project work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120,000</a:t>
                      </a:r>
                      <a:endParaRPr lang="en-I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26094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6525</TotalTime>
  <Words>393</Words>
  <Application>Microsoft Office PowerPoint</Application>
  <PresentationFormat>On-screen Show (4:3)</PresentationFormat>
  <Paragraphs>114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Wingdings</vt:lpstr>
      <vt:lpstr>Clarity</vt:lpstr>
      <vt:lpstr>Liffey Valley Cluster   South Dublin Tourism Strategy</vt:lpstr>
      <vt:lpstr>PowerPoint Presentation</vt:lpstr>
      <vt:lpstr>Main Themes of Study</vt:lpstr>
      <vt:lpstr>Connecting Places and People</vt:lpstr>
      <vt:lpstr>Connecting Places and People</vt:lpstr>
      <vt:lpstr> </vt:lpstr>
      <vt:lpstr>Active People</vt:lpstr>
      <vt:lpstr>Education and Special Interest</vt:lpstr>
      <vt:lpstr>Summary/Estimate Costings</vt:lpstr>
      <vt:lpstr>South Dublin - Next Steps…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Liffey Blueway Research Survey</dc:title>
  <dc:creator>Siobhan Poulter</dc:creator>
  <cp:lastModifiedBy>Elaine Leech</cp:lastModifiedBy>
  <cp:revision>173</cp:revision>
  <cp:lastPrinted>2018-02-26T14:12:07Z</cp:lastPrinted>
  <dcterms:created xsi:type="dcterms:W3CDTF">2016-12-30T12:55:33Z</dcterms:created>
  <dcterms:modified xsi:type="dcterms:W3CDTF">2018-03-20T16:02:21Z</dcterms:modified>
</cp:coreProperties>
</file>