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3" r:id="rId1"/>
  </p:sldMasterIdLst>
  <p:notesMasterIdLst>
    <p:notesMasterId r:id="rId14"/>
  </p:notesMasterIdLst>
  <p:sldIdLst>
    <p:sldId id="256" r:id="rId2"/>
    <p:sldId id="318" r:id="rId3"/>
    <p:sldId id="317" r:id="rId4"/>
    <p:sldId id="306" r:id="rId5"/>
    <p:sldId id="312" r:id="rId6"/>
    <p:sldId id="309" r:id="rId7"/>
    <p:sldId id="311" r:id="rId8"/>
    <p:sldId id="319" r:id="rId9"/>
    <p:sldId id="314" r:id="rId10"/>
    <p:sldId id="315" r:id="rId11"/>
    <p:sldId id="316" r:id="rId12"/>
    <p:sldId id="272" r:id="rId13"/>
  </p:sldIdLst>
  <p:sldSz cx="9144000" cy="6858000" type="screen4x3"/>
  <p:notesSz cx="6805613" cy="9944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08080"/>
    <a:srgbClr val="5F5F5F"/>
    <a:srgbClr val="000066"/>
    <a:srgbClr val="FF3300"/>
    <a:srgbClr val="CC6600"/>
    <a:srgbClr val="FF0000"/>
    <a:srgbClr val="9933FF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73" autoAdjust="0"/>
    <p:restoredTop sz="92970" autoAdjust="0"/>
  </p:normalViewPr>
  <p:slideViewPr>
    <p:cSldViewPr>
      <p:cViewPr varScale="1">
        <p:scale>
          <a:sx n="86" d="100"/>
          <a:sy n="86" d="100"/>
        </p:scale>
        <p:origin x="118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183" y="0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4C7F4262-793F-442C-89B2-F1F4E4C48E89}" type="datetimeFigureOut">
              <a:rPr lang="en-IE" smtClean="0"/>
              <a:t>14/02/2018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244" y="4785192"/>
            <a:ext cx="5445126" cy="3915300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338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183" y="9446338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F8B9A0B9-8D26-4244-BFD0-B595B26D889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90616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9A0B9-8D26-4244-BFD0-B595B26D8890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57771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IE" altLang="en-US" smtClean="0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IE" altLang="en-US" smtClean="0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IE" altLang="en-US" smtClean="0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IE" altLang="en-US" smtClean="0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en-IE" altLang="en-US" smtClean="0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en-IE" altLang="en-US" smtClean="0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en-IE" altLang="en-US" smtClean="0"/>
            </a:p>
          </p:txBody>
        </p:sp>
      </p:grpSp>
      <p:sp>
        <p:nvSpPr>
          <p:cNvPr id="3175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altLang="en-US" noProof="0" smtClean="0"/>
              <a:t>Click to edit Master title style</a:t>
            </a:r>
          </a:p>
        </p:txBody>
      </p:sp>
      <p:sp>
        <p:nvSpPr>
          <p:cNvPr id="3175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GB" altLang="en-US" noProof="0" smtClean="0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5A147B61-C187-405C-883A-658B0C51D7B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02815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77DB6-48FD-47CA-B981-1E583CAE51E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31759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A71E0-0B5F-426D-ABA7-E3D16E8E211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4460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70E58-502F-418A-B60B-0157EE72065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18303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0EF65-7F0A-47CF-BDF1-9E90294C7CC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05804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38200-36D8-41B9-B61B-C42EE541834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39698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55735-F08F-408F-B210-76741E7BB8B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86897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47CF2-237F-4A1F-9A59-BF114646D5D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31722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1E4F9-56A4-48C3-B6AE-4AB55EEC223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91462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9DC80-A7C5-4AC2-B4D8-95E2438DDD3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75290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3DC0E-ABA9-4047-A069-1FFAC8910BE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02298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kumimoji="1" lang="en-GB" altLang="en-US" sz="2400" smtClean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kumimoji="1" lang="en-GB" altLang="en-US" sz="2400" smtClean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kumimoji="1" lang="en-GB" altLang="en-US" sz="2400" smtClean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kumimoji="1" lang="en-GB" altLang="en-US" sz="2400" smtClean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kumimoji="1" lang="en-GB" altLang="en-US" sz="2400" smtClean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kumimoji="1" lang="en-GB" altLang="en-US" sz="2400" smtClean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kumimoji="1" lang="en-GB" altLang="en-US" sz="2400" smtClean="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073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073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073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BC1FDC0-BD5C-4355-A7B0-1F98500ACDC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sdcc.ie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2.jpe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.jpe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2"/>
          <p:cNvSpPr>
            <a:spLocks noGrp="1" noChangeArrowheads="1"/>
          </p:cNvSpPr>
          <p:nvPr>
            <p:ph type="subTitle" idx="1"/>
          </p:nvPr>
        </p:nvSpPr>
        <p:spPr>
          <a:xfrm>
            <a:off x="-71438" y="765175"/>
            <a:ext cx="7596188" cy="2184400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altLang="en-US" sz="2400" b="1" dirty="0" smtClean="0">
                <a:solidFill>
                  <a:srgbClr val="130A4F"/>
                </a:solidFill>
              </a:rPr>
              <a:t>Grange Castle Business Park</a:t>
            </a:r>
          </a:p>
          <a:p>
            <a:pPr algn="l" eaLnBrk="1" hangingPunct="1">
              <a:lnSpc>
                <a:spcPct val="90000"/>
              </a:lnSpc>
            </a:pPr>
            <a:r>
              <a:rPr lang="en-US" altLang="en-US" sz="1200" b="1" dirty="0" smtClean="0">
                <a:solidFill>
                  <a:srgbClr val="130A4F"/>
                </a:solidFill>
              </a:rPr>
              <a:t>SPC Update 15/02/18</a:t>
            </a:r>
          </a:p>
          <a:p>
            <a:pPr algn="l" eaLnBrk="1" hangingPunct="1">
              <a:lnSpc>
                <a:spcPct val="90000"/>
              </a:lnSpc>
            </a:pPr>
            <a:endParaRPr lang="en-US" altLang="en-US" sz="1200" b="1" dirty="0" smtClean="0">
              <a:solidFill>
                <a:schemeClr val="bg1"/>
              </a:solidFill>
            </a:endParaRPr>
          </a:p>
        </p:txBody>
      </p:sp>
      <p:pic>
        <p:nvPicPr>
          <p:cNvPr id="3076" name="Picture 3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0"/>
            <a:ext cx="2894013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38" descr="Pictur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420938"/>
            <a:ext cx="2195513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40" descr="_PB1465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213"/>
            <a:ext cx="320357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42" descr="_PB1464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149725"/>
            <a:ext cx="360045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43" descr="Wyeth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700213"/>
            <a:ext cx="3529012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44" descr="Griffeen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1163"/>
            <a:ext cx="3203575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45" descr="Pictur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420938"/>
            <a:ext cx="2195513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0" y="-22361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0"/>
            <a:ext cx="2894013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AutoShape 4" descr="9k="/>
          <p:cNvSpPr>
            <a:spLocks noChangeAspect="1" noChangeArrowheads="1"/>
          </p:cNvSpPr>
          <p:nvPr/>
        </p:nvSpPr>
        <p:spPr bwMode="auto">
          <a:xfrm>
            <a:off x="3886200" y="3124200"/>
            <a:ext cx="1371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IE" altLang="en-US" sz="1800"/>
          </a:p>
        </p:txBody>
      </p:sp>
      <p:sp>
        <p:nvSpPr>
          <p:cNvPr id="22533" name="AutoShape 5" descr="9k="/>
          <p:cNvSpPr>
            <a:spLocks noChangeAspect="1" noChangeArrowheads="1"/>
          </p:cNvSpPr>
          <p:nvPr/>
        </p:nvSpPr>
        <p:spPr bwMode="auto">
          <a:xfrm>
            <a:off x="3886200" y="3124200"/>
            <a:ext cx="1371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IE" altLang="en-US" sz="1800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-21315" y="1081088"/>
            <a:ext cx="5690221" cy="719138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en-US" altLang="en-US" sz="2200" b="1" dirty="0" smtClean="0">
                <a:solidFill>
                  <a:srgbClr val="130A4F"/>
                </a:solidFill>
              </a:rPr>
              <a:t>Variation to County Development Plan</a:t>
            </a: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0" y="1628775"/>
            <a:ext cx="9159198" cy="489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None/>
            </a:pPr>
            <a:endParaRPr lang="en-US" altLang="en-US" sz="1400" b="1" dirty="0">
              <a:solidFill>
                <a:srgbClr val="130A4F"/>
              </a:solidFill>
            </a:endParaRPr>
          </a:p>
          <a:p>
            <a:r>
              <a:rPr lang="en-IE" sz="1400" b="1" dirty="0"/>
              <a:t>Proposed Variation No. 1 South Dublin County Council County </a:t>
            </a:r>
            <a:r>
              <a:rPr lang="en-IE" sz="1400" b="1" dirty="0" smtClean="0"/>
              <a:t>Development Plan 2016-2022</a:t>
            </a:r>
          </a:p>
          <a:p>
            <a:r>
              <a:rPr lang="en-IE" altLang="en-US" sz="1400" b="1" dirty="0" smtClean="0">
                <a:solidFill>
                  <a:srgbClr val="130A4F"/>
                </a:solidFill>
              </a:rPr>
              <a:t>Council Meeting 12/02/18</a:t>
            </a:r>
          </a:p>
          <a:p>
            <a:r>
              <a:rPr lang="en-IE" altLang="en-US" sz="1400" b="1" dirty="0" smtClean="0">
                <a:solidFill>
                  <a:srgbClr val="130A4F"/>
                </a:solidFill>
              </a:rPr>
              <a:t>Economic Development, Enterprise and </a:t>
            </a:r>
            <a:r>
              <a:rPr lang="en-IE" altLang="en-US" sz="1400" b="1" dirty="0" err="1" smtClean="0">
                <a:solidFill>
                  <a:srgbClr val="130A4F"/>
                </a:solidFill>
              </a:rPr>
              <a:t>Toursim</a:t>
            </a:r>
            <a:r>
              <a:rPr lang="en-IE" altLang="en-US" sz="1400" b="1" dirty="0" smtClean="0">
                <a:solidFill>
                  <a:srgbClr val="130A4F"/>
                </a:solidFill>
              </a:rPr>
              <a:t> SPC 14/02/18</a:t>
            </a:r>
          </a:p>
          <a:p>
            <a:r>
              <a:rPr lang="en-IE" altLang="en-US" sz="1400" b="1" dirty="0" smtClean="0">
                <a:solidFill>
                  <a:srgbClr val="130A4F"/>
                </a:solidFill>
              </a:rPr>
              <a:t>Land Use Planning and Transportation SPC 15/02/18</a:t>
            </a:r>
          </a:p>
          <a:p>
            <a:r>
              <a:rPr lang="en-IE" sz="1400" dirty="0"/>
              <a:t>The proposed variation has been prepared in accordance with Section 13(2) of the </a:t>
            </a:r>
            <a:r>
              <a:rPr lang="en-IE" sz="1400" dirty="0" smtClean="0"/>
              <a:t>Planning and </a:t>
            </a:r>
            <a:r>
              <a:rPr lang="en-IE" sz="1400" dirty="0"/>
              <a:t>Development Act 2000 (as amended). The proposed variation is accompanied by </a:t>
            </a:r>
            <a:r>
              <a:rPr lang="en-IE" sz="1400" dirty="0" smtClean="0"/>
              <a:t>a Strategic </a:t>
            </a:r>
            <a:r>
              <a:rPr lang="en-IE" sz="1400" dirty="0"/>
              <a:t>Environmental Assessment (SEA) Report and Determination and an </a:t>
            </a:r>
            <a:r>
              <a:rPr lang="en-IE" sz="1400" dirty="0" smtClean="0"/>
              <a:t>Appropriate Assessment </a:t>
            </a:r>
            <a:r>
              <a:rPr lang="en-IE" sz="1400" dirty="0"/>
              <a:t>Screening Report and Determination.</a:t>
            </a:r>
          </a:p>
          <a:p>
            <a:r>
              <a:rPr lang="en-IE" sz="1400" b="1" dirty="0"/>
              <a:t>Public </a:t>
            </a:r>
            <a:r>
              <a:rPr lang="en-IE" sz="1400" b="1" dirty="0" smtClean="0"/>
              <a:t>Display: </a:t>
            </a:r>
            <a:r>
              <a:rPr lang="en-IE" sz="1400" dirty="0" smtClean="0"/>
              <a:t>The </a:t>
            </a:r>
            <a:r>
              <a:rPr lang="en-IE" sz="1400" dirty="0"/>
              <a:t>Proposed Variation No. 1 of the South Dublin County Council County Development Plan</a:t>
            </a:r>
          </a:p>
          <a:p>
            <a:pPr>
              <a:buNone/>
            </a:pPr>
            <a:r>
              <a:rPr lang="en-IE" sz="1400" dirty="0" smtClean="0"/>
              <a:t>2016-2022 </a:t>
            </a:r>
            <a:r>
              <a:rPr lang="en-IE" sz="1400" dirty="0"/>
              <a:t>along with accompanying environmental reports is being placed on public </a:t>
            </a:r>
            <a:r>
              <a:rPr lang="en-IE" sz="1400" dirty="0" smtClean="0"/>
              <a:t>display and </a:t>
            </a:r>
            <a:r>
              <a:rPr lang="en-IE" sz="1400" dirty="0"/>
              <a:t>may be inspected from </a:t>
            </a:r>
            <a:r>
              <a:rPr lang="en-IE" sz="1400" b="1" dirty="0"/>
              <a:t>Friday 16th February 2018 to Friday 16th March 2018 </a:t>
            </a:r>
            <a:r>
              <a:rPr lang="en-IE" sz="1400" dirty="0"/>
              <a:t>(both </a:t>
            </a:r>
            <a:r>
              <a:rPr lang="en-IE" sz="1400" dirty="0" smtClean="0"/>
              <a:t>dates inclusive</a:t>
            </a:r>
            <a:r>
              <a:rPr lang="en-IE" sz="1400" dirty="0"/>
              <a:t>) during normal opening hours at County Hall Tallaght, the Civic Offices </a:t>
            </a:r>
            <a:r>
              <a:rPr lang="en-IE" sz="1400" dirty="0" err="1" smtClean="0"/>
              <a:t>Clondalkin</a:t>
            </a:r>
            <a:r>
              <a:rPr lang="en-IE" sz="1400" dirty="0"/>
              <a:t> </a:t>
            </a:r>
            <a:r>
              <a:rPr lang="en-IE" sz="1400" dirty="0" smtClean="0"/>
              <a:t>and </a:t>
            </a:r>
            <a:r>
              <a:rPr lang="en-IE" sz="1400" dirty="0"/>
              <a:t>in County Library, Tallaght and all Local Branch Libraries during normal opening hours </a:t>
            </a:r>
            <a:r>
              <a:rPr lang="en-IE" sz="1400" dirty="0" smtClean="0"/>
              <a:t>for each </a:t>
            </a:r>
            <a:r>
              <a:rPr lang="en-IE" sz="1400" dirty="0"/>
              <a:t>library (excluding Bank Holidays).</a:t>
            </a:r>
          </a:p>
          <a:p>
            <a:pPr>
              <a:buNone/>
            </a:pPr>
            <a:r>
              <a:rPr lang="en-IE" sz="1400" dirty="0"/>
              <a:t>The documents may also be viewed on South Dublin County Council’s website at </a:t>
            </a:r>
            <a:r>
              <a:rPr lang="en-IE" sz="1400" dirty="0" smtClean="0">
                <a:hlinkClick r:id="rId4"/>
              </a:rPr>
              <a:t>www.sdcc.ie</a:t>
            </a:r>
            <a:endParaRPr lang="en-IE" sz="1400" dirty="0" smtClean="0"/>
          </a:p>
          <a:p>
            <a:pPr marL="285750" indent="-285750"/>
            <a:r>
              <a:rPr lang="en-IE" sz="1400" b="1" dirty="0" smtClean="0"/>
              <a:t>Making </a:t>
            </a:r>
            <a:r>
              <a:rPr lang="en-IE" sz="1400" b="1" dirty="0"/>
              <a:t>a </a:t>
            </a:r>
            <a:r>
              <a:rPr lang="en-IE" sz="1400" b="1" dirty="0" smtClean="0"/>
              <a:t>submission: </a:t>
            </a:r>
            <a:r>
              <a:rPr lang="en-IE" sz="1400" dirty="0" smtClean="0"/>
              <a:t>Written </a:t>
            </a:r>
            <a:r>
              <a:rPr lang="en-IE" sz="1400" dirty="0"/>
              <a:t>submissions or observations with respect to this proposed variation can be made </a:t>
            </a:r>
            <a:r>
              <a:rPr lang="en-IE" sz="1400" dirty="0" smtClean="0"/>
              <a:t>in writing </a:t>
            </a:r>
            <a:r>
              <a:rPr lang="en-IE" sz="1400" dirty="0"/>
              <a:t>to the address below no later than </a:t>
            </a:r>
            <a:r>
              <a:rPr lang="en-IE" sz="1400" b="1" dirty="0"/>
              <a:t>4.00pm 16th March 2018 </a:t>
            </a:r>
            <a:r>
              <a:rPr lang="en-IE" sz="1400" dirty="0"/>
              <a:t>(12.00 midnight if </a:t>
            </a:r>
            <a:r>
              <a:rPr lang="en-IE" sz="1400" dirty="0" smtClean="0"/>
              <a:t>made online</a:t>
            </a:r>
            <a:r>
              <a:rPr lang="en-IE" sz="1400" dirty="0"/>
              <a:t>).</a:t>
            </a:r>
            <a:endParaRPr lang="en-US" altLang="en-US" sz="1400" b="1" dirty="0" smtClean="0">
              <a:solidFill>
                <a:srgbClr val="130A4F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en-US" sz="1700" b="1" dirty="0" smtClean="0">
                <a:solidFill>
                  <a:srgbClr val="130A4F"/>
                </a:solidFill>
              </a:rPr>
              <a:t>	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400" b="1" dirty="0">
              <a:solidFill>
                <a:srgbClr val="130A4F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700" b="1" dirty="0">
              <a:solidFill>
                <a:srgbClr val="130A4F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b="1" dirty="0">
              <a:solidFill>
                <a:srgbClr val="130A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5177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033" y="-1588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0"/>
            <a:ext cx="2894013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AutoShape 4" descr="9k="/>
          <p:cNvSpPr>
            <a:spLocks noChangeAspect="1" noChangeArrowheads="1"/>
          </p:cNvSpPr>
          <p:nvPr/>
        </p:nvSpPr>
        <p:spPr bwMode="auto">
          <a:xfrm>
            <a:off x="3886200" y="3124200"/>
            <a:ext cx="1371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IE" altLang="en-US" sz="1800"/>
          </a:p>
        </p:txBody>
      </p:sp>
      <p:sp>
        <p:nvSpPr>
          <p:cNvPr id="22533" name="AutoShape 5" descr="9k="/>
          <p:cNvSpPr>
            <a:spLocks noChangeAspect="1" noChangeArrowheads="1"/>
          </p:cNvSpPr>
          <p:nvPr/>
        </p:nvSpPr>
        <p:spPr bwMode="auto">
          <a:xfrm>
            <a:off x="3886200" y="3124200"/>
            <a:ext cx="1371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IE" altLang="en-US" sz="1800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-21315" y="1081088"/>
            <a:ext cx="5690221" cy="719138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en-US" altLang="en-US" sz="2200" b="1" dirty="0" smtClean="0">
                <a:solidFill>
                  <a:srgbClr val="130A4F"/>
                </a:solidFill>
              </a:rPr>
              <a:t>Rationale</a:t>
            </a: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0" y="1628775"/>
            <a:ext cx="9159198" cy="489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None/>
            </a:pPr>
            <a:endParaRPr lang="en-US" altLang="en-US" sz="1400" b="1" dirty="0">
              <a:solidFill>
                <a:srgbClr val="130A4F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400" b="1" dirty="0">
              <a:solidFill>
                <a:srgbClr val="130A4F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700" b="1" dirty="0">
              <a:solidFill>
                <a:srgbClr val="130A4F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b="1" dirty="0">
              <a:solidFill>
                <a:srgbClr val="130A4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610" y="1720840"/>
            <a:ext cx="913039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latin typeface="+mj-lt"/>
              </a:rPr>
              <a:t>The proposed variation is part of the review of the zoning of lands required </a:t>
            </a:r>
            <a:r>
              <a:rPr lang="en-IE" dirty="0" smtClean="0">
                <a:latin typeface="+mj-lt"/>
              </a:rPr>
              <a:t>under</a:t>
            </a:r>
            <a:endParaRPr lang="en-IE" dirty="0">
              <a:latin typeface="+mj-lt"/>
            </a:endParaRPr>
          </a:p>
          <a:p>
            <a:r>
              <a:rPr lang="en-IE" b="1" dirty="0" smtClean="0">
                <a:latin typeface="+mj-lt"/>
              </a:rPr>
              <a:t>     Policy </a:t>
            </a:r>
            <a:r>
              <a:rPr lang="en-IE" b="1" dirty="0">
                <a:latin typeface="+mj-lt"/>
              </a:rPr>
              <a:t>ET3 SLO1 </a:t>
            </a:r>
            <a:r>
              <a:rPr lang="en-IE" dirty="0">
                <a:latin typeface="+mj-lt"/>
              </a:rPr>
              <a:t>of the South Dublin County Development Plan which seeks to</a:t>
            </a:r>
          </a:p>
          <a:p>
            <a:r>
              <a:rPr lang="en-IE" dirty="0" smtClean="0">
                <a:latin typeface="+mj-lt"/>
              </a:rPr>
              <a:t>     conduct </a:t>
            </a:r>
            <a:r>
              <a:rPr lang="en-IE" dirty="0">
                <a:latin typeface="+mj-lt"/>
              </a:rPr>
              <a:t>a review of the zoning of lands to the south of the Grand Canal with a </a:t>
            </a:r>
            <a:r>
              <a:rPr lang="en-IE" dirty="0" smtClean="0">
                <a:latin typeface="+mj-lt"/>
              </a:rPr>
              <a:t>view</a:t>
            </a:r>
          </a:p>
          <a:p>
            <a:r>
              <a:rPr lang="en-IE" dirty="0" smtClean="0">
                <a:latin typeface="+mj-lt"/>
              </a:rPr>
              <a:t>     to preparing </a:t>
            </a:r>
            <a:r>
              <a:rPr lang="en-IE" dirty="0">
                <a:latin typeface="+mj-lt"/>
              </a:rPr>
              <a:t>a long term plan for the expansion of the Grange Castle Economic and</a:t>
            </a:r>
          </a:p>
          <a:p>
            <a:r>
              <a:rPr lang="en-IE" dirty="0">
                <a:latin typeface="+mj-lt"/>
              </a:rPr>
              <a:t> </a:t>
            </a:r>
            <a:r>
              <a:rPr lang="en-IE" dirty="0" smtClean="0">
                <a:latin typeface="+mj-lt"/>
              </a:rPr>
              <a:t>    Enterprise </a:t>
            </a:r>
            <a:r>
              <a:rPr lang="en-IE" dirty="0">
                <a:latin typeface="+mj-lt"/>
              </a:rPr>
              <a:t>Zone to the area. </a:t>
            </a:r>
            <a:endParaRPr lang="en-IE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latin typeface="+mj-lt"/>
              </a:rPr>
              <a:t>The existing ‘EE’ employment zoned lands within South Dublin </a:t>
            </a:r>
            <a:r>
              <a:rPr lang="en-IE" dirty="0" smtClean="0">
                <a:latin typeface="+mj-lt"/>
              </a:rPr>
              <a:t>County are </a:t>
            </a:r>
            <a:r>
              <a:rPr lang="en-IE" dirty="0">
                <a:latin typeface="+mj-lt"/>
              </a:rPr>
              <a:t>well established and do not have sufficient sized </a:t>
            </a:r>
            <a:r>
              <a:rPr lang="en-IE" dirty="0" smtClean="0">
                <a:latin typeface="+mj-lt"/>
              </a:rPr>
              <a:t>parcels of </a:t>
            </a:r>
            <a:r>
              <a:rPr lang="en-IE" dirty="0">
                <a:latin typeface="+mj-lt"/>
              </a:rPr>
              <a:t>land which could accommodate significant </a:t>
            </a:r>
            <a:r>
              <a:rPr lang="en-IE" dirty="0" smtClean="0">
                <a:latin typeface="+mj-lt"/>
              </a:rPr>
              <a:t>FDI projects of scale.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latin typeface="+mj-lt"/>
              </a:rPr>
              <a:t>Subject to the adoption of the proposed variation, the intention is to replicate and </a:t>
            </a:r>
            <a:r>
              <a:rPr lang="en-IE" dirty="0" smtClean="0">
                <a:latin typeface="+mj-lt"/>
              </a:rPr>
              <a:t>build upon </a:t>
            </a:r>
            <a:r>
              <a:rPr lang="en-IE" dirty="0">
                <a:latin typeface="+mj-lt"/>
              </a:rPr>
              <a:t>the success of the existing world class location at Grange Castle which will</a:t>
            </a:r>
          </a:p>
          <a:p>
            <a:r>
              <a:rPr lang="en-IE" dirty="0" smtClean="0">
                <a:latin typeface="+mj-lt"/>
              </a:rPr>
              <a:t>    provide </a:t>
            </a:r>
            <a:r>
              <a:rPr lang="en-IE" dirty="0">
                <a:latin typeface="+mj-lt"/>
              </a:rPr>
              <a:t>a strategic land bank for South Dublin County Council which will </a:t>
            </a:r>
            <a:r>
              <a:rPr lang="en-IE" dirty="0" smtClean="0">
                <a:latin typeface="+mj-lt"/>
              </a:rPr>
              <a:t>be</a:t>
            </a:r>
          </a:p>
          <a:p>
            <a:r>
              <a:rPr lang="en-IE" dirty="0" smtClean="0">
                <a:latin typeface="+mj-lt"/>
              </a:rPr>
              <a:t>    developed</a:t>
            </a:r>
            <a:r>
              <a:rPr lang="en-IE" dirty="0">
                <a:latin typeface="+mj-lt"/>
              </a:rPr>
              <a:t> </a:t>
            </a:r>
            <a:r>
              <a:rPr lang="en-IE" dirty="0" smtClean="0">
                <a:latin typeface="+mj-lt"/>
              </a:rPr>
              <a:t>sustainably </a:t>
            </a:r>
            <a:r>
              <a:rPr lang="en-IE" dirty="0">
                <a:latin typeface="+mj-lt"/>
              </a:rPr>
              <a:t>over an extended period by both indigenous and foreign firms</a:t>
            </a:r>
            <a:r>
              <a:rPr lang="en-IE" dirty="0" smtClean="0">
                <a:latin typeface="+mj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latin typeface="+mj-lt"/>
              </a:rPr>
              <a:t>Capitalise on investment to date in developing world class services, such as power, fibre, water services, road network, and permeability to the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372603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188913"/>
            <a:ext cx="9145588" cy="685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8775" y="1125538"/>
            <a:ext cx="3492500" cy="431800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altLang="en-US" sz="3600" b="1" smtClean="0">
                <a:solidFill>
                  <a:srgbClr val="130A4F"/>
                </a:solidFill>
              </a:rPr>
              <a:t>CONTACTS</a:t>
            </a:r>
            <a:endParaRPr lang="en-US" altLang="en-US" sz="3600" b="1" smtClean="0">
              <a:solidFill>
                <a:schemeClr val="bg1"/>
              </a:solidFill>
            </a:endParaRPr>
          </a:p>
        </p:txBody>
      </p:sp>
      <p:pic>
        <p:nvPicPr>
          <p:cNvPr id="31748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87325"/>
            <a:ext cx="253365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70" name="Rectangle 14"/>
          <p:cNvSpPr>
            <a:spLocks/>
          </p:cNvSpPr>
          <p:nvPr/>
        </p:nvSpPr>
        <p:spPr bwMode="auto">
          <a:xfrm>
            <a:off x="354130" y="2060848"/>
            <a:ext cx="3455987" cy="1114425"/>
          </a:xfrm>
          <a:prstGeom prst="rect">
            <a:avLst/>
          </a:prstGeom>
          <a:solidFill>
            <a:srgbClr val="000080"/>
          </a:solidFill>
          <a:ln w="12700" algn="ctr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40639" bIns="0" anchor="ctr">
            <a:spAutoFit/>
          </a:bodyPr>
          <a:lstStyle>
            <a:lvl1pPr marL="396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738"/>
              </a:spcBef>
              <a:defRPr/>
            </a:pPr>
            <a:r>
              <a:rPr lang="en-US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굴림" panose="020B0600000101010101" pitchFamily="34" charset="-127"/>
                <a:sym typeface="굴림" panose="020B0600000101010101" pitchFamily="34" charset="-127"/>
              </a:rPr>
              <a:t>Stephen Deegan</a:t>
            </a:r>
          </a:p>
          <a:p>
            <a:pPr eaLnBrk="1" hangingPunct="1">
              <a:spcBef>
                <a:spcPts val="738"/>
              </a:spcBef>
              <a:defRPr/>
            </a:pPr>
            <a:r>
              <a:rPr lang="en-US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굴림" panose="020B0600000101010101" pitchFamily="34" charset="-127"/>
                <a:sym typeface="굴림" panose="020B0600000101010101" pitchFamily="34" charset="-127"/>
              </a:rPr>
              <a:t>P: 353 (0)1 414 9000</a:t>
            </a:r>
          </a:p>
          <a:p>
            <a:pPr eaLnBrk="1" hangingPunct="1">
              <a:spcBef>
                <a:spcPts val="738"/>
              </a:spcBef>
              <a:defRPr/>
            </a:pPr>
            <a:r>
              <a:rPr lang="en-US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굴림" panose="020B0600000101010101" pitchFamily="34" charset="-127"/>
                <a:sym typeface="굴림" panose="020B0600000101010101" pitchFamily="34" charset="-127"/>
              </a:rPr>
              <a:t>E: sdeegan@sdublincoco.ie</a:t>
            </a:r>
          </a:p>
        </p:txBody>
      </p:sp>
      <p:sp>
        <p:nvSpPr>
          <p:cNvPr id="45071" name="Rectangle 15"/>
          <p:cNvSpPr>
            <a:spLocks/>
          </p:cNvSpPr>
          <p:nvPr/>
        </p:nvSpPr>
        <p:spPr bwMode="auto">
          <a:xfrm>
            <a:off x="395288" y="4214813"/>
            <a:ext cx="8497887" cy="1911350"/>
          </a:xfrm>
          <a:prstGeom prst="rect">
            <a:avLst/>
          </a:prstGeom>
          <a:solidFill>
            <a:srgbClr val="000080"/>
          </a:solidFill>
          <a:ln w="12700" algn="ctr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40639" bIns="0" anchor="ctr">
            <a:spAutoFit/>
          </a:bodyPr>
          <a:lstStyle>
            <a:lvl1pPr marL="396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738"/>
              </a:spcBef>
              <a:defRPr/>
            </a:pPr>
            <a:r>
              <a:rPr lang="en-US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굴림" panose="020B0600000101010101" pitchFamily="34" charset="-127"/>
                <a:sym typeface="굴림" panose="020B0600000101010101" pitchFamily="34" charset="-127"/>
              </a:rPr>
              <a:t>Dept. of Economic, Enterprise and Tourism Development</a:t>
            </a:r>
          </a:p>
          <a:p>
            <a:pPr algn="ctr" eaLnBrk="1" hangingPunct="1">
              <a:spcBef>
                <a:spcPts val="738"/>
              </a:spcBef>
              <a:defRPr/>
            </a:pPr>
            <a:r>
              <a:rPr lang="en-US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굴림" panose="020B0600000101010101" pitchFamily="34" charset="-127"/>
                <a:sym typeface="굴림" panose="020B0600000101010101" pitchFamily="34" charset="-127"/>
              </a:rPr>
              <a:t>County Hall, </a:t>
            </a:r>
            <a:r>
              <a:rPr lang="en-US" alt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굴림" panose="020B0600000101010101" pitchFamily="34" charset="-127"/>
                <a:sym typeface="굴림" panose="020B0600000101010101" pitchFamily="34" charset="-127"/>
              </a:rPr>
              <a:t>Tallaght</a:t>
            </a:r>
            <a:r>
              <a:rPr lang="en-US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굴림" panose="020B0600000101010101" pitchFamily="34" charset="-127"/>
                <a:sym typeface="굴림" panose="020B0600000101010101" pitchFamily="34" charset="-127"/>
              </a:rPr>
              <a:t>, Dublin 24.</a:t>
            </a:r>
          </a:p>
          <a:p>
            <a:pPr algn="ctr" eaLnBrk="1" hangingPunct="1">
              <a:spcBef>
                <a:spcPts val="738"/>
              </a:spcBef>
              <a:defRPr/>
            </a:pPr>
            <a:r>
              <a:rPr lang="en-US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굴림" panose="020B0600000101010101" pitchFamily="34" charset="-127"/>
                <a:sym typeface="굴림" panose="020B0600000101010101" pitchFamily="34" charset="-127"/>
              </a:rPr>
              <a:t>E: econdev@sdublincoco.ie</a:t>
            </a:r>
          </a:p>
          <a:p>
            <a:pPr algn="ctr" eaLnBrk="1" hangingPunct="1">
              <a:spcBef>
                <a:spcPts val="738"/>
              </a:spcBef>
              <a:defRPr/>
            </a:pPr>
            <a:r>
              <a:rPr lang="en-US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굴림" panose="020B0600000101010101" pitchFamily="34" charset="-127"/>
                <a:sym typeface="굴림" panose="020B0600000101010101" pitchFamily="34" charset="-127"/>
              </a:rPr>
              <a:t>P: 353 (0)1 414 9000</a:t>
            </a:r>
          </a:p>
          <a:p>
            <a:pPr algn="ctr" eaLnBrk="1" hangingPunct="1">
              <a:spcBef>
                <a:spcPts val="738"/>
              </a:spcBef>
              <a:defRPr/>
            </a:pPr>
            <a:r>
              <a:rPr lang="en-US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굴림" panose="020B0600000101010101" pitchFamily="34" charset="-127"/>
                <a:sym typeface="굴림" panose="020B0600000101010101" pitchFamily="34" charset="-127"/>
              </a:rPr>
              <a:t>F: 353 (0)1 414 9104</a:t>
            </a:r>
          </a:p>
        </p:txBody>
      </p:sp>
      <p:sp>
        <p:nvSpPr>
          <p:cNvPr id="2" name="Rectangle 1"/>
          <p:cNvSpPr/>
          <p:nvPr/>
        </p:nvSpPr>
        <p:spPr>
          <a:xfrm>
            <a:off x="1979712" y="3476003"/>
            <a:ext cx="48245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http://</a:t>
            </a:r>
            <a:r>
              <a:rPr lang="en-IE" sz="3200" dirty="0">
                <a:solidFill>
                  <a:schemeClr val="bg1"/>
                </a:solidFill>
              </a:rPr>
              <a:t>www.grangecastle.ie</a:t>
            </a:r>
            <a:r>
              <a:rPr lang="en-IE" dirty="0">
                <a:solidFill>
                  <a:schemeClr val="bg1"/>
                </a:solidFill>
              </a:rPr>
              <a:t>/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0F9C255-994B-45B0-A9E8-CEFB9799E48F}" type="slidenum">
              <a:rPr lang="en-GB" altLang="en-US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400" smtClean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153988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66457"/>
            <a:ext cx="7812360" cy="914631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en-US" sz="2400" b="1" dirty="0" smtClean="0">
                <a:solidFill>
                  <a:srgbClr val="130A4F"/>
                </a:solidFill>
              </a:rPr>
              <a:t>GRANGE CASTLE</a:t>
            </a:r>
          </a:p>
          <a:p>
            <a:pPr algn="l" eaLnBrk="1" hangingPunct="1"/>
            <a:r>
              <a:rPr lang="en-US" altLang="en-US" sz="2400" b="1" dirty="0" smtClean="0">
                <a:solidFill>
                  <a:srgbClr val="130A4F"/>
                </a:solidFill>
              </a:rPr>
              <a:t>Business Park - History</a:t>
            </a:r>
            <a:endParaRPr lang="en-US" altLang="en-US" sz="2400" b="1" dirty="0" smtClean="0">
              <a:solidFill>
                <a:schemeClr val="bg1"/>
              </a:solidFill>
            </a:endParaRPr>
          </a:p>
        </p:txBody>
      </p:sp>
      <p:pic>
        <p:nvPicPr>
          <p:cNvPr id="20485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0"/>
            <a:ext cx="2894013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0" y="1412875"/>
            <a:ext cx="5651500" cy="5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b="1">
              <a:solidFill>
                <a:srgbClr val="130A4F"/>
              </a:solidFill>
            </a:endParaRPr>
          </a:p>
        </p:txBody>
      </p:sp>
      <p:sp>
        <p:nvSpPr>
          <p:cNvPr id="20487" name="Rectangle 6"/>
          <p:cNvSpPr>
            <a:spLocks noChangeArrowheads="1"/>
          </p:cNvSpPr>
          <p:nvPr/>
        </p:nvSpPr>
        <p:spPr bwMode="auto">
          <a:xfrm>
            <a:off x="0" y="1700213"/>
            <a:ext cx="7596188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800" b="1">
              <a:solidFill>
                <a:schemeClr val="bg1"/>
              </a:solidFill>
            </a:endParaRPr>
          </a:p>
        </p:txBody>
      </p:sp>
      <p:sp>
        <p:nvSpPr>
          <p:cNvPr id="20488" name="Rectangle 7"/>
          <p:cNvSpPr>
            <a:spLocks noChangeArrowheads="1"/>
          </p:cNvSpPr>
          <p:nvPr/>
        </p:nvSpPr>
        <p:spPr bwMode="auto">
          <a:xfrm>
            <a:off x="-71438" y="1412875"/>
            <a:ext cx="75961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chemeClr val="bg1"/>
                </a:solidFill>
              </a:rPr>
              <a:t>South Dublin County Council formed 1994</a:t>
            </a:r>
            <a:endParaRPr lang="en-GB" alt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altLang="en-US" sz="12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sz="1600" b="1" dirty="0">
                <a:solidFill>
                  <a:schemeClr val="bg1"/>
                </a:solidFill>
              </a:rPr>
              <a:t>Identification of strategic business location</a:t>
            </a:r>
          </a:p>
          <a:p>
            <a:pPr eaLnBrk="1" hangingPunct="1"/>
            <a:endParaRPr lang="en-US" alt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sz="1600" b="1" dirty="0">
                <a:solidFill>
                  <a:schemeClr val="bg1"/>
                </a:solidFill>
              </a:rPr>
              <a:t>Zoning of land for industrial development</a:t>
            </a:r>
          </a:p>
          <a:p>
            <a:pPr eaLnBrk="1" hangingPunct="1"/>
            <a:endParaRPr lang="en-US" alt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sz="1600" b="1" dirty="0">
                <a:solidFill>
                  <a:schemeClr val="bg1"/>
                </a:solidFill>
              </a:rPr>
              <a:t>Expansion of land-bank: 200 to 475 acres</a:t>
            </a:r>
            <a:endParaRPr lang="en-GB" alt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altLang="en-US" sz="12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sz="1600" b="1" dirty="0" err="1">
                <a:solidFill>
                  <a:schemeClr val="bg1"/>
                </a:solidFill>
              </a:rPr>
              <a:t>Griffeen</a:t>
            </a:r>
            <a:r>
              <a:rPr lang="en-US" altLang="en-US" sz="1600" b="1" dirty="0">
                <a:solidFill>
                  <a:schemeClr val="bg1"/>
                </a:solidFill>
              </a:rPr>
              <a:t> River Scheme, utilities investment</a:t>
            </a:r>
            <a:endParaRPr lang="en-GB" alt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altLang="en-US" sz="12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sz="1600" b="1" dirty="0">
                <a:solidFill>
                  <a:schemeClr val="bg1"/>
                </a:solidFill>
              </a:rPr>
              <a:t>Construction started: 2000, first tenants,2002</a:t>
            </a:r>
            <a:endParaRPr lang="en-GB" alt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altLang="en-US" sz="12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sz="1600" b="1" dirty="0">
                <a:solidFill>
                  <a:schemeClr val="bg1"/>
                </a:solidFill>
              </a:rPr>
              <a:t>Outer Ring Road: 2006</a:t>
            </a:r>
            <a:endParaRPr lang="en-GB" alt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altLang="en-US" sz="12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sz="1600" b="1" dirty="0">
                <a:solidFill>
                  <a:schemeClr val="bg1"/>
                </a:solidFill>
              </a:rPr>
              <a:t>Grange Castle Facilities </a:t>
            </a:r>
            <a:r>
              <a:rPr lang="en-US" altLang="en-US" sz="1600" b="1" dirty="0" err="1">
                <a:solidFill>
                  <a:schemeClr val="bg1"/>
                </a:solidFill>
              </a:rPr>
              <a:t>Mgmt</a:t>
            </a:r>
            <a:r>
              <a:rPr lang="en-US" altLang="en-US" sz="1600" b="1" dirty="0">
                <a:solidFill>
                  <a:schemeClr val="bg1"/>
                </a:solidFill>
              </a:rPr>
              <a:t> Ltd</a:t>
            </a:r>
            <a:endParaRPr lang="en-GB" alt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altLang="en-US" sz="12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sz="1600" b="1" dirty="0">
                <a:solidFill>
                  <a:schemeClr val="bg1"/>
                </a:solidFill>
              </a:rPr>
              <a:t>Current tenants: </a:t>
            </a:r>
            <a:r>
              <a:rPr lang="en-US" altLang="en-US" sz="1400" b="1" dirty="0">
                <a:solidFill>
                  <a:schemeClr val="bg1"/>
                </a:solidFill>
              </a:rPr>
              <a:t>Pfizer, Microsoft, Takeda, </a:t>
            </a:r>
          </a:p>
          <a:p>
            <a:pPr eaLnBrk="1" hangingPunct="1">
              <a:buFontTx/>
              <a:buNone/>
            </a:pPr>
            <a:r>
              <a:rPr lang="en-US" altLang="en-US" sz="1400" b="1" dirty="0">
                <a:solidFill>
                  <a:schemeClr val="bg1"/>
                </a:solidFill>
              </a:rPr>
              <a:t>  Aryzta </a:t>
            </a:r>
            <a:r>
              <a:rPr lang="en-US" altLang="en-US" sz="1400" b="1" dirty="0" err="1">
                <a:solidFill>
                  <a:schemeClr val="bg1"/>
                </a:solidFill>
              </a:rPr>
              <a:t>Grifols</a:t>
            </a:r>
            <a:r>
              <a:rPr lang="en-US" altLang="en-US" sz="1400" b="1" dirty="0">
                <a:solidFill>
                  <a:schemeClr val="bg1"/>
                </a:solidFill>
              </a:rPr>
              <a:t>. </a:t>
            </a:r>
            <a:r>
              <a:rPr lang="en-US" altLang="en-US" sz="1600" b="1" dirty="0">
                <a:solidFill>
                  <a:schemeClr val="bg1"/>
                </a:solidFill>
              </a:rPr>
              <a:t>Under construction: </a:t>
            </a:r>
            <a:r>
              <a:rPr lang="en-US" altLang="en-US" sz="1400" b="1" dirty="0">
                <a:solidFill>
                  <a:schemeClr val="bg1"/>
                </a:solidFill>
              </a:rPr>
              <a:t>Microsoft, </a:t>
            </a:r>
          </a:p>
          <a:p>
            <a:pPr eaLnBrk="1" hangingPunct="1">
              <a:buFontTx/>
              <a:buNone/>
            </a:pPr>
            <a:r>
              <a:rPr lang="en-US" altLang="en-US" sz="1400" b="1" dirty="0">
                <a:solidFill>
                  <a:schemeClr val="bg1"/>
                </a:solidFill>
              </a:rPr>
              <a:t>, </a:t>
            </a:r>
            <a:r>
              <a:rPr lang="en-US" altLang="en-US" sz="1400" b="1" dirty="0" smtClean="0">
                <a:solidFill>
                  <a:schemeClr val="bg1"/>
                </a:solidFill>
              </a:rPr>
              <a:t>Google.</a:t>
            </a:r>
            <a:endParaRPr lang="en-US" altLang="en-US" sz="1400" b="1" dirty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en-US" altLang="en-US" sz="1600" b="1" dirty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en-US" altLang="en-US" sz="1600" b="1" dirty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en-GB" altLang="en-US" sz="2000" b="1" dirty="0">
              <a:solidFill>
                <a:schemeClr val="bg1"/>
              </a:solidFill>
            </a:endParaRPr>
          </a:p>
        </p:txBody>
      </p:sp>
      <p:pic>
        <p:nvPicPr>
          <p:cNvPr id="20489" name="Picture 8" descr="Wyeth Bio-Pharma Aerial Photo 22-07-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196975"/>
            <a:ext cx="4500562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9" descr="Wyeth Grange Castle March 2008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076700"/>
            <a:ext cx="4500562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10" descr="Wyeth Bio-Pharma Aerial Photo 22-07-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196975"/>
            <a:ext cx="4500562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11" descr="Grange Cast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341438"/>
            <a:ext cx="3763963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33173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59CF24-0691-4DD0-ACF7-39E498ABA973}" type="slidenum">
              <a:rPr lang="en-GB" altLang="en-US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GB" altLang="en-US" sz="1400" smtClean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5588" cy="685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950" y="836613"/>
            <a:ext cx="7596188" cy="2184400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en-US" altLang="en-US" sz="1800" b="1" i="1" smtClean="0">
                <a:solidFill>
                  <a:srgbClr val="130A4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CONNECTED</a:t>
            </a:r>
            <a:r>
              <a:rPr lang="en-US" altLang="en-US" sz="1800" b="1" smtClean="0">
                <a:solidFill>
                  <a:srgbClr val="130A4F"/>
                </a:solidFill>
              </a:rPr>
              <a:t> THINKING…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altLang="en-US" sz="1800" b="1" smtClean="0">
                <a:solidFill>
                  <a:srgbClr val="130A4F"/>
                </a:solidFill>
              </a:rPr>
              <a:t>DEVELOPMENT PLAN ZONINGS</a:t>
            </a:r>
            <a:r>
              <a:rPr lang="en-US" altLang="en-US" sz="1800" b="1" smtClean="0"/>
              <a:t> </a:t>
            </a:r>
          </a:p>
        </p:txBody>
      </p:sp>
      <p:pic>
        <p:nvPicPr>
          <p:cNvPr id="21509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988" y="0"/>
            <a:ext cx="2894012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 Box 5"/>
          <p:cNvSpPr txBox="1">
            <a:spLocks noChangeArrowheads="1"/>
          </p:cNvSpPr>
          <p:nvPr/>
        </p:nvSpPr>
        <p:spPr bwMode="auto">
          <a:xfrm>
            <a:off x="2411413" y="2636838"/>
            <a:ext cx="936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4356100" y="5445125"/>
            <a:ext cx="1008063" cy="314325"/>
          </a:xfrm>
          <a:prstGeom prst="rect">
            <a:avLst/>
          </a:prstGeom>
          <a:solidFill>
            <a:srgbClr val="0000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IE" altLang="en-US" sz="1400" b="1">
                <a:latin typeface="Tahoma" panose="020B0604030504040204" pitchFamily="34" charset="0"/>
                <a:ea typeface="ＭＳ Ｐゴシック" panose="020B0600070205080204" pitchFamily="34" charset="-128"/>
              </a:rPr>
              <a:t>LI</a:t>
            </a:r>
            <a:r>
              <a:rPr lang="en-IE" altLang="en-US" sz="14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  <a:ea typeface="ＭＳ Ｐゴシック" panose="020B0600070205080204" pitchFamily="34" charset="-128"/>
              </a:rPr>
              <a:t>VE</a:t>
            </a:r>
            <a:endParaRPr lang="en-GB" altLang="en-US" sz="1400" b="1">
              <a:effectLst>
                <a:outerShdw blurRad="38100" dist="38100" dir="2700000" algn="tl">
                  <a:srgbClr val="FFFFFF"/>
                </a:outerShdw>
              </a:effectLst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4427538" y="2060575"/>
            <a:ext cx="1081087" cy="314325"/>
          </a:xfrm>
          <a:prstGeom prst="rect">
            <a:avLst/>
          </a:prstGeom>
          <a:solidFill>
            <a:srgbClr val="0000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IE" altLang="en-US" sz="1400" b="1">
                <a:latin typeface="Tahoma" panose="020B0604030504040204" pitchFamily="34" charset="0"/>
                <a:ea typeface="ＭＳ Ｐゴシック" panose="020B0600070205080204" pitchFamily="34" charset="-128"/>
              </a:rPr>
              <a:t>PLAY</a:t>
            </a:r>
            <a:endParaRPr lang="en-GB" altLang="en-US" sz="1400" b="1">
              <a:effectLst>
                <a:outerShdw blurRad="38100" dist="38100" dir="2700000" algn="tl">
                  <a:srgbClr val="FFFFFF"/>
                </a:outerShdw>
              </a:effectLst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21513" name="Picture 8" descr="LIVE WORK PLAY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8113"/>
            <a:ext cx="9144000" cy="544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2339975" y="4221163"/>
            <a:ext cx="1081088" cy="314325"/>
          </a:xfrm>
          <a:prstGeom prst="rect">
            <a:avLst/>
          </a:prstGeom>
          <a:solidFill>
            <a:srgbClr val="3366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IE" altLang="en-US" sz="1400" b="1">
                <a:latin typeface="Tahoma" panose="020B0604030504040204" pitchFamily="34" charset="0"/>
                <a:ea typeface="ＭＳ Ｐゴシック" panose="020B0600070205080204" pitchFamily="34" charset="-128"/>
              </a:rPr>
              <a:t>WORK</a:t>
            </a:r>
            <a:endParaRPr lang="en-GB" altLang="en-US" sz="1400" b="1">
              <a:effectLst>
                <a:outerShdw blurRad="38100" dist="38100" dir="2700000" algn="tl">
                  <a:srgbClr val="FFFFFF"/>
                </a:outerShdw>
              </a:effectLst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4859338" y="5805488"/>
            <a:ext cx="1081087" cy="314325"/>
          </a:xfrm>
          <a:prstGeom prst="rect">
            <a:avLst/>
          </a:prstGeom>
          <a:solidFill>
            <a:srgbClr val="3366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IE" altLang="en-US" sz="1400" b="1">
                <a:latin typeface="Tahoma" panose="020B0604030504040204" pitchFamily="34" charset="0"/>
                <a:ea typeface="ＭＳ Ｐゴシック" panose="020B0600070205080204" pitchFamily="34" charset="-128"/>
              </a:rPr>
              <a:t>PLAY</a:t>
            </a:r>
            <a:endParaRPr lang="en-GB" altLang="en-US" sz="1400" b="1">
              <a:effectLst>
                <a:outerShdw blurRad="38100" dist="38100" dir="2700000" algn="tl">
                  <a:srgbClr val="FFFFFF"/>
                </a:outerShdw>
              </a:effectLst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3419475" y="2349500"/>
            <a:ext cx="1081088" cy="314325"/>
          </a:xfrm>
          <a:prstGeom prst="rect">
            <a:avLst/>
          </a:prstGeom>
          <a:solidFill>
            <a:srgbClr val="3366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IE" altLang="en-US" sz="1400" b="1">
                <a:latin typeface="Tahoma" panose="020B0604030504040204" pitchFamily="34" charset="0"/>
                <a:ea typeface="ＭＳ Ｐゴシック" panose="020B0600070205080204" pitchFamily="34" charset="-128"/>
              </a:rPr>
              <a:t>LIVE</a:t>
            </a:r>
            <a:endParaRPr lang="en-GB" altLang="en-US" sz="1400" b="1">
              <a:effectLst>
                <a:outerShdw blurRad="38100" dist="38100" dir="2700000" algn="tl">
                  <a:srgbClr val="FFFFFF"/>
                </a:outerShdw>
              </a:effectLst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86086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4450"/>
            <a:ext cx="2894012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07950" y="1196975"/>
            <a:ext cx="4105275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 sz="1000" b="1">
              <a:solidFill>
                <a:srgbClr val="130A4F"/>
              </a:solidFill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348038" y="3141663"/>
            <a:ext cx="287337" cy="314325"/>
          </a:xfrm>
          <a:prstGeom prst="rect">
            <a:avLst/>
          </a:prstGeom>
          <a:solidFill>
            <a:srgbClr val="FF33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IE" altLang="en-US" sz="1400" b="1">
                <a:solidFill>
                  <a:schemeClr val="bg1"/>
                </a:solidFill>
              </a:rPr>
              <a:t>A</a:t>
            </a:r>
            <a:endParaRPr lang="en-GB" altLang="en-US" sz="1400" b="1">
              <a:solidFill>
                <a:schemeClr val="bg1"/>
              </a:solidFill>
            </a:endParaRP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348038" y="2133600"/>
            <a:ext cx="288925" cy="31432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IE" altLang="en-US" sz="1400" b="1">
                <a:solidFill>
                  <a:schemeClr val="bg1"/>
                </a:solidFill>
              </a:rPr>
              <a:t>B</a:t>
            </a:r>
            <a:endParaRPr lang="en-GB" altLang="en-US" sz="1400" b="1">
              <a:solidFill>
                <a:schemeClr val="bg1"/>
              </a:solidFill>
            </a:endParaRP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6227763" y="1196975"/>
            <a:ext cx="288925" cy="314325"/>
          </a:xfrm>
          <a:prstGeom prst="rect">
            <a:avLst/>
          </a:prstGeom>
          <a:solidFill>
            <a:srgbClr val="FF33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IE" altLang="en-US" sz="1400" b="1">
                <a:solidFill>
                  <a:schemeClr val="bg1"/>
                </a:solidFill>
              </a:rPr>
              <a:t>C</a:t>
            </a:r>
            <a:endParaRPr lang="en-GB" altLang="en-US" sz="1400" b="1">
              <a:solidFill>
                <a:schemeClr val="bg1"/>
              </a:solidFill>
            </a:endParaRP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7885113" y="2060575"/>
            <a:ext cx="287337" cy="314325"/>
          </a:xfrm>
          <a:prstGeom prst="rect">
            <a:avLst/>
          </a:prstGeom>
          <a:solidFill>
            <a:srgbClr val="FF33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IE" altLang="en-US" sz="1400" b="1">
                <a:solidFill>
                  <a:schemeClr val="bg1"/>
                </a:solidFill>
              </a:rPr>
              <a:t>D</a:t>
            </a:r>
            <a:endParaRPr lang="en-GB" altLang="en-US" sz="1400" b="1">
              <a:solidFill>
                <a:schemeClr val="bg1"/>
              </a:solidFill>
            </a:endParaRP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6948488" y="1628775"/>
            <a:ext cx="287337" cy="314325"/>
          </a:xfrm>
          <a:prstGeom prst="rect">
            <a:avLst/>
          </a:prstGeom>
          <a:solidFill>
            <a:srgbClr val="FF33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IE" altLang="en-US" sz="1400" b="1">
                <a:solidFill>
                  <a:schemeClr val="bg1"/>
                </a:solidFill>
              </a:rPr>
              <a:t>B</a:t>
            </a:r>
            <a:endParaRPr lang="en-GB" altLang="en-US" sz="1400" b="1">
              <a:solidFill>
                <a:schemeClr val="bg1"/>
              </a:solidFill>
            </a:endParaRP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3348038" y="2133600"/>
            <a:ext cx="288925" cy="31432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IE" altLang="en-US" sz="1400" b="1">
                <a:solidFill>
                  <a:schemeClr val="bg1"/>
                </a:solidFill>
              </a:rPr>
              <a:t>B</a:t>
            </a:r>
            <a:endParaRPr lang="en-GB" altLang="en-US" sz="1400" b="1">
              <a:solidFill>
                <a:schemeClr val="bg1"/>
              </a:solidFill>
            </a:endParaRP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3348038" y="3141663"/>
            <a:ext cx="287337" cy="314325"/>
          </a:xfrm>
          <a:prstGeom prst="rect">
            <a:avLst/>
          </a:prstGeom>
          <a:solidFill>
            <a:srgbClr val="FF33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IE" altLang="en-US" sz="1400" b="1">
                <a:solidFill>
                  <a:schemeClr val="bg1"/>
                </a:solidFill>
              </a:rPr>
              <a:t>A</a:t>
            </a:r>
            <a:endParaRPr lang="en-GB" altLang="en-US" sz="1400" b="1">
              <a:solidFill>
                <a:schemeClr val="bg1"/>
              </a:solidFill>
            </a:endParaRP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3348038" y="2133600"/>
            <a:ext cx="288925" cy="31432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IE" altLang="en-US" sz="1400" b="1">
                <a:solidFill>
                  <a:schemeClr val="bg1"/>
                </a:solidFill>
              </a:rPr>
              <a:t>B</a:t>
            </a:r>
            <a:endParaRPr lang="en-GB" altLang="en-US" sz="1400" b="1">
              <a:solidFill>
                <a:schemeClr val="bg1"/>
              </a:solidFill>
            </a:endParaRP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3348038" y="3141663"/>
            <a:ext cx="287337" cy="314325"/>
          </a:xfrm>
          <a:prstGeom prst="rect">
            <a:avLst/>
          </a:prstGeom>
          <a:solidFill>
            <a:srgbClr val="FF33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IE" altLang="en-US" sz="1400" b="1">
                <a:solidFill>
                  <a:schemeClr val="bg1"/>
                </a:solidFill>
              </a:rPr>
              <a:t>A</a:t>
            </a:r>
            <a:endParaRPr lang="en-GB" altLang="en-US" sz="1400" b="1">
              <a:solidFill>
                <a:schemeClr val="bg1"/>
              </a:solidFill>
            </a:endParaRP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3348038" y="2133600"/>
            <a:ext cx="288925" cy="31432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IE" altLang="en-US" sz="1400" b="1">
                <a:solidFill>
                  <a:schemeClr val="bg1"/>
                </a:solidFill>
              </a:rPr>
              <a:t>B</a:t>
            </a:r>
            <a:endParaRPr lang="en-GB" altLang="en-US" sz="1400" b="1">
              <a:solidFill>
                <a:schemeClr val="bg1"/>
              </a:solidFill>
            </a:endParaRP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6227763" y="1196975"/>
            <a:ext cx="288925" cy="314325"/>
          </a:xfrm>
          <a:prstGeom prst="rect">
            <a:avLst/>
          </a:prstGeom>
          <a:solidFill>
            <a:srgbClr val="FF33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IE" altLang="en-US" sz="1400" b="1">
                <a:solidFill>
                  <a:schemeClr val="bg1"/>
                </a:solidFill>
              </a:rPr>
              <a:t>C</a:t>
            </a:r>
            <a:endParaRPr lang="en-GB" altLang="en-US" sz="1400" b="1">
              <a:solidFill>
                <a:schemeClr val="bg1"/>
              </a:solidFill>
            </a:endParaRP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3348038" y="3141663"/>
            <a:ext cx="287337" cy="314325"/>
          </a:xfrm>
          <a:prstGeom prst="rect">
            <a:avLst/>
          </a:prstGeom>
          <a:solidFill>
            <a:srgbClr val="FF33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IE" altLang="en-US" sz="1400" b="1">
                <a:solidFill>
                  <a:schemeClr val="bg1"/>
                </a:solidFill>
              </a:rPr>
              <a:t>A</a:t>
            </a:r>
            <a:endParaRPr lang="en-GB" altLang="en-US" sz="1400" b="1">
              <a:solidFill>
                <a:schemeClr val="bg1"/>
              </a:solidFill>
            </a:endParaRP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3348038" y="2133600"/>
            <a:ext cx="288925" cy="31432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IE" altLang="en-US" sz="1400" b="1">
                <a:solidFill>
                  <a:schemeClr val="bg1"/>
                </a:solidFill>
              </a:rPr>
              <a:t>B</a:t>
            </a:r>
            <a:endParaRPr lang="en-GB" altLang="en-US" sz="1400" b="1">
              <a:solidFill>
                <a:schemeClr val="bg1"/>
              </a:solidFill>
            </a:endParaRPr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6948488" y="1628775"/>
            <a:ext cx="287337" cy="314325"/>
          </a:xfrm>
          <a:prstGeom prst="rect">
            <a:avLst/>
          </a:prstGeom>
          <a:solidFill>
            <a:srgbClr val="FF33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IE" altLang="en-US" sz="1400" b="1">
                <a:solidFill>
                  <a:schemeClr val="bg1"/>
                </a:solidFill>
              </a:rPr>
              <a:t>B</a:t>
            </a:r>
            <a:endParaRPr lang="en-GB" altLang="en-US" sz="1400" b="1">
              <a:solidFill>
                <a:schemeClr val="bg1"/>
              </a:solidFill>
            </a:endParaRP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6227763" y="1196975"/>
            <a:ext cx="288925" cy="314325"/>
          </a:xfrm>
          <a:prstGeom prst="rect">
            <a:avLst/>
          </a:prstGeom>
          <a:solidFill>
            <a:srgbClr val="FF33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IE" altLang="en-US" sz="1400" b="1">
                <a:solidFill>
                  <a:schemeClr val="bg1"/>
                </a:solidFill>
              </a:rPr>
              <a:t>C</a:t>
            </a:r>
            <a:endParaRPr lang="en-GB" altLang="en-US" sz="1400" b="1">
              <a:solidFill>
                <a:schemeClr val="bg1"/>
              </a:solidFill>
            </a:endParaRP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3348038" y="3141663"/>
            <a:ext cx="287337" cy="314325"/>
          </a:xfrm>
          <a:prstGeom prst="rect">
            <a:avLst/>
          </a:prstGeom>
          <a:solidFill>
            <a:srgbClr val="FF33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IE" altLang="en-US" sz="1400" b="1">
                <a:solidFill>
                  <a:schemeClr val="bg1"/>
                </a:solidFill>
              </a:rPr>
              <a:t>A</a:t>
            </a:r>
            <a:endParaRPr lang="en-GB" altLang="en-US" sz="1400" b="1">
              <a:solidFill>
                <a:schemeClr val="bg1"/>
              </a:solidFill>
            </a:endParaRPr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3348038" y="2133600"/>
            <a:ext cx="288925" cy="31432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IE" altLang="en-US" sz="1400" b="1">
                <a:solidFill>
                  <a:schemeClr val="bg1"/>
                </a:solidFill>
              </a:rPr>
              <a:t>B</a:t>
            </a:r>
            <a:endParaRPr lang="en-GB" altLang="en-US" sz="1400" b="1">
              <a:solidFill>
                <a:schemeClr val="bg1"/>
              </a:solidFill>
            </a:endParaRPr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6948488" y="1628775"/>
            <a:ext cx="287337" cy="314325"/>
          </a:xfrm>
          <a:prstGeom prst="rect">
            <a:avLst/>
          </a:prstGeom>
          <a:solidFill>
            <a:srgbClr val="FF33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IE" altLang="en-US" sz="1400" b="1">
                <a:solidFill>
                  <a:schemeClr val="bg1"/>
                </a:solidFill>
              </a:rPr>
              <a:t>B</a:t>
            </a:r>
            <a:endParaRPr lang="en-GB" altLang="en-US" sz="1400" b="1">
              <a:solidFill>
                <a:schemeClr val="bg1"/>
              </a:solidFill>
            </a:endParaRPr>
          </a:p>
        </p:txBody>
      </p:sp>
      <p:sp>
        <p:nvSpPr>
          <p:cNvPr id="7192" name="Text Box 24"/>
          <p:cNvSpPr txBox="1">
            <a:spLocks noChangeArrowheads="1"/>
          </p:cNvSpPr>
          <p:nvPr/>
        </p:nvSpPr>
        <p:spPr bwMode="auto">
          <a:xfrm>
            <a:off x="6227763" y="1196975"/>
            <a:ext cx="288925" cy="314325"/>
          </a:xfrm>
          <a:prstGeom prst="rect">
            <a:avLst/>
          </a:prstGeom>
          <a:solidFill>
            <a:srgbClr val="FF33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IE" altLang="en-US" sz="1400" b="1">
                <a:solidFill>
                  <a:schemeClr val="bg1"/>
                </a:solidFill>
              </a:rPr>
              <a:t>C</a:t>
            </a:r>
            <a:endParaRPr lang="en-GB" altLang="en-US" sz="1400" b="1">
              <a:solidFill>
                <a:schemeClr val="bg1"/>
              </a:solidFill>
            </a:endParaRPr>
          </a:p>
        </p:txBody>
      </p:sp>
      <p:sp>
        <p:nvSpPr>
          <p:cNvPr id="7193" name="Text Box 25"/>
          <p:cNvSpPr txBox="1">
            <a:spLocks noChangeArrowheads="1"/>
          </p:cNvSpPr>
          <p:nvPr/>
        </p:nvSpPr>
        <p:spPr bwMode="auto">
          <a:xfrm>
            <a:off x="3348038" y="3141663"/>
            <a:ext cx="287337" cy="314325"/>
          </a:xfrm>
          <a:prstGeom prst="rect">
            <a:avLst/>
          </a:prstGeom>
          <a:solidFill>
            <a:srgbClr val="FF33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IE" altLang="en-US" sz="1400" b="1">
                <a:solidFill>
                  <a:schemeClr val="bg1"/>
                </a:solidFill>
              </a:rPr>
              <a:t>A</a:t>
            </a:r>
            <a:endParaRPr lang="en-GB" altLang="en-US" sz="1400" b="1">
              <a:solidFill>
                <a:schemeClr val="bg1"/>
              </a:solidFill>
            </a:endParaRPr>
          </a:p>
        </p:txBody>
      </p:sp>
      <p:sp>
        <p:nvSpPr>
          <p:cNvPr id="7194" name="Text Box 26"/>
          <p:cNvSpPr txBox="1">
            <a:spLocks noChangeArrowheads="1"/>
          </p:cNvSpPr>
          <p:nvPr/>
        </p:nvSpPr>
        <p:spPr bwMode="auto">
          <a:xfrm>
            <a:off x="3348038" y="2133600"/>
            <a:ext cx="288925" cy="31432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IE" altLang="en-US" sz="1400" b="1">
                <a:solidFill>
                  <a:schemeClr val="bg1"/>
                </a:solidFill>
              </a:rPr>
              <a:t>B</a:t>
            </a:r>
            <a:endParaRPr lang="en-GB" altLang="en-US" sz="1400" b="1">
              <a:solidFill>
                <a:schemeClr val="bg1"/>
              </a:solidFill>
            </a:endParaRPr>
          </a:p>
        </p:txBody>
      </p:sp>
      <p:sp>
        <p:nvSpPr>
          <p:cNvPr id="7195" name="Text Box 27"/>
          <p:cNvSpPr txBox="1">
            <a:spLocks noChangeArrowheads="1"/>
          </p:cNvSpPr>
          <p:nvPr/>
        </p:nvSpPr>
        <p:spPr bwMode="auto">
          <a:xfrm>
            <a:off x="7885113" y="2060575"/>
            <a:ext cx="287337" cy="314325"/>
          </a:xfrm>
          <a:prstGeom prst="rect">
            <a:avLst/>
          </a:prstGeom>
          <a:solidFill>
            <a:srgbClr val="FF33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IE" altLang="en-US" sz="1400" b="1">
                <a:solidFill>
                  <a:schemeClr val="bg1"/>
                </a:solidFill>
              </a:rPr>
              <a:t>D</a:t>
            </a:r>
            <a:endParaRPr lang="en-GB" altLang="en-US" sz="1400" b="1">
              <a:solidFill>
                <a:schemeClr val="bg1"/>
              </a:solidFill>
            </a:endParaRPr>
          </a:p>
        </p:txBody>
      </p:sp>
      <p:sp>
        <p:nvSpPr>
          <p:cNvPr id="7196" name="Text Box 28"/>
          <p:cNvSpPr txBox="1">
            <a:spLocks noChangeArrowheads="1"/>
          </p:cNvSpPr>
          <p:nvPr/>
        </p:nvSpPr>
        <p:spPr bwMode="auto">
          <a:xfrm>
            <a:off x="6948488" y="1628775"/>
            <a:ext cx="287337" cy="314325"/>
          </a:xfrm>
          <a:prstGeom prst="rect">
            <a:avLst/>
          </a:prstGeom>
          <a:solidFill>
            <a:srgbClr val="FF33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IE" altLang="en-US" sz="1400" b="1">
                <a:solidFill>
                  <a:schemeClr val="bg1"/>
                </a:solidFill>
              </a:rPr>
              <a:t>B</a:t>
            </a:r>
            <a:endParaRPr lang="en-GB" altLang="en-US" sz="1400" b="1">
              <a:solidFill>
                <a:schemeClr val="bg1"/>
              </a:solidFill>
            </a:endParaRPr>
          </a:p>
        </p:txBody>
      </p:sp>
      <p:sp>
        <p:nvSpPr>
          <p:cNvPr id="7197" name="Text Box 29"/>
          <p:cNvSpPr txBox="1">
            <a:spLocks noChangeArrowheads="1"/>
          </p:cNvSpPr>
          <p:nvPr/>
        </p:nvSpPr>
        <p:spPr bwMode="auto">
          <a:xfrm>
            <a:off x="6227763" y="1196975"/>
            <a:ext cx="288925" cy="314325"/>
          </a:xfrm>
          <a:prstGeom prst="rect">
            <a:avLst/>
          </a:prstGeom>
          <a:solidFill>
            <a:srgbClr val="FF33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IE" altLang="en-US" sz="1400" b="1">
                <a:solidFill>
                  <a:schemeClr val="bg1"/>
                </a:solidFill>
              </a:rPr>
              <a:t>C</a:t>
            </a:r>
            <a:endParaRPr lang="en-GB" altLang="en-US" sz="1400" b="1">
              <a:solidFill>
                <a:schemeClr val="bg1"/>
              </a:solidFill>
            </a:endParaRPr>
          </a:p>
        </p:txBody>
      </p:sp>
      <p:sp>
        <p:nvSpPr>
          <p:cNvPr id="7198" name="Text Box 30"/>
          <p:cNvSpPr txBox="1">
            <a:spLocks noChangeArrowheads="1"/>
          </p:cNvSpPr>
          <p:nvPr/>
        </p:nvSpPr>
        <p:spPr bwMode="auto">
          <a:xfrm>
            <a:off x="3348038" y="3141663"/>
            <a:ext cx="287337" cy="314325"/>
          </a:xfrm>
          <a:prstGeom prst="rect">
            <a:avLst/>
          </a:prstGeom>
          <a:solidFill>
            <a:srgbClr val="FF33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IE" altLang="en-US" sz="1400" b="1">
                <a:solidFill>
                  <a:schemeClr val="bg1"/>
                </a:solidFill>
              </a:rPr>
              <a:t>A</a:t>
            </a:r>
            <a:endParaRPr lang="en-GB" altLang="en-US" sz="1400" b="1">
              <a:solidFill>
                <a:schemeClr val="bg1"/>
              </a:solidFill>
            </a:endParaRPr>
          </a:p>
        </p:txBody>
      </p:sp>
      <p:sp>
        <p:nvSpPr>
          <p:cNvPr id="7199" name="Text Box 31"/>
          <p:cNvSpPr txBox="1">
            <a:spLocks noChangeArrowheads="1"/>
          </p:cNvSpPr>
          <p:nvPr/>
        </p:nvSpPr>
        <p:spPr bwMode="auto">
          <a:xfrm>
            <a:off x="3348038" y="2133600"/>
            <a:ext cx="288925" cy="31432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IE" altLang="en-US" sz="1400" b="1">
                <a:solidFill>
                  <a:schemeClr val="bg1"/>
                </a:solidFill>
              </a:rPr>
              <a:t>B</a:t>
            </a:r>
            <a:endParaRPr lang="en-GB" altLang="en-US" sz="1400" b="1">
              <a:solidFill>
                <a:schemeClr val="bg1"/>
              </a:solidFill>
            </a:endParaRPr>
          </a:p>
        </p:txBody>
      </p:sp>
      <p:pic>
        <p:nvPicPr>
          <p:cNvPr id="7200" name="Picture 32" descr="Pfiz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068638"/>
            <a:ext cx="8270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1" name="Picture 33" descr="Taked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989138"/>
            <a:ext cx="7921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2" name="Picture 34" descr="ms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628775"/>
            <a:ext cx="1655763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3" name="Picture 35" descr="ms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076450"/>
            <a:ext cx="1655762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4" name="Picture 36" descr="aryzt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131888"/>
            <a:ext cx="1439862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5" name="Picture 37" descr="Grifol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05038"/>
            <a:ext cx="13684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6" name="Picture 38" descr="googl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510" y="873919"/>
            <a:ext cx="1152525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7" name="Picture 39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400" y="3398838"/>
            <a:ext cx="7921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8" name="Picture 40" descr="untitled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96975"/>
            <a:ext cx="76835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9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3016250"/>
            <a:ext cx="1849438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03289" y="1558925"/>
            <a:ext cx="574675" cy="5746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03079" y="599247"/>
            <a:ext cx="765320" cy="4659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88025" y="1028253"/>
            <a:ext cx="793184" cy="69403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0" y="-22361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0"/>
            <a:ext cx="2894013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AutoShape 4" descr="9k="/>
          <p:cNvSpPr>
            <a:spLocks noChangeAspect="1" noChangeArrowheads="1"/>
          </p:cNvSpPr>
          <p:nvPr/>
        </p:nvSpPr>
        <p:spPr bwMode="auto">
          <a:xfrm>
            <a:off x="3886200" y="3124200"/>
            <a:ext cx="1371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IE" altLang="en-US" sz="1800"/>
          </a:p>
        </p:txBody>
      </p:sp>
      <p:sp>
        <p:nvSpPr>
          <p:cNvPr id="22533" name="AutoShape 5" descr="9k="/>
          <p:cNvSpPr>
            <a:spLocks noChangeAspect="1" noChangeArrowheads="1"/>
          </p:cNvSpPr>
          <p:nvPr/>
        </p:nvSpPr>
        <p:spPr bwMode="auto">
          <a:xfrm>
            <a:off x="3886200" y="3124200"/>
            <a:ext cx="1371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IE" altLang="en-US" sz="1800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-14705" y="1583395"/>
            <a:ext cx="7634437" cy="719138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en-US" altLang="en-US" sz="2200" b="1" dirty="0" smtClean="0">
                <a:solidFill>
                  <a:srgbClr val="130A4F"/>
                </a:solidFill>
              </a:rPr>
              <a:t>Clients Development Plans within current footprint: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altLang="en-US" sz="1600" b="1" dirty="0" smtClean="0">
                <a:solidFill>
                  <a:srgbClr val="130A4F"/>
                </a:solidFill>
              </a:rPr>
              <a:t>(Only two sites of significant project scale remaining)</a:t>
            </a: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-26910" y="2194117"/>
            <a:ext cx="8820150" cy="489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None/>
            </a:pPr>
            <a:endParaRPr lang="en-US" altLang="en-US" sz="1400" b="1" dirty="0">
              <a:solidFill>
                <a:srgbClr val="130A4F"/>
              </a:solidFill>
            </a:endParaRPr>
          </a:p>
          <a:p>
            <a:pPr marL="285750" indent="-285750" eaLnBrk="1" hangingPunct="1">
              <a:lnSpc>
                <a:spcPct val="90000"/>
              </a:lnSpc>
            </a:pPr>
            <a:r>
              <a:rPr lang="en-US" altLang="en-US" sz="1400" b="1" dirty="0" smtClean="0">
                <a:solidFill>
                  <a:srgbClr val="130A4F"/>
                </a:solidFill>
              </a:rPr>
              <a:t>Pfizer – Relatively small upgrades ongoing.</a:t>
            </a:r>
          </a:p>
          <a:p>
            <a:pPr marL="285750" indent="-285750" eaLnBrk="1" hangingPunct="1">
              <a:lnSpc>
                <a:spcPct val="90000"/>
              </a:lnSpc>
            </a:pPr>
            <a:endParaRPr lang="en-US" altLang="en-US" sz="1400" b="1" dirty="0" smtClean="0">
              <a:solidFill>
                <a:srgbClr val="130A4F"/>
              </a:solidFill>
            </a:endParaRPr>
          </a:p>
          <a:p>
            <a:pPr marL="285750" indent="-285750" eaLnBrk="1" hangingPunct="1">
              <a:lnSpc>
                <a:spcPct val="90000"/>
              </a:lnSpc>
            </a:pPr>
            <a:r>
              <a:rPr lang="en-US" altLang="en-US" sz="1400" b="1" dirty="0" smtClean="0">
                <a:solidFill>
                  <a:srgbClr val="130A4F"/>
                </a:solidFill>
              </a:rPr>
              <a:t>Microsoft - Currently constructing Dub 6, 7 and 8 plus DSF (Dub 11). Plans in place for 3 more data halls</a:t>
            </a:r>
            <a:r>
              <a:rPr lang="en-US" altLang="en-US" sz="1400" b="1" dirty="0">
                <a:solidFill>
                  <a:srgbClr val="130A4F"/>
                </a:solidFill>
              </a:rPr>
              <a:t> </a:t>
            </a:r>
            <a:r>
              <a:rPr lang="en-US" altLang="en-US" sz="1400" b="1" dirty="0" smtClean="0">
                <a:solidFill>
                  <a:srgbClr val="130A4F"/>
                </a:solidFill>
              </a:rPr>
              <a:t>– to reach site capacity.</a:t>
            </a:r>
          </a:p>
          <a:p>
            <a:pPr marL="285750" indent="-285750" eaLnBrk="1" hangingPunct="1">
              <a:lnSpc>
                <a:spcPct val="90000"/>
              </a:lnSpc>
            </a:pPr>
            <a:endParaRPr lang="en-US" altLang="en-US" sz="1400" b="1" dirty="0" smtClean="0">
              <a:solidFill>
                <a:srgbClr val="130A4F"/>
              </a:solidFill>
            </a:endParaRPr>
          </a:p>
          <a:p>
            <a:pPr marL="285750" indent="-285750" eaLnBrk="1" hangingPunct="1">
              <a:lnSpc>
                <a:spcPct val="90000"/>
              </a:lnSpc>
            </a:pPr>
            <a:r>
              <a:rPr lang="en-US" altLang="en-US" sz="1400" b="1" dirty="0" err="1" smtClean="0">
                <a:solidFill>
                  <a:srgbClr val="130A4F"/>
                </a:solidFill>
              </a:rPr>
              <a:t>Interxion</a:t>
            </a:r>
            <a:r>
              <a:rPr lang="en-US" altLang="en-US" sz="1400" b="1" dirty="0" smtClean="0">
                <a:solidFill>
                  <a:srgbClr val="130A4F"/>
                </a:solidFill>
              </a:rPr>
              <a:t> – Opened in 2016. Small site but has good short / medium term expansion capacity.</a:t>
            </a:r>
          </a:p>
          <a:p>
            <a:pPr marL="285750" indent="-285750" eaLnBrk="1" hangingPunct="1">
              <a:lnSpc>
                <a:spcPct val="90000"/>
              </a:lnSpc>
            </a:pPr>
            <a:endParaRPr lang="en-US" altLang="en-US" sz="1400" b="1" dirty="0" smtClean="0">
              <a:solidFill>
                <a:srgbClr val="130A4F"/>
              </a:solidFill>
            </a:endParaRPr>
          </a:p>
          <a:p>
            <a:pPr marL="285750" indent="-285750" eaLnBrk="1" hangingPunct="1">
              <a:lnSpc>
                <a:spcPct val="90000"/>
              </a:lnSpc>
            </a:pPr>
            <a:r>
              <a:rPr lang="en-US" altLang="en-US" sz="1400" b="1" dirty="0" smtClean="0">
                <a:solidFill>
                  <a:srgbClr val="130A4F"/>
                </a:solidFill>
              </a:rPr>
              <a:t>Takeda – Currently building two new production plants. Further capacity available for one more facility. 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altLang="en-US" sz="1400" b="1" dirty="0" smtClean="0">
              <a:solidFill>
                <a:srgbClr val="130A4F"/>
              </a:solidFill>
            </a:endParaRPr>
          </a:p>
          <a:p>
            <a:pPr marL="285750" indent="-285750" eaLnBrk="1" hangingPunct="1">
              <a:lnSpc>
                <a:spcPct val="90000"/>
              </a:lnSpc>
            </a:pPr>
            <a:r>
              <a:rPr lang="en-US" altLang="en-US" sz="1400" b="1" dirty="0" err="1" smtClean="0">
                <a:solidFill>
                  <a:srgbClr val="130A4F"/>
                </a:solidFill>
              </a:rPr>
              <a:t>Grifols</a:t>
            </a:r>
            <a:r>
              <a:rPr lang="en-US" altLang="en-US" sz="1400" b="1" dirty="0" smtClean="0">
                <a:solidFill>
                  <a:srgbClr val="130A4F"/>
                </a:solidFill>
              </a:rPr>
              <a:t> – Currently building new production plant. Limited capacity remaining.</a:t>
            </a:r>
          </a:p>
          <a:p>
            <a:pPr marL="285750" indent="-285750" eaLnBrk="1" hangingPunct="1">
              <a:lnSpc>
                <a:spcPct val="90000"/>
              </a:lnSpc>
            </a:pPr>
            <a:endParaRPr lang="en-US" altLang="en-US" sz="1400" b="1" dirty="0" smtClean="0">
              <a:solidFill>
                <a:srgbClr val="130A4F"/>
              </a:solidFill>
            </a:endParaRPr>
          </a:p>
          <a:p>
            <a:pPr marL="285750" indent="-285750" eaLnBrk="1" hangingPunct="1">
              <a:lnSpc>
                <a:spcPct val="90000"/>
              </a:lnSpc>
            </a:pPr>
            <a:r>
              <a:rPr lang="en-US" altLang="en-US" sz="1400" b="1" dirty="0" smtClean="0">
                <a:solidFill>
                  <a:srgbClr val="130A4F"/>
                </a:solidFill>
              </a:rPr>
              <a:t>Google – have acquired a 50 acre campus joining Grange Castle South / Profile Park. Good Capacity</a:t>
            </a:r>
            <a:endParaRPr lang="en-US" altLang="en-US" sz="1400" b="1" dirty="0">
              <a:solidFill>
                <a:srgbClr val="130A4F"/>
              </a:solidFill>
            </a:endParaRPr>
          </a:p>
          <a:p>
            <a:pPr marL="285750" indent="-285750" eaLnBrk="1" hangingPunct="1">
              <a:lnSpc>
                <a:spcPct val="90000"/>
              </a:lnSpc>
            </a:pPr>
            <a:endParaRPr lang="en-US" altLang="en-US" sz="1400" b="1" dirty="0" smtClean="0">
              <a:solidFill>
                <a:srgbClr val="130A4F"/>
              </a:solidFill>
            </a:endParaRPr>
          </a:p>
          <a:p>
            <a:pPr marL="285750" indent="-285750" eaLnBrk="1" hangingPunct="1">
              <a:lnSpc>
                <a:spcPct val="90000"/>
              </a:lnSpc>
            </a:pPr>
            <a:r>
              <a:rPr lang="en-US" altLang="en-US" sz="1400" b="1" dirty="0" err="1" smtClean="0">
                <a:solidFill>
                  <a:srgbClr val="130A4F"/>
                </a:solidFill>
              </a:rPr>
              <a:t>CyrusOne</a:t>
            </a:r>
            <a:r>
              <a:rPr lang="en-US" altLang="en-US" sz="1400" b="1" dirty="0" smtClean="0">
                <a:solidFill>
                  <a:srgbClr val="130A4F"/>
                </a:solidFill>
              </a:rPr>
              <a:t> – </a:t>
            </a:r>
            <a:r>
              <a:rPr lang="en-US" altLang="en-US" sz="1400" b="1" dirty="0">
                <a:solidFill>
                  <a:srgbClr val="130A4F"/>
                </a:solidFill>
              </a:rPr>
              <a:t>A</a:t>
            </a:r>
            <a:r>
              <a:rPr lang="en-US" altLang="en-US" sz="1400" b="1" dirty="0" smtClean="0">
                <a:solidFill>
                  <a:srgbClr val="130A4F"/>
                </a:solidFill>
              </a:rPr>
              <a:t>t contract stage – good capacity short to medium term</a:t>
            </a:r>
          </a:p>
          <a:p>
            <a:pPr marL="285750" indent="-285750" eaLnBrk="1" hangingPunct="1">
              <a:lnSpc>
                <a:spcPct val="90000"/>
              </a:lnSpc>
            </a:pPr>
            <a:endParaRPr lang="en-US" altLang="en-US" sz="1400" b="1" dirty="0" smtClean="0">
              <a:solidFill>
                <a:srgbClr val="130A4F"/>
              </a:solidFill>
            </a:endParaRPr>
          </a:p>
          <a:p>
            <a:pPr marL="285750" indent="-285750" eaLnBrk="1" hangingPunct="1">
              <a:lnSpc>
                <a:spcPct val="90000"/>
              </a:lnSpc>
            </a:pPr>
            <a:r>
              <a:rPr lang="en-US" altLang="en-US" sz="1400" b="1" dirty="0" err="1" smtClean="0">
                <a:solidFill>
                  <a:srgbClr val="130A4F"/>
                </a:solidFill>
              </a:rPr>
              <a:t>Edgeconnex</a:t>
            </a:r>
            <a:r>
              <a:rPr lang="en-US" altLang="en-US" sz="1400" b="1" dirty="0" smtClean="0">
                <a:solidFill>
                  <a:srgbClr val="130A4F"/>
                </a:solidFill>
              </a:rPr>
              <a:t> – Currently developing third data hall adjoining GCBP – limited capacity.</a:t>
            </a:r>
            <a:endParaRPr lang="en-US" altLang="en-US" sz="1400" b="1" dirty="0">
              <a:solidFill>
                <a:srgbClr val="130A4F"/>
              </a:solidFill>
            </a:endParaRPr>
          </a:p>
          <a:p>
            <a:pPr marL="285750" indent="-285750" eaLnBrk="1" hangingPunct="1">
              <a:lnSpc>
                <a:spcPct val="90000"/>
              </a:lnSpc>
            </a:pPr>
            <a:endParaRPr lang="en-US" altLang="en-US" sz="1400" b="1" dirty="0" smtClean="0">
              <a:solidFill>
                <a:srgbClr val="130A4F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n-US" altLang="en-US" sz="1400" b="1" dirty="0" smtClean="0">
              <a:solidFill>
                <a:srgbClr val="130A4F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en-US" sz="1700" b="1" dirty="0" smtClean="0">
                <a:solidFill>
                  <a:srgbClr val="130A4F"/>
                </a:solidFill>
              </a:rPr>
              <a:t>	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400" b="1" dirty="0">
              <a:solidFill>
                <a:srgbClr val="130A4F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700" b="1" dirty="0">
              <a:solidFill>
                <a:srgbClr val="130A4F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b="1" dirty="0">
              <a:solidFill>
                <a:srgbClr val="130A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2890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0"/>
            <a:ext cx="2894013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AutoShape 4" descr="9k="/>
          <p:cNvSpPr>
            <a:spLocks noChangeAspect="1" noChangeArrowheads="1"/>
          </p:cNvSpPr>
          <p:nvPr/>
        </p:nvSpPr>
        <p:spPr bwMode="auto">
          <a:xfrm>
            <a:off x="3886200" y="3124200"/>
            <a:ext cx="1371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IE" altLang="en-US" sz="1800"/>
          </a:p>
        </p:txBody>
      </p:sp>
      <p:sp>
        <p:nvSpPr>
          <p:cNvPr id="22533" name="AutoShape 5" descr="9k="/>
          <p:cNvSpPr>
            <a:spLocks noChangeAspect="1" noChangeArrowheads="1"/>
          </p:cNvSpPr>
          <p:nvPr/>
        </p:nvSpPr>
        <p:spPr bwMode="auto">
          <a:xfrm>
            <a:off x="3886200" y="3124200"/>
            <a:ext cx="1371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IE" altLang="en-US" sz="1800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-38101" y="962280"/>
            <a:ext cx="5076825" cy="719138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en-US" altLang="en-US" sz="2200" b="1" dirty="0" smtClean="0">
                <a:solidFill>
                  <a:srgbClr val="130A4F"/>
                </a:solidFill>
              </a:rPr>
              <a:t>SDCC led development (high level of investment)</a:t>
            </a: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0" y="1628775"/>
            <a:ext cx="8820150" cy="489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None/>
            </a:pPr>
            <a:endParaRPr lang="en-US" altLang="en-US" sz="1400" b="1" dirty="0">
              <a:solidFill>
                <a:srgbClr val="130A4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700" b="1" dirty="0" smtClean="0">
                <a:solidFill>
                  <a:srgbClr val="130A4F"/>
                </a:solidFill>
              </a:rPr>
              <a:t>Recent developments 2015 – 2018 include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200" b="1" dirty="0" smtClean="0">
                <a:solidFill>
                  <a:srgbClr val="130A4F"/>
                </a:solidFill>
              </a:rPr>
              <a:t>strategic acquisitions:  (</a:t>
            </a:r>
            <a:r>
              <a:rPr lang="en-US" altLang="en-US" sz="1200" b="1" dirty="0" err="1" smtClean="0">
                <a:solidFill>
                  <a:srgbClr val="130A4F"/>
                </a:solidFill>
              </a:rPr>
              <a:t>Ballybane</a:t>
            </a:r>
            <a:r>
              <a:rPr lang="en-US" altLang="en-US" sz="1200" b="1" dirty="0" smtClean="0">
                <a:solidFill>
                  <a:srgbClr val="130A4F"/>
                </a:solidFill>
              </a:rPr>
              <a:t> Pitch and Putt), </a:t>
            </a:r>
            <a:r>
              <a:rPr lang="en-US" altLang="en-US" sz="1400" b="1" dirty="0" smtClean="0">
                <a:solidFill>
                  <a:srgbClr val="130A4F"/>
                </a:solidFill>
              </a:rPr>
              <a:t>Lands to West of R120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200" b="1" dirty="0" smtClean="0">
                <a:solidFill>
                  <a:srgbClr val="130A4F"/>
                </a:solidFill>
              </a:rPr>
              <a:t>roads and services (</a:t>
            </a:r>
            <a:r>
              <a:rPr lang="en-US" altLang="en-US" sz="1200" b="1" dirty="0" err="1" smtClean="0">
                <a:solidFill>
                  <a:srgbClr val="130A4F"/>
                </a:solidFill>
              </a:rPr>
              <a:t>Interxion</a:t>
            </a:r>
            <a:r>
              <a:rPr lang="en-US" altLang="en-US" sz="1200" b="1" dirty="0" smtClean="0">
                <a:solidFill>
                  <a:srgbClr val="130A4F"/>
                </a:solidFill>
              </a:rPr>
              <a:t> access, Central Carriageway and Google Access)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altLang="en-US" sz="1200" b="1" dirty="0">
              <a:solidFill>
                <a:srgbClr val="130A4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600" b="1" dirty="0" smtClean="0">
                <a:solidFill>
                  <a:srgbClr val="130A4F"/>
                </a:solidFill>
              </a:rPr>
              <a:t>R120 / </a:t>
            </a:r>
            <a:r>
              <a:rPr lang="en-US" altLang="en-US" sz="1600" b="1" dirty="0" err="1" smtClean="0">
                <a:solidFill>
                  <a:srgbClr val="130A4F"/>
                </a:solidFill>
              </a:rPr>
              <a:t>Nangor</a:t>
            </a:r>
            <a:r>
              <a:rPr lang="en-US" altLang="en-US" sz="1600" b="1" dirty="0" smtClean="0">
                <a:solidFill>
                  <a:srgbClr val="130A4F"/>
                </a:solidFill>
              </a:rPr>
              <a:t> Road Improvement Scheme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200" b="1" dirty="0" smtClean="0">
                <a:solidFill>
                  <a:srgbClr val="130A4F"/>
                </a:solidFill>
              </a:rPr>
              <a:t>Works commenced Q4 2017</a:t>
            </a:r>
            <a:endParaRPr lang="en-US" altLang="en-US" sz="1200" b="1" dirty="0">
              <a:solidFill>
                <a:srgbClr val="130A4F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1400" b="1" dirty="0">
              <a:solidFill>
                <a:srgbClr val="130A4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700" b="1" dirty="0" smtClean="0">
                <a:solidFill>
                  <a:srgbClr val="130A4F"/>
                </a:solidFill>
              </a:rPr>
              <a:t>Upgrades to internal park infrastructure, such as footpaths, </a:t>
            </a:r>
            <a:r>
              <a:rPr lang="en-US" altLang="en-US" sz="1700" b="1" dirty="0" err="1" smtClean="0">
                <a:solidFill>
                  <a:srgbClr val="130A4F"/>
                </a:solidFill>
              </a:rPr>
              <a:t>cycleroutes</a:t>
            </a:r>
            <a:r>
              <a:rPr lang="en-US" altLang="en-US" sz="1700" b="1" dirty="0" smtClean="0">
                <a:solidFill>
                  <a:srgbClr val="130A4F"/>
                </a:solidFill>
              </a:rPr>
              <a:t>, pumps stations, ducting etc.</a:t>
            </a:r>
          </a:p>
          <a:p>
            <a:pPr eaLnBrk="1" hangingPunct="1">
              <a:lnSpc>
                <a:spcPct val="90000"/>
              </a:lnSpc>
            </a:pPr>
            <a:endParaRPr lang="en-US" altLang="en-US" sz="1700" b="1" dirty="0">
              <a:solidFill>
                <a:srgbClr val="130A4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700" b="1" dirty="0" smtClean="0">
                <a:solidFill>
                  <a:srgbClr val="130A4F"/>
                </a:solidFill>
              </a:rPr>
              <a:t>Grange Castle South Archaeological Works</a:t>
            </a:r>
          </a:p>
          <a:p>
            <a:pPr eaLnBrk="1" hangingPunct="1">
              <a:lnSpc>
                <a:spcPct val="90000"/>
              </a:lnSpc>
            </a:pPr>
            <a:endParaRPr lang="en-US" altLang="en-US" sz="1700" b="1" dirty="0">
              <a:solidFill>
                <a:srgbClr val="130A4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 smtClean="0">
                <a:solidFill>
                  <a:srgbClr val="130A4F"/>
                </a:solidFill>
              </a:rPr>
              <a:t>Western Lands Feasibility and </a:t>
            </a:r>
            <a:r>
              <a:rPr lang="en-US" altLang="en-US" sz="2400" b="1" dirty="0" err="1" smtClean="0">
                <a:solidFill>
                  <a:srgbClr val="130A4F"/>
                </a:solidFill>
              </a:rPr>
              <a:t>Infrastuctural</a:t>
            </a:r>
            <a:r>
              <a:rPr lang="en-US" altLang="en-US" sz="2400" b="1" dirty="0" smtClean="0">
                <a:solidFill>
                  <a:srgbClr val="130A4F"/>
                </a:solidFill>
              </a:rPr>
              <a:t> Plan</a:t>
            </a:r>
            <a:endParaRPr lang="en-US" altLang="en-US" sz="2400" b="1" dirty="0">
              <a:solidFill>
                <a:srgbClr val="130A4F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400" b="1" dirty="0">
              <a:solidFill>
                <a:srgbClr val="130A4F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700" b="1" dirty="0">
              <a:solidFill>
                <a:srgbClr val="130A4F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b="1" dirty="0">
              <a:solidFill>
                <a:srgbClr val="130A4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0" y="-22361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0"/>
            <a:ext cx="2894013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AutoShape 4" descr="9k="/>
          <p:cNvSpPr>
            <a:spLocks noChangeAspect="1" noChangeArrowheads="1"/>
          </p:cNvSpPr>
          <p:nvPr/>
        </p:nvSpPr>
        <p:spPr bwMode="auto">
          <a:xfrm>
            <a:off x="3886200" y="3124200"/>
            <a:ext cx="1371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IE" altLang="en-US" sz="1800"/>
          </a:p>
        </p:txBody>
      </p:sp>
      <p:sp>
        <p:nvSpPr>
          <p:cNvPr id="22533" name="AutoShape 5" descr="9k="/>
          <p:cNvSpPr>
            <a:spLocks noChangeAspect="1" noChangeArrowheads="1"/>
          </p:cNvSpPr>
          <p:nvPr/>
        </p:nvSpPr>
        <p:spPr bwMode="auto">
          <a:xfrm>
            <a:off x="3886200" y="3124200"/>
            <a:ext cx="1371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IE" altLang="en-US" sz="1800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-38101" y="962280"/>
            <a:ext cx="5076825" cy="719138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en-US" altLang="en-US" sz="2200" b="1" dirty="0" smtClean="0">
                <a:solidFill>
                  <a:srgbClr val="130A4F"/>
                </a:solidFill>
              </a:rPr>
              <a:t>Service providers</a:t>
            </a: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0" y="1628775"/>
            <a:ext cx="8820150" cy="489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None/>
            </a:pPr>
            <a:endParaRPr lang="en-US" altLang="en-US" sz="1400" b="1" dirty="0">
              <a:solidFill>
                <a:srgbClr val="130A4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700" b="1" dirty="0" smtClean="0">
                <a:solidFill>
                  <a:srgbClr val="130A4F"/>
                </a:solidFill>
              </a:rPr>
              <a:t>Utility enhancement: </a:t>
            </a:r>
            <a:r>
              <a:rPr lang="en-US" altLang="en-US" sz="1700" b="1" dirty="0" err="1" smtClean="0">
                <a:solidFill>
                  <a:srgbClr val="130A4F"/>
                </a:solidFill>
              </a:rPr>
              <a:t>Eirgrid</a:t>
            </a:r>
            <a:r>
              <a:rPr lang="en-US" altLang="en-US" sz="1700" b="1" dirty="0" smtClean="0">
                <a:solidFill>
                  <a:srgbClr val="130A4F"/>
                </a:solidFill>
              </a:rPr>
              <a:t> West Dublin 220KV station – works on 220kV substation </a:t>
            </a:r>
            <a:r>
              <a:rPr lang="en-US" altLang="en-US" sz="1400" b="1" dirty="0" smtClean="0">
                <a:solidFill>
                  <a:srgbClr val="130A4F"/>
                </a:solidFill>
              </a:rPr>
              <a:t>(Commenced September 2017) </a:t>
            </a:r>
            <a:r>
              <a:rPr lang="en-US" altLang="en-US" sz="1700" b="1" dirty="0" smtClean="0">
                <a:solidFill>
                  <a:srgbClr val="130A4F"/>
                </a:solidFill>
              </a:rPr>
              <a:t>. Works on 220kV ducting is associated with </a:t>
            </a:r>
            <a:r>
              <a:rPr lang="en-US" altLang="en-US" sz="1700" b="1" dirty="0" err="1">
                <a:solidFill>
                  <a:srgbClr val="130A4F"/>
                </a:solidFill>
              </a:rPr>
              <a:t>N</a:t>
            </a:r>
            <a:r>
              <a:rPr lang="en-US" altLang="en-US" sz="1700" b="1" dirty="0" err="1" smtClean="0">
                <a:solidFill>
                  <a:srgbClr val="130A4F"/>
                </a:solidFill>
              </a:rPr>
              <a:t>angor</a:t>
            </a:r>
            <a:r>
              <a:rPr lang="en-US" altLang="en-US" sz="1700" b="1" dirty="0" smtClean="0">
                <a:solidFill>
                  <a:srgbClr val="130A4F"/>
                </a:solidFill>
              </a:rPr>
              <a:t> road / R120 road improvement scheme </a:t>
            </a:r>
            <a:r>
              <a:rPr lang="en-US" altLang="en-US" sz="1400" b="1" dirty="0" smtClean="0">
                <a:solidFill>
                  <a:srgbClr val="130A4F"/>
                </a:solidFill>
              </a:rPr>
              <a:t>(Commenced Q4 2017). </a:t>
            </a:r>
            <a:r>
              <a:rPr lang="en-US" altLang="en-US" sz="1700" b="1" dirty="0" smtClean="0">
                <a:solidFill>
                  <a:srgbClr val="130A4F"/>
                </a:solidFill>
              </a:rPr>
              <a:t>Works on 110kV ESB infrastructure (</a:t>
            </a:r>
            <a:r>
              <a:rPr lang="en-US" altLang="en-US" sz="1400" b="1" dirty="0" smtClean="0">
                <a:solidFill>
                  <a:srgbClr val="130A4F"/>
                </a:solidFill>
              </a:rPr>
              <a:t>ongoing</a:t>
            </a:r>
            <a:r>
              <a:rPr lang="en-US" altLang="en-US" sz="1700" b="1" dirty="0" smtClean="0">
                <a:solidFill>
                  <a:srgbClr val="130A4F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</a:pPr>
            <a:endParaRPr lang="en-US" altLang="en-US" sz="1700" b="1" dirty="0" smtClean="0">
              <a:solidFill>
                <a:srgbClr val="130A4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700" b="1" dirty="0" err="1" smtClean="0">
                <a:solidFill>
                  <a:srgbClr val="130A4F"/>
                </a:solidFill>
              </a:rPr>
              <a:t>Fibre</a:t>
            </a:r>
            <a:r>
              <a:rPr lang="en-US" altLang="en-US" sz="1700" b="1" dirty="0" smtClean="0">
                <a:solidFill>
                  <a:srgbClr val="130A4F"/>
                </a:solidFill>
              </a:rPr>
              <a:t> – Improvements and extensions to </a:t>
            </a:r>
            <a:r>
              <a:rPr lang="en-US" altLang="en-US" sz="1700" b="1" dirty="0" err="1" smtClean="0">
                <a:solidFill>
                  <a:srgbClr val="130A4F"/>
                </a:solidFill>
              </a:rPr>
              <a:t>fibre</a:t>
            </a:r>
            <a:r>
              <a:rPr lang="en-US" altLang="en-US" sz="1700" b="1" dirty="0" smtClean="0">
                <a:solidFill>
                  <a:srgbClr val="130A4F"/>
                </a:solidFill>
              </a:rPr>
              <a:t> network (ongoing). Various </a:t>
            </a:r>
            <a:r>
              <a:rPr lang="en-US" altLang="en-US" sz="1700" b="1" dirty="0" err="1" smtClean="0">
                <a:solidFill>
                  <a:srgbClr val="130A4F"/>
                </a:solidFill>
              </a:rPr>
              <a:t>Fibre</a:t>
            </a:r>
            <a:r>
              <a:rPr lang="en-US" altLang="en-US" sz="1700" b="1" dirty="0" smtClean="0">
                <a:solidFill>
                  <a:srgbClr val="130A4F"/>
                </a:solidFill>
              </a:rPr>
              <a:t> Carriers </a:t>
            </a:r>
          </a:p>
          <a:p>
            <a:pPr eaLnBrk="1" hangingPunct="1">
              <a:lnSpc>
                <a:spcPct val="90000"/>
              </a:lnSpc>
            </a:pPr>
            <a:endParaRPr lang="en-US" altLang="en-US" sz="1700" b="1" dirty="0">
              <a:solidFill>
                <a:srgbClr val="130A4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700" b="1" dirty="0" smtClean="0">
                <a:solidFill>
                  <a:srgbClr val="130A4F"/>
                </a:solidFill>
              </a:rPr>
              <a:t>Water Services / Irish Water. Improvements to infrastructure and to </a:t>
            </a:r>
            <a:r>
              <a:rPr lang="en-US" altLang="en-US" sz="1700" b="1" dirty="0" err="1" smtClean="0">
                <a:solidFill>
                  <a:srgbClr val="130A4F"/>
                </a:solidFill>
              </a:rPr>
              <a:t>Peamount</a:t>
            </a:r>
            <a:r>
              <a:rPr lang="en-US" altLang="en-US" sz="1700" b="1" dirty="0" smtClean="0">
                <a:solidFill>
                  <a:srgbClr val="130A4F"/>
                </a:solidFill>
              </a:rPr>
              <a:t> Reservoir</a:t>
            </a:r>
          </a:p>
          <a:p>
            <a:pPr eaLnBrk="1" hangingPunct="1">
              <a:lnSpc>
                <a:spcPct val="90000"/>
              </a:lnSpc>
            </a:pPr>
            <a:endParaRPr lang="en-US" altLang="en-US" sz="1700" b="1" dirty="0">
              <a:solidFill>
                <a:srgbClr val="130A4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700" b="1" dirty="0" smtClean="0">
                <a:solidFill>
                  <a:srgbClr val="130A4F"/>
                </a:solidFill>
              </a:rPr>
              <a:t>Waterways Ireland. Grand Canal Greenway improvements and connectivity</a:t>
            </a:r>
          </a:p>
          <a:p>
            <a:pPr eaLnBrk="1" hangingPunct="1">
              <a:lnSpc>
                <a:spcPct val="90000"/>
              </a:lnSpc>
            </a:pPr>
            <a:endParaRPr lang="en-US" altLang="en-US" sz="1700" b="1" dirty="0" smtClean="0">
              <a:solidFill>
                <a:srgbClr val="130A4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700" b="1" dirty="0" smtClean="0">
                <a:solidFill>
                  <a:srgbClr val="130A4F"/>
                </a:solidFill>
              </a:rPr>
              <a:t>Gas Networks Ireland. System Improvements</a:t>
            </a:r>
            <a:endParaRPr lang="en-US" altLang="en-US" sz="1700" b="1" dirty="0">
              <a:solidFill>
                <a:srgbClr val="130A4F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n-US" altLang="en-US" sz="1400" b="1" dirty="0" smtClean="0">
              <a:solidFill>
                <a:srgbClr val="130A4F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en-US" sz="1700" b="1" dirty="0" smtClean="0">
                <a:solidFill>
                  <a:srgbClr val="130A4F"/>
                </a:solidFill>
              </a:rPr>
              <a:t>	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400" b="1" dirty="0">
              <a:solidFill>
                <a:srgbClr val="130A4F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700" b="1" dirty="0">
              <a:solidFill>
                <a:srgbClr val="130A4F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b="1" dirty="0">
              <a:solidFill>
                <a:srgbClr val="130A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4778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-171450"/>
            <a:ext cx="914876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18"/>
          <p:cNvSpPr>
            <a:spLocks noChangeArrowheads="1"/>
          </p:cNvSpPr>
          <p:nvPr/>
        </p:nvSpPr>
        <p:spPr bwMode="auto">
          <a:xfrm>
            <a:off x="381000" y="2133600"/>
            <a:ext cx="8382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3600">
                <a:solidFill>
                  <a:srgbClr val="D95E00"/>
                </a:solidFill>
              </a:rPr>
              <a:t>Insert Page Heading Here</a:t>
            </a:r>
          </a:p>
          <a:p>
            <a:pPr eaLnBrk="1" hangingPunct="1">
              <a:buFontTx/>
              <a:buNone/>
            </a:pPr>
            <a:r>
              <a:rPr lang="en-US" altLang="en-US" sz="2200">
                <a:solidFill>
                  <a:srgbClr val="51626F"/>
                </a:solidFill>
              </a:rPr>
              <a:t>Insert Sub-Heading here</a:t>
            </a:r>
            <a:endParaRPr lang="en-US" altLang="en-US" sz="2200" b="1">
              <a:solidFill>
                <a:srgbClr val="51626F"/>
              </a:solidFill>
            </a:endParaRPr>
          </a:p>
          <a:p>
            <a:pPr eaLnBrk="1" hangingPunct="1"/>
            <a:endParaRPr lang="en-US" altLang="en-US" sz="2000">
              <a:solidFill>
                <a:srgbClr val="51626F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000">
                <a:solidFill>
                  <a:srgbClr val="51626F"/>
                </a:solidFill>
              </a:rPr>
              <a:t>• Insert Bullet Point 1 here</a:t>
            </a:r>
          </a:p>
          <a:p>
            <a:pPr eaLnBrk="1" hangingPunct="1">
              <a:buFontTx/>
              <a:buNone/>
            </a:pPr>
            <a:r>
              <a:rPr lang="en-US" altLang="en-US" sz="2000">
                <a:solidFill>
                  <a:srgbClr val="51626F"/>
                </a:solidFill>
              </a:rPr>
              <a:t>• Insert Bullet Point 2 here</a:t>
            </a:r>
            <a:endParaRPr lang="en-US" altLang="en-US" sz="2000"/>
          </a:p>
          <a:p>
            <a:pPr eaLnBrk="1" hangingPunct="1">
              <a:buFontTx/>
              <a:buNone/>
            </a:pPr>
            <a:r>
              <a:rPr lang="en-US" altLang="en-US" sz="2000">
                <a:solidFill>
                  <a:srgbClr val="51626F"/>
                </a:solidFill>
              </a:rPr>
              <a:t>• Insert Bullet Point 3 here</a:t>
            </a:r>
            <a:endParaRPr lang="en-US" altLang="en-US" sz="2000"/>
          </a:p>
          <a:p>
            <a:pPr eaLnBrk="1" hangingPunct="1">
              <a:buFontTx/>
              <a:buNone/>
            </a:pPr>
            <a:r>
              <a:rPr lang="en-US" altLang="en-US" sz="2000">
                <a:solidFill>
                  <a:srgbClr val="51626F"/>
                </a:solidFill>
              </a:rPr>
              <a:t>• Insert Bullet Point 4 here</a:t>
            </a:r>
          </a:p>
        </p:txBody>
      </p:sp>
      <p:graphicFrame>
        <p:nvGraphicFramePr>
          <p:cNvPr id="2052" name="Object 1"/>
          <p:cNvGraphicFramePr>
            <a:graphicFrameLocks noChangeAspect="1"/>
          </p:cNvGraphicFramePr>
          <p:nvPr/>
        </p:nvGraphicFramePr>
        <p:xfrm>
          <a:off x="-180975" y="187325"/>
          <a:ext cx="8424863" cy="614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Acrobat Document" r:id="rId4" imgW="21399335" imgH="15138253" progId="AcroExch.Document.11">
                  <p:embed/>
                </p:oleObj>
              </mc:Choice>
              <mc:Fallback>
                <p:oleObj name="Acrobat Document" r:id="rId4" imgW="21399335" imgH="15138253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80975" y="187325"/>
                        <a:ext cx="8424863" cy="6142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TextBox 2"/>
          <p:cNvSpPr txBox="1">
            <a:spLocks noChangeArrowheads="1"/>
          </p:cNvSpPr>
          <p:nvPr/>
        </p:nvSpPr>
        <p:spPr bwMode="auto">
          <a:xfrm>
            <a:off x="1907704" y="467520"/>
            <a:ext cx="4903787" cy="46196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IE" altLang="en-US" dirty="0"/>
              <a:t>PROPOSED RE-ZONING</a:t>
            </a:r>
          </a:p>
        </p:txBody>
      </p:sp>
    </p:spTree>
    <p:extLst>
      <p:ext uri="{BB962C8B-B14F-4D97-AF65-F5344CB8AC3E}">
        <p14:creationId xmlns:p14="http://schemas.microsoft.com/office/powerpoint/2010/main" val="11176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0" y="-22361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0"/>
            <a:ext cx="2894013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AutoShape 4" descr="9k="/>
          <p:cNvSpPr>
            <a:spLocks noChangeAspect="1" noChangeArrowheads="1"/>
          </p:cNvSpPr>
          <p:nvPr/>
        </p:nvSpPr>
        <p:spPr bwMode="auto">
          <a:xfrm>
            <a:off x="3886200" y="3124200"/>
            <a:ext cx="1371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IE" altLang="en-US" sz="1800"/>
          </a:p>
        </p:txBody>
      </p:sp>
      <p:sp>
        <p:nvSpPr>
          <p:cNvPr id="22533" name="AutoShape 5" descr="9k="/>
          <p:cNvSpPr>
            <a:spLocks noChangeAspect="1" noChangeArrowheads="1"/>
          </p:cNvSpPr>
          <p:nvPr/>
        </p:nvSpPr>
        <p:spPr bwMode="auto">
          <a:xfrm>
            <a:off x="3886200" y="3124200"/>
            <a:ext cx="1371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IE" altLang="en-US" sz="1800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-38101" y="962280"/>
            <a:ext cx="5076825" cy="719138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>
              <a:lnSpc>
                <a:spcPct val="90000"/>
              </a:lnSpc>
              <a:defRPr/>
            </a:pPr>
            <a:endParaRPr lang="en-US" altLang="en-US" sz="2200" b="1" dirty="0" smtClean="0">
              <a:solidFill>
                <a:srgbClr val="130A4F"/>
              </a:solidFill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0" y="1628775"/>
            <a:ext cx="8820150" cy="489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None/>
            </a:pPr>
            <a:endParaRPr lang="en-US" altLang="en-US" sz="1400" b="1" dirty="0">
              <a:solidFill>
                <a:srgbClr val="130A4F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n-US" altLang="en-US" sz="1400" b="1" dirty="0" smtClean="0">
              <a:solidFill>
                <a:srgbClr val="130A4F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en-US" sz="1700" b="1" dirty="0" smtClean="0">
                <a:solidFill>
                  <a:srgbClr val="130A4F"/>
                </a:solidFill>
              </a:rPr>
              <a:t>	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400" b="1" dirty="0">
              <a:solidFill>
                <a:srgbClr val="130A4F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700" b="1" dirty="0">
              <a:solidFill>
                <a:srgbClr val="130A4F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b="1" dirty="0">
              <a:solidFill>
                <a:srgbClr val="130A4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0053" y="384475"/>
            <a:ext cx="9144000" cy="64751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95736" y="708134"/>
            <a:ext cx="4608512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IE" dirty="0" smtClean="0"/>
              <a:t>INFRASTRUCTURAL PLAN LAYOUT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037532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4383</TotalTime>
  <Words>935</Words>
  <Application>Microsoft Office PowerPoint</Application>
  <PresentationFormat>On-screen Show (4:3)</PresentationFormat>
  <Paragraphs>160</Paragraphs>
  <Slides>12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굴림</vt:lpstr>
      <vt:lpstr>ＭＳ Ｐゴシック</vt:lpstr>
      <vt:lpstr>Arial</vt:lpstr>
      <vt:lpstr>Calibri</vt:lpstr>
      <vt:lpstr>Tahoma</vt:lpstr>
      <vt:lpstr>Wingdings</vt:lpstr>
      <vt:lpstr>Blends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Zinc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Tara Clarke</dc:creator>
  <cp:lastModifiedBy>Breda Keenan</cp:lastModifiedBy>
  <cp:revision>202</cp:revision>
  <cp:lastPrinted>2018-02-14T11:37:37Z</cp:lastPrinted>
  <dcterms:created xsi:type="dcterms:W3CDTF">2007-03-26T15:59:42Z</dcterms:created>
  <dcterms:modified xsi:type="dcterms:W3CDTF">2018-02-14T11:38:40Z</dcterms:modified>
</cp:coreProperties>
</file>