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14"/>
  </p:notesMasterIdLst>
  <p:sldIdLst>
    <p:sldId id="256" r:id="rId2"/>
    <p:sldId id="318" r:id="rId3"/>
    <p:sldId id="317" r:id="rId4"/>
    <p:sldId id="306" r:id="rId5"/>
    <p:sldId id="312" r:id="rId6"/>
    <p:sldId id="309" r:id="rId7"/>
    <p:sldId id="311" r:id="rId8"/>
    <p:sldId id="319" r:id="rId9"/>
    <p:sldId id="314" r:id="rId10"/>
    <p:sldId id="315" r:id="rId11"/>
    <p:sldId id="316" r:id="rId12"/>
    <p:sldId id="272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5F5F5F"/>
    <a:srgbClr val="000066"/>
    <a:srgbClr val="FF3300"/>
    <a:srgbClr val="CC6600"/>
    <a:srgbClr val="FF0000"/>
    <a:srgbClr val="9933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73" autoAdjust="0"/>
    <p:restoredTop sz="92970" autoAdjust="0"/>
  </p:normalViewPr>
  <p:slideViewPr>
    <p:cSldViewPr>
      <p:cViewPr varScale="1">
        <p:scale>
          <a:sx n="59" d="100"/>
          <a:sy n="59" d="100"/>
        </p:scale>
        <p:origin x="72" y="4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F4262-793F-442C-89B2-F1F4E4C48E89}" type="datetimeFigureOut">
              <a:rPr lang="en-IE" smtClean="0"/>
              <a:t>08/02/2018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9A0B9-8D26-4244-BFD0-B595B26D88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061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A0B9-8D26-4244-BFD0-B595B26D8890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777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IE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IE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IE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IE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IE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IE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IE" altLang="en-US" smtClean="0"/>
            </a:p>
          </p:txBody>
        </p:sp>
      </p:grpSp>
      <p:sp>
        <p:nvSpPr>
          <p:cNvPr id="31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A147B61-C187-405C-883A-658B0C51D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281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77DB6-48FD-47CA-B981-1E583CAE51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75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A71E0-0B5F-426D-ABA7-E3D16E8E21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46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70E58-502F-418A-B60B-0157EE7206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830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EF65-7F0A-47CF-BDF1-9E90294C7C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580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8200-36D8-41B9-B61B-C42EE54183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969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55735-F08F-408F-B210-76741E7BB8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689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7CF2-237F-4A1F-9A59-BF114646D5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172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E4F9-56A4-48C3-B6AE-4AB55EEC22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46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9DC80-A7C5-4AC2-B4D8-95E2438DDD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529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3DC0E-ABA9-4047-A069-1FFAC8910B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229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BC1FDC0-BD5C-4355-A7B0-1F98500ACD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dcc.i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-71438" y="765175"/>
            <a:ext cx="7596188" cy="21844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130A4F"/>
                </a:solidFill>
              </a:rPr>
              <a:t>Grange Castle Business Park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1200" b="1" dirty="0" smtClean="0">
                <a:solidFill>
                  <a:srgbClr val="130A4F"/>
                </a:solidFill>
              </a:rPr>
              <a:t>SPC Update 15/02/18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1200" b="1" dirty="0" smtClean="0">
              <a:solidFill>
                <a:schemeClr val="bg1"/>
              </a:solidFill>
            </a:endParaRPr>
          </a:p>
        </p:txBody>
      </p:sp>
      <p:pic>
        <p:nvPicPr>
          <p:cNvPr id="3076" name="Picture 3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8" descr="Pictu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20938"/>
            <a:ext cx="21955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0" descr="_PB146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2035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2" descr="_PB146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36004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3" descr="Wyeth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00213"/>
            <a:ext cx="352901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4" descr="Griffeen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32035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5" descr="Pictu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20938"/>
            <a:ext cx="21955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" y="-22361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21315" y="1081088"/>
            <a:ext cx="5690221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200" b="1" dirty="0" smtClean="0">
                <a:solidFill>
                  <a:srgbClr val="130A4F"/>
                </a:solidFill>
              </a:rPr>
              <a:t>Variation to County Development Plan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28775"/>
            <a:ext cx="9159198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r>
              <a:rPr lang="en-IE" sz="1400" b="1" dirty="0"/>
              <a:t>Proposed Variation No. 1 South Dublin County Council County </a:t>
            </a:r>
            <a:r>
              <a:rPr lang="en-IE" sz="1400" b="1" dirty="0" smtClean="0"/>
              <a:t>Development Plan 2016-2022</a:t>
            </a:r>
          </a:p>
          <a:p>
            <a:r>
              <a:rPr lang="en-IE" altLang="en-US" sz="1400" b="1" dirty="0" smtClean="0">
                <a:solidFill>
                  <a:srgbClr val="130A4F"/>
                </a:solidFill>
              </a:rPr>
              <a:t>Council Meeting 12/02/18</a:t>
            </a:r>
          </a:p>
          <a:p>
            <a:r>
              <a:rPr lang="en-IE" altLang="en-US" sz="1400" b="1" dirty="0" smtClean="0">
                <a:solidFill>
                  <a:srgbClr val="130A4F"/>
                </a:solidFill>
              </a:rPr>
              <a:t>Economic Development, Enterprise and </a:t>
            </a:r>
            <a:r>
              <a:rPr lang="en-IE" altLang="en-US" sz="1400" b="1" dirty="0" err="1" smtClean="0">
                <a:solidFill>
                  <a:srgbClr val="130A4F"/>
                </a:solidFill>
              </a:rPr>
              <a:t>Toursim</a:t>
            </a:r>
            <a:r>
              <a:rPr lang="en-IE" altLang="en-US" sz="1400" b="1" dirty="0" smtClean="0">
                <a:solidFill>
                  <a:srgbClr val="130A4F"/>
                </a:solidFill>
              </a:rPr>
              <a:t> SPC 14/02/18</a:t>
            </a:r>
          </a:p>
          <a:p>
            <a:r>
              <a:rPr lang="en-IE" altLang="en-US" sz="1400" b="1" dirty="0" smtClean="0">
                <a:solidFill>
                  <a:srgbClr val="130A4F"/>
                </a:solidFill>
              </a:rPr>
              <a:t>Land Use Planning and Transportation SPC 15/02/18</a:t>
            </a:r>
          </a:p>
          <a:p>
            <a:r>
              <a:rPr lang="en-IE" sz="1400" dirty="0"/>
              <a:t>The proposed variation has been prepared in accordance with Section 13(2) of the </a:t>
            </a:r>
            <a:r>
              <a:rPr lang="en-IE" sz="1400" dirty="0" smtClean="0"/>
              <a:t>Planning and </a:t>
            </a:r>
            <a:r>
              <a:rPr lang="en-IE" sz="1400" dirty="0"/>
              <a:t>Development Act 2000 (as amended). The proposed variation is accompanied by </a:t>
            </a:r>
            <a:r>
              <a:rPr lang="en-IE" sz="1400" dirty="0" smtClean="0"/>
              <a:t>a Strategic </a:t>
            </a:r>
            <a:r>
              <a:rPr lang="en-IE" sz="1400" dirty="0"/>
              <a:t>Environmental Assessment (SEA) Report and Determination and an </a:t>
            </a:r>
            <a:r>
              <a:rPr lang="en-IE" sz="1400" dirty="0" smtClean="0"/>
              <a:t>Appropriate Assessment </a:t>
            </a:r>
            <a:r>
              <a:rPr lang="en-IE" sz="1400" dirty="0"/>
              <a:t>Screening Report and Determination.</a:t>
            </a:r>
          </a:p>
          <a:p>
            <a:r>
              <a:rPr lang="en-IE" sz="1400" b="1" dirty="0"/>
              <a:t>Public </a:t>
            </a:r>
            <a:r>
              <a:rPr lang="en-IE" sz="1400" b="1" dirty="0" smtClean="0"/>
              <a:t>Display: </a:t>
            </a:r>
            <a:r>
              <a:rPr lang="en-IE" sz="1400" dirty="0" smtClean="0"/>
              <a:t>The </a:t>
            </a:r>
            <a:r>
              <a:rPr lang="en-IE" sz="1400" dirty="0"/>
              <a:t>Proposed Variation No. 1 of the South Dublin County Council County Development Plan</a:t>
            </a:r>
          </a:p>
          <a:p>
            <a:pPr>
              <a:buNone/>
            </a:pPr>
            <a:r>
              <a:rPr lang="en-IE" sz="1400" dirty="0" smtClean="0"/>
              <a:t>2016-2022 </a:t>
            </a:r>
            <a:r>
              <a:rPr lang="en-IE" sz="1400" dirty="0"/>
              <a:t>along with accompanying environmental reports is being placed on public </a:t>
            </a:r>
            <a:r>
              <a:rPr lang="en-IE" sz="1400" dirty="0" smtClean="0"/>
              <a:t>display and </a:t>
            </a:r>
            <a:r>
              <a:rPr lang="en-IE" sz="1400" dirty="0"/>
              <a:t>may be inspected from </a:t>
            </a:r>
            <a:r>
              <a:rPr lang="en-IE" sz="1400" b="1" dirty="0"/>
              <a:t>Friday 16th February 2018 to Friday 16th March 2018 </a:t>
            </a:r>
            <a:r>
              <a:rPr lang="en-IE" sz="1400" dirty="0"/>
              <a:t>(both </a:t>
            </a:r>
            <a:r>
              <a:rPr lang="en-IE" sz="1400" dirty="0" smtClean="0"/>
              <a:t>dates inclusive</a:t>
            </a:r>
            <a:r>
              <a:rPr lang="en-IE" sz="1400" dirty="0"/>
              <a:t>) during normal opening hours at County Hall Tallaght, the Civic Offices </a:t>
            </a:r>
            <a:r>
              <a:rPr lang="en-IE" sz="1400" dirty="0" err="1" smtClean="0"/>
              <a:t>Clondalkin</a:t>
            </a:r>
            <a:r>
              <a:rPr lang="en-IE" sz="1400" dirty="0"/>
              <a:t> </a:t>
            </a:r>
            <a:r>
              <a:rPr lang="en-IE" sz="1400" dirty="0" smtClean="0"/>
              <a:t>and </a:t>
            </a:r>
            <a:r>
              <a:rPr lang="en-IE" sz="1400" dirty="0"/>
              <a:t>in County Library, Tallaght and all Local Branch Libraries during normal opening hours </a:t>
            </a:r>
            <a:r>
              <a:rPr lang="en-IE" sz="1400" dirty="0" smtClean="0"/>
              <a:t>for each </a:t>
            </a:r>
            <a:r>
              <a:rPr lang="en-IE" sz="1400" dirty="0"/>
              <a:t>library (excluding Bank Holidays).</a:t>
            </a:r>
          </a:p>
          <a:p>
            <a:pPr>
              <a:buNone/>
            </a:pPr>
            <a:r>
              <a:rPr lang="en-IE" sz="1400" dirty="0"/>
              <a:t>The documents may also be viewed on South Dublin County Council’s website at </a:t>
            </a:r>
            <a:r>
              <a:rPr lang="en-IE" sz="1400" dirty="0" smtClean="0">
                <a:hlinkClick r:id="rId4"/>
              </a:rPr>
              <a:t>www.sdcc.ie</a:t>
            </a:r>
            <a:endParaRPr lang="en-IE" sz="1400" dirty="0" smtClean="0"/>
          </a:p>
          <a:p>
            <a:pPr marL="285750" indent="-285750"/>
            <a:r>
              <a:rPr lang="en-IE" sz="1400" b="1" dirty="0" smtClean="0"/>
              <a:t>Making </a:t>
            </a:r>
            <a:r>
              <a:rPr lang="en-IE" sz="1400" b="1" dirty="0"/>
              <a:t>a </a:t>
            </a:r>
            <a:r>
              <a:rPr lang="en-IE" sz="1400" b="1" dirty="0" smtClean="0"/>
              <a:t>submission: </a:t>
            </a:r>
            <a:r>
              <a:rPr lang="en-IE" sz="1400" dirty="0" smtClean="0"/>
              <a:t>Written </a:t>
            </a:r>
            <a:r>
              <a:rPr lang="en-IE" sz="1400" dirty="0"/>
              <a:t>submissions or observations with respect to this proposed variation can be made </a:t>
            </a:r>
            <a:r>
              <a:rPr lang="en-IE" sz="1400" dirty="0" smtClean="0"/>
              <a:t>in writing </a:t>
            </a:r>
            <a:r>
              <a:rPr lang="en-IE" sz="1400" dirty="0"/>
              <a:t>to the address below no later than </a:t>
            </a:r>
            <a:r>
              <a:rPr lang="en-IE" sz="1400" b="1" dirty="0"/>
              <a:t>4.00pm 16th March 2018 </a:t>
            </a:r>
            <a:r>
              <a:rPr lang="en-IE" sz="1400" dirty="0"/>
              <a:t>(12.00 midnight if </a:t>
            </a:r>
            <a:r>
              <a:rPr lang="en-IE" sz="1400" dirty="0" smtClean="0"/>
              <a:t>made online</a:t>
            </a:r>
            <a:r>
              <a:rPr lang="en-IE" sz="1400" dirty="0"/>
              <a:t>).</a:t>
            </a:r>
            <a:endParaRPr lang="en-US" altLang="en-US" sz="1400" b="1" dirty="0" smtClean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700" b="1" dirty="0" smtClean="0">
                <a:solidFill>
                  <a:srgbClr val="130A4F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17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33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21315" y="1081088"/>
            <a:ext cx="5690221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200" b="1" dirty="0" smtClean="0">
                <a:solidFill>
                  <a:srgbClr val="130A4F"/>
                </a:solidFill>
              </a:rPr>
              <a:t>Rationale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28775"/>
            <a:ext cx="9159198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10" y="1720840"/>
            <a:ext cx="91303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+mj-lt"/>
              </a:rPr>
              <a:t>The proposed variation is part of the review of the zoning of lands required </a:t>
            </a:r>
            <a:r>
              <a:rPr lang="en-IE" dirty="0" smtClean="0">
                <a:latin typeface="+mj-lt"/>
              </a:rPr>
              <a:t>under</a:t>
            </a:r>
            <a:endParaRPr lang="en-IE" dirty="0">
              <a:latin typeface="+mj-lt"/>
            </a:endParaRPr>
          </a:p>
          <a:p>
            <a:r>
              <a:rPr lang="en-IE" b="1" dirty="0" smtClean="0">
                <a:latin typeface="+mj-lt"/>
              </a:rPr>
              <a:t>     Policy </a:t>
            </a:r>
            <a:r>
              <a:rPr lang="en-IE" b="1" dirty="0">
                <a:latin typeface="+mj-lt"/>
              </a:rPr>
              <a:t>ET3 SLO1 </a:t>
            </a:r>
            <a:r>
              <a:rPr lang="en-IE" dirty="0">
                <a:latin typeface="+mj-lt"/>
              </a:rPr>
              <a:t>of the South Dublin County Development Plan which seeks to</a:t>
            </a:r>
          </a:p>
          <a:p>
            <a:r>
              <a:rPr lang="en-IE" dirty="0" smtClean="0">
                <a:latin typeface="+mj-lt"/>
              </a:rPr>
              <a:t>     conduct </a:t>
            </a:r>
            <a:r>
              <a:rPr lang="en-IE" dirty="0">
                <a:latin typeface="+mj-lt"/>
              </a:rPr>
              <a:t>a review of the zoning of lands to the south of the Grand Canal with a </a:t>
            </a:r>
            <a:r>
              <a:rPr lang="en-IE" dirty="0" smtClean="0">
                <a:latin typeface="+mj-lt"/>
              </a:rPr>
              <a:t>view</a:t>
            </a:r>
          </a:p>
          <a:p>
            <a:r>
              <a:rPr lang="en-IE" dirty="0" smtClean="0">
                <a:latin typeface="+mj-lt"/>
              </a:rPr>
              <a:t>     to preparing </a:t>
            </a:r>
            <a:r>
              <a:rPr lang="en-IE" dirty="0">
                <a:latin typeface="+mj-lt"/>
              </a:rPr>
              <a:t>a long term plan for the expansion of the Grange Castle Economic and</a:t>
            </a:r>
          </a:p>
          <a:p>
            <a:r>
              <a:rPr lang="en-IE" dirty="0">
                <a:latin typeface="+mj-lt"/>
              </a:rPr>
              <a:t> </a:t>
            </a:r>
            <a:r>
              <a:rPr lang="en-IE" dirty="0" smtClean="0">
                <a:latin typeface="+mj-lt"/>
              </a:rPr>
              <a:t>    Enterprise </a:t>
            </a:r>
            <a:r>
              <a:rPr lang="en-IE" dirty="0">
                <a:latin typeface="+mj-lt"/>
              </a:rPr>
              <a:t>Zone to the area. </a:t>
            </a:r>
            <a:endParaRPr lang="en-IE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+mj-lt"/>
              </a:rPr>
              <a:t>The existing ‘EE’ employment zoned lands within South Dublin </a:t>
            </a:r>
            <a:r>
              <a:rPr lang="en-IE" dirty="0" smtClean="0">
                <a:latin typeface="+mj-lt"/>
              </a:rPr>
              <a:t>County are </a:t>
            </a:r>
            <a:r>
              <a:rPr lang="en-IE" dirty="0">
                <a:latin typeface="+mj-lt"/>
              </a:rPr>
              <a:t>well established and do not have sufficient sized </a:t>
            </a:r>
            <a:r>
              <a:rPr lang="en-IE" dirty="0" smtClean="0">
                <a:latin typeface="+mj-lt"/>
              </a:rPr>
              <a:t>parcels of </a:t>
            </a:r>
            <a:r>
              <a:rPr lang="en-IE" dirty="0">
                <a:latin typeface="+mj-lt"/>
              </a:rPr>
              <a:t>land which could accommodate significant </a:t>
            </a:r>
            <a:r>
              <a:rPr lang="en-IE" dirty="0" smtClean="0">
                <a:latin typeface="+mj-lt"/>
              </a:rPr>
              <a:t>FDI projects of scale.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+mj-lt"/>
              </a:rPr>
              <a:t>Subject to the adoption of the proposed variation, the intention is to replicate and </a:t>
            </a:r>
            <a:r>
              <a:rPr lang="en-IE" dirty="0" smtClean="0">
                <a:latin typeface="+mj-lt"/>
              </a:rPr>
              <a:t>build upon </a:t>
            </a:r>
            <a:r>
              <a:rPr lang="en-IE" dirty="0">
                <a:latin typeface="+mj-lt"/>
              </a:rPr>
              <a:t>the success of the existing world class location at Grange Castle which will</a:t>
            </a:r>
          </a:p>
          <a:p>
            <a:r>
              <a:rPr lang="en-IE" dirty="0" smtClean="0">
                <a:latin typeface="+mj-lt"/>
              </a:rPr>
              <a:t>    provide </a:t>
            </a:r>
            <a:r>
              <a:rPr lang="en-IE" dirty="0">
                <a:latin typeface="+mj-lt"/>
              </a:rPr>
              <a:t>a strategic land bank for South Dublin County Council which will </a:t>
            </a:r>
            <a:r>
              <a:rPr lang="en-IE" dirty="0" smtClean="0">
                <a:latin typeface="+mj-lt"/>
              </a:rPr>
              <a:t>be</a:t>
            </a:r>
          </a:p>
          <a:p>
            <a:r>
              <a:rPr lang="en-IE" dirty="0" smtClean="0">
                <a:latin typeface="+mj-lt"/>
              </a:rPr>
              <a:t>    developed</a:t>
            </a:r>
            <a:r>
              <a:rPr lang="en-IE" dirty="0">
                <a:latin typeface="+mj-lt"/>
              </a:rPr>
              <a:t> </a:t>
            </a:r>
            <a:r>
              <a:rPr lang="en-IE" dirty="0" smtClean="0">
                <a:latin typeface="+mj-lt"/>
              </a:rPr>
              <a:t>sustainably </a:t>
            </a:r>
            <a:r>
              <a:rPr lang="en-IE" dirty="0">
                <a:latin typeface="+mj-lt"/>
              </a:rPr>
              <a:t>over an extended period by both indigenous and foreign firms</a:t>
            </a:r>
            <a:r>
              <a:rPr lang="en-IE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latin typeface="+mj-lt"/>
              </a:rPr>
              <a:t>Capitalise on investment to date in developing world class services, such as power, fibre, water services, road network, and permeability to the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7260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88913"/>
            <a:ext cx="9145588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125538"/>
            <a:ext cx="3492500" cy="4318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600" b="1" smtClean="0">
                <a:solidFill>
                  <a:srgbClr val="130A4F"/>
                </a:solidFill>
              </a:rPr>
              <a:t>CONTACTS</a:t>
            </a:r>
            <a:endParaRPr lang="en-US" altLang="en-US" sz="3600" b="1" smtClean="0">
              <a:solidFill>
                <a:schemeClr val="bg1"/>
              </a:solidFill>
            </a:endParaRPr>
          </a:p>
        </p:txBody>
      </p:sp>
      <p:pic>
        <p:nvPicPr>
          <p:cNvPr id="31748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7325"/>
            <a:ext cx="25336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Rectangle 14"/>
          <p:cNvSpPr>
            <a:spLocks/>
          </p:cNvSpPr>
          <p:nvPr/>
        </p:nvSpPr>
        <p:spPr bwMode="auto">
          <a:xfrm>
            <a:off x="354130" y="2060848"/>
            <a:ext cx="3455987" cy="1114425"/>
          </a:xfrm>
          <a:prstGeom prst="rect">
            <a:avLst/>
          </a:prstGeom>
          <a:solidFill>
            <a:srgbClr val="000080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0639" bIns="0" anchor="ctr">
            <a:spAutoFit/>
          </a:bodyPr>
          <a:lstStyle>
            <a:lvl1pPr marL="396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738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Stephen Deegan</a:t>
            </a:r>
          </a:p>
          <a:p>
            <a:pPr eaLnBrk="1" hangingPunct="1">
              <a:spcBef>
                <a:spcPts val="738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P: 353 (0)1 414 9000</a:t>
            </a:r>
          </a:p>
          <a:p>
            <a:pPr eaLnBrk="1" hangingPunct="1">
              <a:spcBef>
                <a:spcPts val="738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E: sdeegan@sdublincoco.ie</a:t>
            </a:r>
          </a:p>
        </p:txBody>
      </p:sp>
      <p:sp>
        <p:nvSpPr>
          <p:cNvPr id="45071" name="Rectangle 15"/>
          <p:cNvSpPr>
            <a:spLocks/>
          </p:cNvSpPr>
          <p:nvPr/>
        </p:nvSpPr>
        <p:spPr bwMode="auto">
          <a:xfrm>
            <a:off x="395288" y="4214813"/>
            <a:ext cx="8497887" cy="1911350"/>
          </a:xfrm>
          <a:prstGeom prst="rect">
            <a:avLst/>
          </a:prstGeom>
          <a:solidFill>
            <a:srgbClr val="000080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0639" bIns="0" anchor="ctr">
            <a:spAutoFit/>
          </a:bodyPr>
          <a:lstStyle>
            <a:lvl1pPr marL="396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738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Dept. of Economic, Enterprise and Tourism Development</a:t>
            </a:r>
          </a:p>
          <a:p>
            <a:pPr algn="ctr" eaLnBrk="1" hangingPunct="1">
              <a:spcBef>
                <a:spcPts val="738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County Hall, </a:t>
            </a:r>
            <a:r>
              <a:rPr lang="en-US" alt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Tallaght</a:t>
            </a: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, Dublin 24.</a:t>
            </a:r>
          </a:p>
          <a:p>
            <a:pPr algn="ctr" eaLnBrk="1" hangingPunct="1">
              <a:spcBef>
                <a:spcPts val="738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E: econdev@sdublincoco.ie</a:t>
            </a:r>
          </a:p>
          <a:p>
            <a:pPr algn="ctr" eaLnBrk="1" hangingPunct="1">
              <a:spcBef>
                <a:spcPts val="738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P: 353 (0)1 414 9000</a:t>
            </a:r>
          </a:p>
          <a:p>
            <a:pPr algn="ctr" eaLnBrk="1" hangingPunct="1">
              <a:spcBef>
                <a:spcPts val="738"/>
              </a:spcBef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sym typeface="굴림" panose="020B0600000101010101" pitchFamily="34" charset="-127"/>
              </a:rPr>
              <a:t>F: 353 (0)1 414 9104</a:t>
            </a:r>
          </a:p>
        </p:txBody>
      </p:sp>
      <p:sp>
        <p:nvSpPr>
          <p:cNvPr id="2" name="Rectangle 1"/>
          <p:cNvSpPr/>
          <p:nvPr/>
        </p:nvSpPr>
        <p:spPr>
          <a:xfrm>
            <a:off x="1979712" y="3476003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http://</a:t>
            </a:r>
            <a:r>
              <a:rPr lang="en-IE" sz="3200" dirty="0">
                <a:solidFill>
                  <a:schemeClr val="bg1"/>
                </a:solidFill>
              </a:rPr>
              <a:t>www.grangecastle.ie</a:t>
            </a:r>
            <a:r>
              <a:rPr lang="en-IE" dirty="0">
                <a:solidFill>
                  <a:schemeClr val="bg1"/>
                </a:solidFill>
              </a:rPr>
              <a:t>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F9C255-994B-45B0-A9E8-CEFB9799E48F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39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6457"/>
            <a:ext cx="7812360" cy="914631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2400" b="1" dirty="0" smtClean="0">
                <a:solidFill>
                  <a:srgbClr val="130A4F"/>
                </a:solidFill>
              </a:rPr>
              <a:t>GRANGE CASTLE</a:t>
            </a:r>
          </a:p>
          <a:p>
            <a:pPr algn="l" eaLnBrk="1" hangingPunct="1"/>
            <a:r>
              <a:rPr lang="en-US" altLang="en-US" sz="2400" b="1" dirty="0" smtClean="0">
                <a:solidFill>
                  <a:srgbClr val="130A4F"/>
                </a:solidFill>
              </a:rPr>
              <a:t>Business Park - History</a:t>
            </a:r>
            <a:endParaRPr lang="en-US" alt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2048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1412875"/>
            <a:ext cx="56515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solidFill>
                <a:srgbClr val="130A4F"/>
              </a:solidFill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0" y="1700213"/>
            <a:ext cx="7596188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-71438" y="1412875"/>
            <a:ext cx="75961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South Dublin County Council formed 1994</a:t>
            </a:r>
            <a:endParaRPr lang="en-GB" alt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Identification of strategic business location</a:t>
            </a:r>
          </a:p>
          <a:p>
            <a:pPr eaLnBrk="1" hangingPunct="1"/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Zoning of land for industrial development</a:t>
            </a:r>
          </a:p>
          <a:p>
            <a:pPr eaLnBrk="1" hangingPunct="1"/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Expansion of land-bank: 200 to 475 acres</a:t>
            </a:r>
            <a:endParaRPr lang="en-GB" alt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 err="1">
                <a:solidFill>
                  <a:schemeClr val="bg1"/>
                </a:solidFill>
              </a:rPr>
              <a:t>Griffeen</a:t>
            </a:r>
            <a:r>
              <a:rPr lang="en-US" altLang="en-US" sz="1600" b="1" dirty="0">
                <a:solidFill>
                  <a:schemeClr val="bg1"/>
                </a:solidFill>
              </a:rPr>
              <a:t> River Scheme, utilities investment</a:t>
            </a:r>
            <a:endParaRPr lang="en-GB" alt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Construction started: 2000, first tenants,2002</a:t>
            </a:r>
            <a:endParaRPr lang="en-GB" alt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Outer Ring Road: 2006</a:t>
            </a:r>
            <a:endParaRPr lang="en-GB" alt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Grange Castle Facilities </a:t>
            </a:r>
            <a:r>
              <a:rPr lang="en-US" altLang="en-US" sz="1600" b="1" dirty="0" err="1">
                <a:solidFill>
                  <a:schemeClr val="bg1"/>
                </a:solidFill>
              </a:rPr>
              <a:t>Mgmt</a:t>
            </a:r>
            <a:r>
              <a:rPr lang="en-US" altLang="en-US" sz="1600" b="1" dirty="0">
                <a:solidFill>
                  <a:schemeClr val="bg1"/>
                </a:solidFill>
              </a:rPr>
              <a:t> Ltd</a:t>
            </a:r>
            <a:endParaRPr lang="en-GB" alt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Current tenants: </a:t>
            </a:r>
            <a:r>
              <a:rPr lang="en-US" altLang="en-US" sz="1400" b="1" dirty="0">
                <a:solidFill>
                  <a:schemeClr val="bg1"/>
                </a:solidFill>
              </a:rPr>
              <a:t>Pfizer, Microsoft, Takeda, </a:t>
            </a:r>
          </a:p>
          <a:p>
            <a:pPr eaLnBrk="1" hangingPunct="1"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  Aryzta </a:t>
            </a:r>
            <a:r>
              <a:rPr lang="en-US" altLang="en-US" sz="1400" b="1" dirty="0" err="1">
                <a:solidFill>
                  <a:schemeClr val="bg1"/>
                </a:solidFill>
              </a:rPr>
              <a:t>Grifols</a:t>
            </a:r>
            <a:r>
              <a:rPr lang="en-US" altLang="en-US" sz="1400" b="1" dirty="0">
                <a:solidFill>
                  <a:schemeClr val="bg1"/>
                </a:solidFill>
              </a:rPr>
              <a:t>. </a:t>
            </a:r>
            <a:r>
              <a:rPr lang="en-US" altLang="en-US" sz="1600" b="1" dirty="0">
                <a:solidFill>
                  <a:schemeClr val="bg1"/>
                </a:solidFill>
              </a:rPr>
              <a:t>Under construction: </a:t>
            </a:r>
            <a:r>
              <a:rPr lang="en-US" altLang="en-US" sz="1400" b="1" dirty="0">
                <a:solidFill>
                  <a:schemeClr val="bg1"/>
                </a:solidFill>
              </a:rPr>
              <a:t>Microsoft, </a:t>
            </a:r>
          </a:p>
          <a:p>
            <a:pPr eaLnBrk="1" hangingPunct="1"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,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Google.</a:t>
            </a:r>
            <a:endParaRPr lang="en-US" altLang="en-US" sz="14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GB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0489" name="Picture 8" descr="Wyeth Bio-Pharma Aerial Photo 22-07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45005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9" descr="Wyeth Grange Castle March 2008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6700"/>
            <a:ext cx="45005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0" descr="Wyeth Bio-Pharma Aerial Photo 22-07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45005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1" descr="Grange Cast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37639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317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59CF24-0691-4DD0-ACF7-39E498ABA973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5588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836613"/>
            <a:ext cx="7596188" cy="21844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1800" b="1" i="1" smtClean="0">
                <a:solidFill>
                  <a:srgbClr val="130A4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CONNECTED</a:t>
            </a:r>
            <a:r>
              <a:rPr lang="en-US" altLang="en-US" sz="1800" b="1" smtClean="0">
                <a:solidFill>
                  <a:srgbClr val="130A4F"/>
                </a:solidFill>
              </a:rPr>
              <a:t> THINKING…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1800" b="1" smtClean="0">
                <a:solidFill>
                  <a:srgbClr val="130A4F"/>
                </a:solidFill>
              </a:rPr>
              <a:t>DEVELOPMENT PLAN ZONINGS</a:t>
            </a:r>
            <a:r>
              <a:rPr lang="en-US" altLang="en-US" sz="1800" b="1" smtClean="0"/>
              <a:t> </a:t>
            </a:r>
          </a:p>
        </p:txBody>
      </p:sp>
      <p:pic>
        <p:nvPicPr>
          <p:cNvPr id="2150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0"/>
            <a:ext cx="28940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2411413" y="2636838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356100" y="5445125"/>
            <a:ext cx="1008063" cy="3143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altLang="en-US" sz="1400" b="1">
                <a:latin typeface="Tahoma" panose="020B0604030504040204" pitchFamily="34" charset="0"/>
                <a:ea typeface="ＭＳ Ｐゴシック" panose="020B0600070205080204" pitchFamily="34" charset="-128"/>
              </a:rPr>
              <a:t>LI</a:t>
            </a:r>
            <a:r>
              <a:rPr lang="en-IE" alt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ＭＳ Ｐゴシック" panose="020B0600070205080204" pitchFamily="34" charset="-128"/>
              </a:rPr>
              <a:t>VE</a:t>
            </a:r>
            <a:endParaRPr lang="en-GB" altLang="en-US" sz="1400" b="1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427538" y="2060575"/>
            <a:ext cx="1081087" cy="3143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altLang="en-US" sz="1400" b="1">
                <a:latin typeface="Tahoma" panose="020B0604030504040204" pitchFamily="34" charset="0"/>
                <a:ea typeface="ＭＳ Ｐゴシック" panose="020B0600070205080204" pitchFamily="34" charset="-128"/>
              </a:rPr>
              <a:t>PLAY</a:t>
            </a:r>
            <a:endParaRPr lang="en-GB" altLang="en-US" sz="1400" b="1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1513" name="Picture 8" descr="LIVE WORK PLAY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113"/>
            <a:ext cx="9144000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339975" y="4221163"/>
            <a:ext cx="1081088" cy="31432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altLang="en-US" sz="1400" b="1">
                <a:latin typeface="Tahoma" panose="020B0604030504040204" pitchFamily="34" charset="0"/>
                <a:ea typeface="ＭＳ Ｐゴシック" panose="020B0600070205080204" pitchFamily="34" charset="-128"/>
              </a:rPr>
              <a:t>WORK</a:t>
            </a:r>
            <a:endParaRPr lang="en-GB" altLang="en-US" sz="1400" b="1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859338" y="5805488"/>
            <a:ext cx="1081087" cy="31432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altLang="en-US" sz="1400" b="1">
                <a:latin typeface="Tahoma" panose="020B0604030504040204" pitchFamily="34" charset="0"/>
                <a:ea typeface="ＭＳ Ｐゴシック" panose="020B0600070205080204" pitchFamily="34" charset="-128"/>
              </a:rPr>
              <a:t>PLAY</a:t>
            </a:r>
            <a:endParaRPr lang="en-GB" altLang="en-US" sz="1400" b="1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419475" y="2349500"/>
            <a:ext cx="1081088" cy="31432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IE" altLang="en-US" sz="1400" b="1">
                <a:latin typeface="Tahoma" panose="020B0604030504040204" pitchFamily="34" charset="0"/>
                <a:ea typeface="ＭＳ Ｐゴシック" panose="020B0600070205080204" pitchFamily="34" charset="-128"/>
              </a:rPr>
              <a:t>LIVE</a:t>
            </a:r>
            <a:endParaRPr lang="en-GB" altLang="en-US" sz="1400" b="1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8608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450"/>
            <a:ext cx="289401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7950" y="1196975"/>
            <a:ext cx="4105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000" b="1">
              <a:solidFill>
                <a:srgbClr val="130A4F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348038" y="3141663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A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348038" y="2133600"/>
            <a:ext cx="288925" cy="3143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227763" y="1196975"/>
            <a:ext cx="288925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C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885113" y="2060575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D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948488" y="1628775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348038" y="2133600"/>
            <a:ext cx="288925" cy="3143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348038" y="3141663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A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348038" y="2133600"/>
            <a:ext cx="288925" cy="3143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348038" y="3141663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A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348038" y="2133600"/>
            <a:ext cx="288925" cy="3143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227763" y="1196975"/>
            <a:ext cx="288925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C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348038" y="3141663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A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348038" y="2133600"/>
            <a:ext cx="288925" cy="3143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6948488" y="1628775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227763" y="1196975"/>
            <a:ext cx="288925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C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348038" y="3141663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A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348038" y="2133600"/>
            <a:ext cx="288925" cy="3143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948488" y="1628775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227763" y="1196975"/>
            <a:ext cx="288925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C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348038" y="3141663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A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348038" y="2133600"/>
            <a:ext cx="288925" cy="3143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7885113" y="2060575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D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6948488" y="1628775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6227763" y="1196975"/>
            <a:ext cx="288925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C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3348038" y="3141663"/>
            <a:ext cx="287337" cy="31432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A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3348038" y="2133600"/>
            <a:ext cx="288925" cy="3143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400" b="1">
                <a:solidFill>
                  <a:schemeClr val="bg1"/>
                </a:solidFill>
              </a:rPr>
              <a:t>B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pic>
        <p:nvPicPr>
          <p:cNvPr id="7200" name="Picture 32" descr="Pfiz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68638"/>
            <a:ext cx="827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3" descr="Take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989138"/>
            <a:ext cx="7921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 descr="ms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28775"/>
            <a:ext cx="16557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 descr="ms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076450"/>
            <a:ext cx="16557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36" descr="aryz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31888"/>
            <a:ext cx="14398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37" descr="Grifol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5038"/>
            <a:ext cx="1368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38" descr="goog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10" y="873919"/>
            <a:ext cx="11525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3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398838"/>
            <a:ext cx="7921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40" descr="untitled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683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016250"/>
            <a:ext cx="18494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3289" y="1558925"/>
            <a:ext cx="574675" cy="574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03079" y="599247"/>
            <a:ext cx="765320" cy="465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8025" y="1028253"/>
            <a:ext cx="793184" cy="6940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" y="-22361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14705" y="1583395"/>
            <a:ext cx="7634437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200" b="1" dirty="0" smtClean="0">
                <a:solidFill>
                  <a:srgbClr val="130A4F"/>
                </a:solidFill>
              </a:rPr>
              <a:t>Clients Development Plans within current footprint: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1600" b="1" dirty="0" smtClean="0">
                <a:solidFill>
                  <a:srgbClr val="130A4F"/>
                </a:solidFill>
              </a:rPr>
              <a:t>(Only two sites of significant project scale remaining)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-26910" y="2194117"/>
            <a:ext cx="882015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1400" b="1" dirty="0" smtClean="0">
                <a:solidFill>
                  <a:srgbClr val="130A4F"/>
                </a:solidFill>
              </a:rPr>
              <a:t>Pfizer – Relatively small upgrades ongoing.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1400" b="1" dirty="0" smtClean="0">
                <a:solidFill>
                  <a:srgbClr val="130A4F"/>
                </a:solidFill>
              </a:rPr>
              <a:t>Microsoft - Currently constructing Dub 6, 7 and 8 plus DSF (Dub 11). Plans in place for 3 more data halls</a:t>
            </a:r>
            <a:r>
              <a:rPr lang="en-US" altLang="en-US" sz="1400" b="1" dirty="0">
                <a:solidFill>
                  <a:srgbClr val="130A4F"/>
                </a:solidFill>
              </a:rPr>
              <a:t> 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– to reach site capacity.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1400" b="1" dirty="0" err="1" smtClean="0">
                <a:solidFill>
                  <a:srgbClr val="130A4F"/>
                </a:solidFill>
              </a:rPr>
              <a:t>Interxion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 – Opened in 2016. Small site but has good short / medium term expansion capacity.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1400" b="1" dirty="0" smtClean="0">
                <a:solidFill>
                  <a:srgbClr val="130A4F"/>
                </a:solidFill>
              </a:rPr>
              <a:t>Takeda – Currently building two new production plants. Further capacity available for one more facility.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1400" b="1" dirty="0" err="1" smtClean="0">
                <a:solidFill>
                  <a:srgbClr val="130A4F"/>
                </a:solidFill>
              </a:rPr>
              <a:t>Grifols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 – Currently building new production plant. Limited capacity remaining.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1400" b="1" dirty="0" smtClean="0">
                <a:solidFill>
                  <a:srgbClr val="130A4F"/>
                </a:solidFill>
              </a:rPr>
              <a:t>Google – have acquired a 50 acre campus joining Grange Castle South / Profile Park. Good Capacity</a:t>
            </a:r>
            <a:endParaRPr lang="en-US" altLang="en-US" sz="1400" b="1" dirty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1400" b="1" dirty="0" err="1" smtClean="0">
                <a:solidFill>
                  <a:srgbClr val="130A4F"/>
                </a:solidFill>
              </a:rPr>
              <a:t>CyrusOne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 – </a:t>
            </a:r>
            <a:r>
              <a:rPr lang="en-US" altLang="en-US" sz="1400" b="1" dirty="0">
                <a:solidFill>
                  <a:srgbClr val="130A4F"/>
                </a:solidFill>
              </a:rPr>
              <a:t>A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t contract stage – good capacity short to medium term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en-US" altLang="en-US" sz="1400" b="1" dirty="0" err="1" smtClean="0">
                <a:solidFill>
                  <a:srgbClr val="130A4F"/>
                </a:solidFill>
              </a:rPr>
              <a:t>Edgeconnex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 – Currently developing third data hall adjoining GCBP – limited capacity.</a:t>
            </a:r>
            <a:endParaRPr lang="en-US" altLang="en-US" sz="1400" b="1" dirty="0">
              <a:solidFill>
                <a:srgbClr val="130A4F"/>
              </a:solidFill>
            </a:endParaRPr>
          </a:p>
          <a:p>
            <a:pPr marL="285750" indent="-285750" eaLnBrk="1" hangingPunct="1">
              <a:lnSpc>
                <a:spcPct val="90000"/>
              </a:lnSpc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700" b="1" dirty="0" smtClean="0">
                <a:solidFill>
                  <a:srgbClr val="130A4F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8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38101" y="962280"/>
            <a:ext cx="5076825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200" b="1" dirty="0" smtClean="0">
                <a:solidFill>
                  <a:srgbClr val="130A4F"/>
                </a:solidFill>
              </a:rPr>
              <a:t>SDCC led development (high level of investment)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28775"/>
            <a:ext cx="882015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>
                <a:solidFill>
                  <a:srgbClr val="130A4F"/>
                </a:solidFill>
              </a:rPr>
              <a:t>Recent developments 2015 – 2018 include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 b="1" dirty="0" smtClean="0">
                <a:solidFill>
                  <a:srgbClr val="130A4F"/>
                </a:solidFill>
              </a:rPr>
              <a:t>strategic acquisitions:  (</a:t>
            </a:r>
            <a:r>
              <a:rPr lang="en-US" altLang="en-US" sz="1200" b="1" dirty="0" err="1" smtClean="0">
                <a:solidFill>
                  <a:srgbClr val="130A4F"/>
                </a:solidFill>
              </a:rPr>
              <a:t>Ballybane</a:t>
            </a:r>
            <a:r>
              <a:rPr lang="en-US" altLang="en-US" sz="1200" b="1" dirty="0" smtClean="0">
                <a:solidFill>
                  <a:srgbClr val="130A4F"/>
                </a:solidFill>
              </a:rPr>
              <a:t> Pitch and Putt), 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Lands to West of R120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 b="1" dirty="0" smtClean="0">
                <a:solidFill>
                  <a:srgbClr val="130A4F"/>
                </a:solidFill>
              </a:rPr>
              <a:t>roads and services (</a:t>
            </a:r>
            <a:r>
              <a:rPr lang="en-US" altLang="en-US" sz="1200" b="1" dirty="0" err="1" smtClean="0">
                <a:solidFill>
                  <a:srgbClr val="130A4F"/>
                </a:solidFill>
              </a:rPr>
              <a:t>Interxion</a:t>
            </a:r>
            <a:r>
              <a:rPr lang="en-US" altLang="en-US" sz="1200" b="1" dirty="0" smtClean="0">
                <a:solidFill>
                  <a:srgbClr val="130A4F"/>
                </a:solidFill>
              </a:rPr>
              <a:t> access, Central Carriageway and Google Access)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2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130A4F"/>
                </a:solidFill>
              </a:rPr>
              <a:t>R120 / </a:t>
            </a:r>
            <a:r>
              <a:rPr lang="en-US" altLang="en-US" sz="1600" b="1" dirty="0" err="1" smtClean="0">
                <a:solidFill>
                  <a:srgbClr val="130A4F"/>
                </a:solidFill>
              </a:rPr>
              <a:t>Nangor</a:t>
            </a:r>
            <a:r>
              <a:rPr lang="en-US" altLang="en-US" sz="1600" b="1" dirty="0" smtClean="0">
                <a:solidFill>
                  <a:srgbClr val="130A4F"/>
                </a:solidFill>
              </a:rPr>
              <a:t> Road Improvement Scheme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 b="1" dirty="0" smtClean="0">
                <a:solidFill>
                  <a:srgbClr val="130A4F"/>
                </a:solidFill>
              </a:rPr>
              <a:t>Works commenced Q4 2017</a:t>
            </a:r>
            <a:endParaRPr lang="en-US" altLang="en-US" sz="12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>
                <a:solidFill>
                  <a:srgbClr val="130A4F"/>
                </a:solidFill>
              </a:rPr>
              <a:t>Upgrades to internal park infrastructure, such as footpaths, </a:t>
            </a:r>
            <a:r>
              <a:rPr lang="en-US" altLang="en-US" sz="1700" b="1" dirty="0" err="1" smtClean="0">
                <a:solidFill>
                  <a:srgbClr val="130A4F"/>
                </a:solidFill>
              </a:rPr>
              <a:t>cycleroutes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, pumps stations, ducting etc.</a:t>
            </a:r>
          </a:p>
          <a:p>
            <a:pPr eaLnBrk="1" hangingPunct="1">
              <a:lnSpc>
                <a:spcPct val="90000"/>
              </a:lnSpc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>
                <a:solidFill>
                  <a:srgbClr val="130A4F"/>
                </a:solidFill>
              </a:rPr>
              <a:t>Grange Castle South Archaeological Works</a:t>
            </a:r>
          </a:p>
          <a:p>
            <a:pPr eaLnBrk="1" hangingPunct="1">
              <a:lnSpc>
                <a:spcPct val="90000"/>
              </a:lnSpc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130A4F"/>
                </a:solidFill>
              </a:rPr>
              <a:t>Western Lands Feasibility and </a:t>
            </a:r>
            <a:r>
              <a:rPr lang="en-US" altLang="en-US" sz="2400" b="1" dirty="0" err="1" smtClean="0">
                <a:solidFill>
                  <a:srgbClr val="130A4F"/>
                </a:solidFill>
              </a:rPr>
              <a:t>Infrastuctural</a:t>
            </a:r>
            <a:r>
              <a:rPr lang="en-US" altLang="en-US" sz="2400" b="1" dirty="0" smtClean="0">
                <a:solidFill>
                  <a:srgbClr val="130A4F"/>
                </a:solidFill>
              </a:rPr>
              <a:t> </a:t>
            </a:r>
            <a:r>
              <a:rPr lang="en-US" altLang="en-US" sz="2400" b="1" dirty="0" smtClean="0">
                <a:solidFill>
                  <a:srgbClr val="130A4F"/>
                </a:solidFill>
              </a:rPr>
              <a:t>Plan</a:t>
            </a:r>
            <a:endParaRPr lang="en-US" altLang="en-US" sz="2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" y="-22361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38101" y="962280"/>
            <a:ext cx="5076825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200" b="1" dirty="0" smtClean="0">
                <a:solidFill>
                  <a:srgbClr val="130A4F"/>
                </a:solidFill>
              </a:rPr>
              <a:t>Service providers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28775"/>
            <a:ext cx="882015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>
                <a:solidFill>
                  <a:srgbClr val="130A4F"/>
                </a:solidFill>
              </a:rPr>
              <a:t>Utility enhancement: </a:t>
            </a:r>
            <a:r>
              <a:rPr lang="en-US" altLang="en-US" sz="1700" b="1" dirty="0" err="1" smtClean="0">
                <a:solidFill>
                  <a:srgbClr val="130A4F"/>
                </a:solidFill>
              </a:rPr>
              <a:t>Eirgrid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 West Dublin 220KV station – works on 220kV substation 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(Commenced September 2017) 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. Works on 220kV ducting is associated with </a:t>
            </a:r>
            <a:r>
              <a:rPr lang="en-US" altLang="en-US" sz="1700" b="1" dirty="0" err="1">
                <a:solidFill>
                  <a:srgbClr val="130A4F"/>
                </a:solidFill>
              </a:rPr>
              <a:t>N</a:t>
            </a:r>
            <a:r>
              <a:rPr lang="en-US" altLang="en-US" sz="1700" b="1" dirty="0" err="1" smtClean="0">
                <a:solidFill>
                  <a:srgbClr val="130A4F"/>
                </a:solidFill>
              </a:rPr>
              <a:t>angor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 road / R120 road improvement scheme 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(Commenced Q4 2017). 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Works on 110kV ESB infrastructure (</a:t>
            </a:r>
            <a:r>
              <a:rPr lang="en-US" altLang="en-US" sz="1400" b="1" dirty="0" smtClean="0">
                <a:solidFill>
                  <a:srgbClr val="130A4F"/>
                </a:solidFill>
              </a:rPr>
              <a:t>ongoing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sz="1700" b="1" dirty="0" smtClean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err="1" smtClean="0">
                <a:solidFill>
                  <a:srgbClr val="130A4F"/>
                </a:solidFill>
              </a:rPr>
              <a:t>Fibre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 – Improvements and extensions to </a:t>
            </a:r>
            <a:r>
              <a:rPr lang="en-US" altLang="en-US" sz="1700" b="1" dirty="0" err="1" smtClean="0">
                <a:solidFill>
                  <a:srgbClr val="130A4F"/>
                </a:solidFill>
              </a:rPr>
              <a:t>fibre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 network (ongoing). Various </a:t>
            </a:r>
            <a:r>
              <a:rPr lang="en-US" altLang="en-US" sz="1700" b="1" dirty="0" err="1" smtClean="0">
                <a:solidFill>
                  <a:srgbClr val="130A4F"/>
                </a:solidFill>
              </a:rPr>
              <a:t>Fibre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 Carriers </a:t>
            </a:r>
          </a:p>
          <a:p>
            <a:pPr eaLnBrk="1" hangingPunct="1">
              <a:lnSpc>
                <a:spcPct val="90000"/>
              </a:lnSpc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>
                <a:solidFill>
                  <a:srgbClr val="130A4F"/>
                </a:solidFill>
              </a:rPr>
              <a:t>Water Services / Irish Water. Improvements to infrastructure and to </a:t>
            </a:r>
            <a:r>
              <a:rPr lang="en-US" altLang="en-US" sz="1700" b="1" dirty="0" err="1" smtClean="0">
                <a:solidFill>
                  <a:srgbClr val="130A4F"/>
                </a:solidFill>
              </a:rPr>
              <a:t>Peamount</a:t>
            </a:r>
            <a:r>
              <a:rPr lang="en-US" altLang="en-US" sz="1700" b="1" dirty="0" smtClean="0">
                <a:solidFill>
                  <a:srgbClr val="130A4F"/>
                </a:solidFill>
              </a:rPr>
              <a:t> Reservoir</a:t>
            </a:r>
          </a:p>
          <a:p>
            <a:pPr eaLnBrk="1" hangingPunct="1">
              <a:lnSpc>
                <a:spcPct val="90000"/>
              </a:lnSpc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>
                <a:solidFill>
                  <a:srgbClr val="130A4F"/>
                </a:solidFill>
              </a:rPr>
              <a:t>Waterways Ireland. Grand Canal Greenway improvements and connectivity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1700" b="1" dirty="0" smtClean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700" b="1" dirty="0" smtClean="0">
                <a:solidFill>
                  <a:srgbClr val="130A4F"/>
                </a:solidFill>
              </a:rPr>
              <a:t>Gas Networks Ireland. System Improvements</a:t>
            </a: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700" b="1" dirty="0" smtClean="0">
                <a:solidFill>
                  <a:srgbClr val="130A4F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77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7145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8"/>
          <p:cNvSpPr>
            <a:spLocks noChangeArrowheads="1"/>
          </p:cNvSpPr>
          <p:nvPr/>
        </p:nvSpPr>
        <p:spPr bwMode="auto">
          <a:xfrm>
            <a:off x="381000" y="2133600"/>
            <a:ext cx="8382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>
                <a:solidFill>
                  <a:srgbClr val="D95E00"/>
                </a:solidFill>
              </a:rPr>
              <a:t>Insert Page Heading Here</a:t>
            </a:r>
          </a:p>
          <a:p>
            <a:pPr eaLnBrk="1" hangingPunct="1">
              <a:buFontTx/>
              <a:buNone/>
            </a:pPr>
            <a:r>
              <a:rPr lang="en-US" altLang="en-US" sz="2200">
                <a:solidFill>
                  <a:srgbClr val="51626F"/>
                </a:solidFill>
              </a:rPr>
              <a:t>Insert Sub-Heading here</a:t>
            </a:r>
            <a:endParaRPr lang="en-US" altLang="en-US" sz="2200" b="1">
              <a:solidFill>
                <a:srgbClr val="51626F"/>
              </a:solidFill>
            </a:endParaRPr>
          </a:p>
          <a:p>
            <a:pPr eaLnBrk="1" hangingPunct="1"/>
            <a:endParaRPr lang="en-US" altLang="en-US" sz="2000">
              <a:solidFill>
                <a:srgbClr val="51626F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51626F"/>
                </a:solidFill>
              </a:rPr>
              <a:t>• Insert Bullet Point 1 here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51626F"/>
                </a:solidFill>
              </a:rPr>
              <a:t>• Insert Bullet Point 2 here</a:t>
            </a:r>
            <a:endParaRPr lang="en-US" altLang="en-US" sz="2000"/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51626F"/>
                </a:solidFill>
              </a:rPr>
              <a:t>• Insert Bullet Point 3 here</a:t>
            </a:r>
            <a:endParaRPr lang="en-US" altLang="en-US" sz="2000"/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51626F"/>
                </a:solidFill>
              </a:rPr>
              <a:t>• Insert Bullet Point 4 here</a:t>
            </a:r>
          </a:p>
        </p:txBody>
      </p:sp>
      <p:graphicFrame>
        <p:nvGraphicFramePr>
          <p:cNvPr id="2052" name="Object 1"/>
          <p:cNvGraphicFramePr>
            <a:graphicFrameLocks noChangeAspect="1"/>
          </p:cNvGraphicFramePr>
          <p:nvPr/>
        </p:nvGraphicFramePr>
        <p:xfrm>
          <a:off x="-180975" y="187325"/>
          <a:ext cx="8424863" cy="614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4" imgW="21399335" imgH="15138253" progId="AcroExch.Document.11">
                  <p:embed/>
                </p:oleObj>
              </mc:Choice>
              <mc:Fallback>
                <p:oleObj name="Acrobat Document" r:id="rId4" imgW="21399335" imgH="1513825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187325"/>
                        <a:ext cx="8424863" cy="614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1907704" y="467520"/>
            <a:ext cx="4903787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E" altLang="en-US" dirty="0"/>
              <a:t>PROPOSED RE-ZONING</a:t>
            </a:r>
          </a:p>
        </p:txBody>
      </p:sp>
    </p:spTree>
    <p:extLst>
      <p:ext uri="{BB962C8B-B14F-4D97-AF65-F5344CB8AC3E}">
        <p14:creationId xmlns:p14="http://schemas.microsoft.com/office/powerpoint/2010/main" val="1117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" y="-22361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38101" y="962280"/>
            <a:ext cx="5076825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endParaRPr lang="en-US" altLang="en-US" sz="2200" b="1" dirty="0" smtClean="0">
              <a:solidFill>
                <a:srgbClr val="130A4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28775"/>
            <a:ext cx="882015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1400" b="1" dirty="0" smtClean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700" b="1" dirty="0" smtClean="0">
                <a:solidFill>
                  <a:srgbClr val="130A4F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053" y="384475"/>
            <a:ext cx="9144000" cy="6475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736" y="708134"/>
            <a:ext cx="460851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INFRASTRUCTURAL PLAN LAYOUT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375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4382</TotalTime>
  <Words>935</Words>
  <Application>Microsoft Office PowerPoint</Application>
  <PresentationFormat>On-screen Show (4:3)</PresentationFormat>
  <Paragraphs>160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굴림</vt:lpstr>
      <vt:lpstr>Tahoma</vt:lpstr>
      <vt:lpstr>Wingdings</vt:lpstr>
      <vt:lpstr>Blends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Frank Nevin</cp:lastModifiedBy>
  <cp:revision>201</cp:revision>
  <dcterms:created xsi:type="dcterms:W3CDTF">2007-03-26T15:59:42Z</dcterms:created>
  <dcterms:modified xsi:type="dcterms:W3CDTF">2018-02-08T15:19:16Z</dcterms:modified>
</cp:coreProperties>
</file>