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8" r:id="rId1"/>
  </p:sldMasterIdLst>
  <p:notesMasterIdLst>
    <p:notesMasterId r:id="rId12"/>
  </p:notesMasterIdLst>
  <p:handoutMasterIdLst>
    <p:handoutMasterId r:id="rId13"/>
  </p:handoutMasterIdLst>
  <p:sldIdLst>
    <p:sldId id="257" r:id="rId2"/>
    <p:sldId id="275" r:id="rId3"/>
    <p:sldId id="264" r:id="rId4"/>
    <p:sldId id="288" r:id="rId5"/>
    <p:sldId id="268" r:id="rId6"/>
    <p:sldId id="282" r:id="rId7"/>
    <p:sldId id="290" r:id="rId8"/>
    <p:sldId id="284" r:id="rId9"/>
    <p:sldId id="271" r:id="rId10"/>
    <p:sldId id="277" r:id="rId11"/>
  </p:sldIdLst>
  <p:sldSz cx="9144000" cy="6858000" type="screen4x3"/>
  <p:notesSz cx="6805613" cy="99441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26" autoAdjust="0"/>
    <p:restoredTop sz="79892" autoAdjust="0"/>
  </p:normalViewPr>
  <p:slideViewPr>
    <p:cSldViewPr>
      <p:cViewPr>
        <p:scale>
          <a:sx n="50" d="100"/>
          <a:sy n="50" d="100"/>
        </p:scale>
        <p:origin x="1674" y="25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52" d="100"/>
          <a:sy n="52" d="100"/>
        </p:scale>
        <p:origin x="2952" y="90"/>
      </p:cViewPr>
      <p:guideLst>
        <p:guide orient="horz" pos="3133"/>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49099" cy="49720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a:latin typeface="Arial" charset="0"/>
                <a:cs typeface="+mn-cs"/>
              </a:defRPr>
            </a:lvl1pPr>
          </a:lstStyle>
          <a:p>
            <a:pPr>
              <a:defRPr/>
            </a:pPr>
            <a:endParaRPr lang="en-GB"/>
          </a:p>
        </p:txBody>
      </p:sp>
      <p:sp>
        <p:nvSpPr>
          <p:cNvPr id="21507" name="Rectangle 3"/>
          <p:cNvSpPr>
            <a:spLocks noGrp="1" noChangeArrowheads="1"/>
          </p:cNvSpPr>
          <p:nvPr>
            <p:ph type="dt" sz="quarter" idx="1"/>
          </p:nvPr>
        </p:nvSpPr>
        <p:spPr bwMode="auto">
          <a:xfrm>
            <a:off x="3854940" y="0"/>
            <a:ext cx="2949099" cy="49720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a:latin typeface="Arial" charset="0"/>
                <a:cs typeface="+mn-cs"/>
              </a:defRPr>
            </a:lvl1pPr>
          </a:lstStyle>
          <a:p>
            <a:pPr>
              <a:defRPr/>
            </a:pPr>
            <a:endParaRPr lang="en-GB"/>
          </a:p>
        </p:txBody>
      </p:sp>
      <p:sp>
        <p:nvSpPr>
          <p:cNvPr id="21508" name="Rectangle 4"/>
          <p:cNvSpPr>
            <a:spLocks noGrp="1" noChangeArrowheads="1"/>
          </p:cNvSpPr>
          <p:nvPr>
            <p:ph type="ftr" sz="quarter" idx="2"/>
          </p:nvPr>
        </p:nvSpPr>
        <p:spPr bwMode="auto">
          <a:xfrm>
            <a:off x="0" y="9445169"/>
            <a:ext cx="2949099" cy="497205"/>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a:latin typeface="Arial" charset="0"/>
                <a:cs typeface="+mn-cs"/>
              </a:defRPr>
            </a:lvl1pPr>
          </a:lstStyle>
          <a:p>
            <a:pPr>
              <a:defRPr/>
            </a:pPr>
            <a:endParaRPr lang="en-GB"/>
          </a:p>
        </p:txBody>
      </p:sp>
      <p:sp>
        <p:nvSpPr>
          <p:cNvPr id="21509" name="Rectangle 5"/>
          <p:cNvSpPr>
            <a:spLocks noGrp="1" noChangeArrowheads="1"/>
          </p:cNvSpPr>
          <p:nvPr>
            <p:ph type="sldNum" sz="quarter" idx="3"/>
          </p:nvPr>
        </p:nvSpPr>
        <p:spPr bwMode="auto">
          <a:xfrm>
            <a:off x="3854940" y="9445169"/>
            <a:ext cx="2949099" cy="497205"/>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a:lvl1pPr>
          </a:lstStyle>
          <a:p>
            <a:fld id="{E20AEE97-A2A9-4F1E-A493-33781B06B533}" type="slidenum">
              <a:rPr lang="en-GB" altLang="en-US"/>
              <a:pPr/>
              <a:t>‹#›</a:t>
            </a:fld>
            <a:endParaRPr lang="en-GB" altLang="en-US"/>
          </a:p>
        </p:txBody>
      </p:sp>
    </p:spTree>
    <p:extLst>
      <p:ext uri="{BB962C8B-B14F-4D97-AF65-F5344CB8AC3E}">
        <p14:creationId xmlns:p14="http://schemas.microsoft.com/office/powerpoint/2010/main" val="491671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9099" cy="49720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a:latin typeface="Arial" charset="0"/>
                <a:cs typeface="+mn-cs"/>
              </a:defRPr>
            </a:lvl1pPr>
          </a:lstStyle>
          <a:p>
            <a:pPr>
              <a:defRPr/>
            </a:pPr>
            <a:endParaRPr lang="en-GB"/>
          </a:p>
        </p:txBody>
      </p:sp>
      <p:sp>
        <p:nvSpPr>
          <p:cNvPr id="3075" name="Rectangle 3"/>
          <p:cNvSpPr>
            <a:spLocks noGrp="1" noChangeArrowheads="1"/>
          </p:cNvSpPr>
          <p:nvPr>
            <p:ph type="dt" idx="1"/>
          </p:nvPr>
        </p:nvSpPr>
        <p:spPr bwMode="auto">
          <a:xfrm>
            <a:off x="3854940" y="0"/>
            <a:ext cx="2949099" cy="49720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a:latin typeface="Arial" charset="0"/>
                <a:cs typeface="+mn-cs"/>
              </a:defRPr>
            </a:lvl1pPr>
          </a:lstStyle>
          <a:p>
            <a:pPr>
              <a:defRPr/>
            </a:pPr>
            <a:endParaRPr lang="en-GB"/>
          </a:p>
        </p:txBody>
      </p:sp>
      <p:sp>
        <p:nvSpPr>
          <p:cNvPr id="16388" name="Rectangle 4"/>
          <p:cNvSpPr>
            <a:spLocks noGrp="1" noRot="1" noChangeAspect="1" noChangeArrowheads="1" noTextEdit="1"/>
          </p:cNvSpPr>
          <p:nvPr>
            <p:ph type="sldImg" idx="2"/>
          </p:nvPr>
        </p:nvSpPr>
        <p:spPr bwMode="auto">
          <a:xfrm>
            <a:off x="917575" y="746125"/>
            <a:ext cx="4970463"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0562" y="4723448"/>
            <a:ext cx="5444490" cy="447484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445169"/>
            <a:ext cx="2949099" cy="497205"/>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a:latin typeface="Arial" charset="0"/>
                <a:cs typeface="+mn-cs"/>
              </a:defRPr>
            </a:lvl1pPr>
          </a:lstStyle>
          <a:p>
            <a:pPr>
              <a:defRPr/>
            </a:pPr>
            <a:endParaRPr lang="en-GB"/>
          </a:p>
        </p:txBody>
      </p:sp>
      <p:sp>
        <p:nvSpPr>
          <p:cNvPr id="3079" name="Rectangle 7"/>
          <p:cNvSpPr>
            <a:spLocks noGrp="1" noChangeArrowheads="1"/>
          </p:cNvSpPr>
          <p:nvPr>
            <p:ph type="sldNum" sz="quarter" idx="5"/>
          </p:nvPr>
        </p:nvSpPr>
        <p:spPr bwMode="auto">
          <a:xfrm>
            <a:off x="3854940" y="9445169"/>
            <a:ext cx="2949099" cy="497205"/>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a:lvl1pPr>
          </a:lstStyle>
          <a:p>
            <a:fld id="{26847022-2723-4393-A51A-ACEAE98D9262}" type="slidenum">
              <a:rPr lang="en-GB" altLang="en-US"/>
              <a:pPr/>
              <a:t>‹#›</a:t>
            </a:fld>
            <a:endParaRPr lang="en-GB" altLang="en-US"/>
          </a:p>
        </p:txBody>
      </p:sp>
    </p:spTree>
    <p:extLst>
      <p:ext uri="{BB962C8B-B14F-4D97-AF65-F5344CB8AC3E}">
        <p14:creationId xmlns:p14="http://schemas.microsoft.com/office/powerpoint/2010/main" val="16898204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4064" indent="-286179">
              <a:defRPr>
                <a:solidFill>
                  <a:schemeClr val="tx1"/>
                </a:solidFill>
                <a:latin typeface="Arial" panose="020B0604020202020204" pitchFamily="34" charset="0"/>
                <a:cs typeface="Arial" panose="020B0604020202020204" pitchFamily="34" charset="0"/>
              </a:defRPr>
            </a:lvl2pPr>
            <a:lvl3pPr marL="1144715" indent="-228943">
              <a:defRPr>
                <a:solidFill>
                  <a:schemeClr val="tx1"/>
                </a:solidFill>
                <a:latin typeface="Arial" panose="020B0604020202020204" pitchFamily="34" charset="0"/>
                <a:cs typeface="Arial" panose="020B0604020202020204" pitchFamily="34" charset="0"/>
              </a:defRPr>
            </a:lvl3pPr>
            <a:lvl4pPr marL="1602600" indent="-228943">
              <a:defRPr>
                <a:solidFill>
                  <a:schemeClr val="tx1"/>
                </a:solidFill>
                <a:latin typeface="Arial" panose="020B0604020202020204" pitchFamily="34" charset="0"/>
                <a:cs typeface="Arial" panose="020B0604020202020204" pitchFamily="34" charset="0"/>
              </a:defRPr>
            </a:lvl4pPr>
            <a:lvl5pPr marL="2060486" indent="-228943">
              <a:defRPr>
                <a:solidFill>
                  <a:schemeClr val="tx1"/>
                </a:solidFill>
                <a:latin typeface="Arial" panose="020B0604020202020204" pitchFamily="34" charset="0"/>
                <a:cs typeface="Arial" panose="020B0604020202020204" pitchFamily="34" charset="0"/>
              </a:defRPr>
            </a:lvl5pPr>
            <a:lvl6pPr marL="2518372" indent="-22894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6258" indent="-22894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34144" indent="-22894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92029" indent="-22894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9EF0400-FA48-45FA-9A26-74B6442A2D12}" type="slidenum">
              <a:rPr lang="en-GB" altLang="en-US"/>
              <a:pPr/>
              <a:t>1</a:t>
            </a:fld>
            <a:endParaRPr lang="en-GB" alt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373928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4064" indent="-286179">
              <a:defRPr>
                <a:solidFill>
                  <a:schemeClr val="tx1"/>
                </a:solidFill>
                <a:latin typeface="Arial" panose="020B0604020202020204" pitchFamily="34" charset="0"/>
                <a:cs typeface="Arial" panose="020B0604020202020204" pitchFamily="34" charset="0"/>
              </a:defRPr>
            </a:lvl2pPr>
            <a:lvl3pPr marL="1144715" indent="-228943">
              <a:defRPr>
                <a:solidFill>
                  <a:schemeClr val="tx1"/>
                </a:solidFill>
                <a:latin typeface="Arial" panose="020B0604020202020204" pitchFamily="34" charset="0"/>
                <a:cs typeface="Arial" panose="020B0604020202020204" pitchFamily="34" charset="0"/>
              </a:defRPr>
            </a:lvl3pPr>
            <a:lvl4pPr marL="1602600" indent="-228943">
              <a:defRPr>
                <a:solidFill>
                  <a:schemeClr val="tx1"/>
                </a:solidFill>
                <a:latin typeface="Arial" panose="020B0604020202020204" pitchFamily="34" charset="0"/>
                <a:cs typeface="Arial" panose="020B0604020202020204" pitchFamily="34" charset="0"/>
              </a:defRPr>
            </a:lvl4pPr>
            <a:lvl5pPr marL="2060486" indent="-228943">
              <a:defRPr>
                <a:solidFill>
                  <a:schemeClr val="tx1"/>
                </a:solidFill>
                <a:latin typeface="Arial" panose="020B0604020202020204" pitchFamily="34" charset="0"/>
                <a:cs typeface="Arial" panose="020B0604020202020204" pitchFamily="34" charset="0"/>
              </a:defRPr>
            </a:lvl5pPr>
            <a:lvl6pPr marL="2518372" indent="-22894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6258" indent="-22894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34144" indent="-22894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92029" indent="-22894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4E768B-57D7-43C7-8398-EBDA6EEF5E6A}" type="slidenum">
              <a:rPr lang="en-GB" altLang="en-US"/>
              <a:pPr/>
              <a:t>2</a:t>
            </a:fld>
            <a:endParaRPr lang="en-GB"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647528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4064" indent="-286179">
              <a:defRPr>
                <a:solidFill>
                  <a:schemeClr val="tx1"/>
                </a:solidFill>
                <a:latin typeface="Arial" panose="020B0604020202020204" pitchFamily="34" charset="0"/>
                <a:cs typeface="Arial" panose="020B0604020202020204" pitchFamily="34" charset="0"/>
              </a:defRPr>
            </a:lvl2pPr>
            <a:lvl3pPr marL="1144715" indent="-228943">
              <a:defRPr>
                <a:solidFill>
                  <a:schemeClr val="tx1"/>
                </a:solidFill>
                <a:latin typeface="Arial" panose="020B0604020202020204" pitchFamily="34" charset="0"/>
                <a:cs typeface="Arial" panose="020B0604020202020204" pitchFamily="34" charset="0"/>
              </a:defRPr>
            </a:lvl3pPr>
            <a:lvl4pPr marL="1602600" indent="-228943">
              <a:defRPr>
                <a:solidFill>
                  <a:schemeClr val="tx1"/>
                </a:solidFill>
                <a:latin typeface="Arial" panose="020B0604020202020204" pitchFamily="34" charset="0"/>
                <a:cs typeface="Arial" panose="020B0604020202020204" pitchFamily="34" charset="0"/>
              </a:defRPr>
            </a:lvl4pPr>
            <a:lvl5pPr marL="2060486" indent="-228943">
              <a:defRPr>
                <a:solidFill>
                  <a:schemeClr val="tx1"/>
                </a:solidFill>
                <a:latin typeface="Arial" panose="020B0604020202020204" pitchFamily="34" charset="0"/>
                <a:cs typeface="Arial" panose="020B0604020202020204" pitchFamily="34" charset="0"/>
              </a:defRPr>
            </a:lvl5pPr>
            <a:lvl6pPr marL="2518372" indent="-22894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6258" indent="-22894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34144" indent="-22894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92029" indent="-22894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4E768B-57D7-43C7-8398-EBDA6EEF5E6A}" type="slidenum">
              <a:rPr lang="en-GB" altLang="en-US"/>
              <a:pPr/>
              <a:t>3</a:t>
            </a:fld>
            <a:endParaRPr lang="en-GB"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268894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847022-2723-4393-A51A-ACEAE98D9262}" type="slidenum">
              <a:rPr lang="en-GB" altLang="en-US" smtClean="0"/>
              <a:pPr/>
              <a:t>4</a:t>
            </a:fld>
            <a:endParaRPr lang="en-GB" altLang="en-US"/>
          </a:p>
        </p:txBody>
      </p:sp>
    </p:spTree>
    <p:extLst>
      <p:ext uri="{BB962C8B-B14F-4D97-AF65-F5344CB8AC3E}">
        <p14:creationId xmlns:p14="http://schemas.microsoft.com/office/powerpoint/2010/main" val="3738871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4064" indent="-286179">
              <a:defRPr>
                <a:solidFill>
                  <a:schemeClr val="tx1"/>
                </a:solidFill>
                <a:latin typeface="Arial" panose="020B0604020202020204" pitchFamily="34" charset="0"/>
                <a:cs typeface="Arial" panose="020B0604020202020204" pitchFamily="34" charset="0"/>
              </a:defRPr>
            </a:lvl2pPr>
            <a:lvl3pPr marL="1144715" indent="-228943">
              <a:defRPr>
                <a:solidFill>
                  <a:schemeClr val="tx1"/>
                </a:solidFill>
                <a:latin typeface="Arial" panose="020B0604020202020204" pitchFamily="34" charset="0"/>
                <a:cs typeface="Arial" panose="020B0604020202020204" pitchFamily="34" charset="0"/>
              </a:defRPr>
            </a:lvl3pPr>
            <a:lvl4pPr marL="1602600" indent="-228943">
              <a:defRPr>
                <a:solidFill>
                  <a:schemeClr val="tx1"/>
                </a:solidFill>
                <a:latin typeface="Arial" panose="020B0604020202020204" pitchFamily="34" charset="0"/>
                <a:cs typeface="Arial" panose="020B0604020202020204" pitchFamily="34" charset="0"/>
              </a:defRPr>
            </a:lvl4pPr>
            <a:lvl5pPr marL="2060486" indent="-228943">
              <a:defRPr>
                <a:solidFill>
                  <a:schemeClr val="tx1"/>
                </a:solidFill>
                <a:latin typeface="Arial" panose="020B0604020202020204" pitchFamily="34" charset="0"/>
                <a:cs typeface="Arial" panose="020B0604020202020204" pitchFamily="34" charset="0"/>
              </a:defRPr>
            </a:lvl5pPr>
            <a:lvl6pPr marL="2518372" indent="-22894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6258" indent="-22894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34144" indent="-22894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92029" indent="-22894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4E768B-57D7-43C7-8398-EBDA6EEF5E6A}" type="slidenum">
              <a:rPr lang="en-GB" altLang="en-US"/>
              <a:pPr/>
              <a:t>5</a:t>
            </a:fld>
            <a:endParaRPr lang="en-GB"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dirty="0" smtClean="0">
              <a:latin typeface="Arial" panose="020B0604020202020204" pitchFamily="34" charset="0"/>
            </a:endParaRPr>
          </a:p>
        </p:txBody>
      </p:sp>
    </p:spTree>
    <p:extLst>
      <p:ext uri="{BB962C8B-B14F-4D97-AF65-F5344CB8AC3E}">
        <p14:creationId xmlns:p14="http://schemas.microsoft.com/office/powerpoint/2010/main" val="1599595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26847022-2723-4393-A51A-ACEAE98D9262}" type="slidenum">
              <a:rPr lang="en-GB" altLang="en-US" smtClean="0"/>
              <a:pPr/>
              <a:t>6</a:t>
            </a:fld>
            <a:endParaRPr lang="en-GB" altLang="en-US"/>
          </a:p>
        </p:txBody>
      </p:sp>
    </p:spTree>
    <p:extLst>
      <p:ext uri="{BB962C8B-B14F-4D97-AF65-F5344CB8AC3E}">
        <p14:creationId xmlns:p14="http://schemas.microsoft.com/office/powerpoint/2010/main" val="3983641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4064" indent="-286179">
              <a:defRPr>
                <a:solidFill>
                  <a:schemeClr val="tx1"/>
                </a:solidFill>
                <a:latin typeface="Arial" panose="020B0604020202020204" pitchFamily="34" charset="0"/>
                <a:cs typeface="Arial" panose="020B0604020202020204" pitchFamily="34" charset="0"/>
              </a:defRPr>
            </a:lvl2pPr>
            <a:lvl3pPr marL="1144715" indent="-228943">
              <a:defRPr>
                <a:solidFill>
                  <a:schemeClr val="tx1"/>
                </a:solidFill>
                <a:latin typeface="Arial" panose="020B0604020202020204" pitchFamily="34" charset="0"/>
                <a:cs typeface="Arial" panose="020B0604020202020204" pitchFamily="34" charset="0"/>
              </a:defRPr>
            </a:lvl3pPr>
            <a:lvl4pPr marL="1602600" indent="-228943">
              <a:defRPr>
                <a:solidFill>
                  <a:schemeClr val="tx1"/>
                </a:solidFill>
                <a:latin typeface="Arial" panose="020B0604020202020204" pitchFamily="34" charset="0"/>
                <a:cs typeface="Arial" panose="020B0604020202020204" pitchFamily="34" charset="0"/>
              </a:defRPr>
            </a:lvl4pPr>
            <a:lvl5pPr marL="2060486" indent="-228943">
              <a:defRPr>
                <a:solidFill>
                  <a:schemeClr val="tx1"/>
                </a:solidFill>
                <a:latin typeface="Arial" panose="020B0604020202020204" pitchFamily="34" charset="0"/>
                <a:cs typeface="Arial" panose="020B0604020202020204" pitchFamily="34" charset="0"/>
              </a:defRPr>
            </a:lvl5pPr>
            <a:lvl6pPr marL="2518372" indent="-22894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6258" indent="-22894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34144" indent="-22894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92029" indent="-22894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4E768B-57D7-43C7-8398-EBDA6EEF5E6A}" type="slidenum">
              <a:rPr lang="en-GB" altLang="en-US"/>
              <a:pPr/>
              <a:t>8</a:t>
            </a:fld>
            <a:endParaRPr lang="en-GB"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765039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RTE Radio One Sunday Miscellany recording live @ Civic Theatre, Sunday </a:t>
            </a:r>
            <a:r>
              <a:rPr lang="en-IE" dirty="0" smtClean="0"/>
              <a:t>15</a:t>
            </a:r>
            <a:r>
              <a:rPr lang="en-IE" baseline="30000" dirty="0" smtClean="0"/>
              <a:t>th</a:t>
            </a:r>
            <a:r>
              <a:rPr lang="en-IE" dirty="0" smtClean="0"/>
              <a:t> </a:t>
            </a:r>
            <a:r>
              <a:rPr lang="en-IE" dirty="0"/>
              <a:t>Oct </a:t>
            </a:r>
            <a:endParaRPr lang="en-IE" dirty="0" smtClean="0"/>
          </a:p>
          <a:p>
            <a:r>
              <a:rPr lang="en-IE" dirty="0" smtClean="0"/>
              <a:t>This radio programme is part of Sunday morning since 1968 and this is the second time coming to broadcast in Tallaght!</a:t>
            </a:r>
          </a:p>
          <a:p>
            <a:r>
              <a:rPr lang="en-IE" dirty="0" smtClean="0"/>
              <a:t>A mix of “music &amp; musings” </a:t>
            </a:r>
            <a:r>
              <a:rPr lang="en-IE" dirty="0"/>
              <a:t> </a:t>
            </a:r>
            <a:r>
              <a:rPr lang="en-IE" dirty="0" smtClean="0"/>
              <a:t>with poetry readings and essays it attracts  over 300,000 listeners every Sunday.  Our festival audiences will be able to attend the programme live in the Civic Theatre. An opportunity not to be missed!</a:t>
            </a:r>
            <a:endParaRPr lang="en-IE" dirty="0"/>
          </a:p>
        </p:txBody>
      </p:sp>
      <p:sp>
        <p:nvSpPr>
          <p:cNvPr id="4" name="Slide Number Placeholder 3"/>
          <p:cNvSpPr>
            <a:spLocks noGrp="1"/>
          </p:cNvSpPr>
          <p:nvPr>
            <p:ph type="sldNum" sz="quarter" idx="10"/>
          </p:nvPr>
        </p:nvSpPr>
        <p:spPr/>
        <p:txBody>
          <a:bodyPr/>
          <a:lstStyle/>
          <a:p>
            <a:fld id="{26847022-2723-4393-A51A-ACEAE98D9262}" type="slidenum">
              <a:rPr lang="en-GB" altLang="en-US" smtClean="0"/>
              <a:pPr/>
              <a:t>9</a:t>
            </a:fld>
            <a:endParaRPr lang="en-GB" altLang="en-US"/>
          </a:p>
        </p:txBody>
      </p:sp>
    </p:spTree>
    <p:extLst>
      <p:ext uri="{BB962C8B-B14F-4D97-AF65-F5344CB8AC3E}">
        <p14:creationId xmlns:p14="http://schemas.microsoft.com/office/powerpoint/2010/main" val="1289418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C735D9FF-1FD9-4208-9B8E-415EB966BF20}" type="slidenum">
              <a:rPr lang="en-GB" altLang="en-US" smtClean="0"/>
              <a:pPr/>
              <a:t>‹#›</a:t>
            </a:fld>
            <a:endParaRPr lang="en-GB" altLang="en-US"/>
          </a:p>
        </p:txBody>
      </p:sp>
    </p:spTree>
    <p:extLst>
      <p:ext uri="{BB962C8B-B14F-4D97-AF65-F5344CB8AC3E}">
        <p14:creationId xmlns:p14="http://schemas.microsoft.com/office/powerpoint/2010/main" val="3425122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AEA431E-3152-4093-BD10-9C4B590772C4}" type="slidenum">
              <a:rPr lang="en-GB" altLang="en-US" smtClean="0"/>
              <a:pPr/>
              <a:t>‹#›</a:t>
            </a:fld>
            <a:endParaRPr lang="en-GB" altLang="en-US"/>
          </a:p>
        </p:txBody>
      </p:sp>
    </p:spTree>
    <p:extLst>
      <p:ext uri="{BB962C8B-B14F-4D97-AF65-F5344CB8AC3E}">
        <p14:creationId xmlns:p14="http://schemas.microsoft.com/office/powerpoint/2010/main" val="706217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DA0A8441-D6D8-4486-9495-A7B3A688CD1E}" type="slidenum">
              <a:rPr lang="en-GB" altLang="en-US" smtClean="0"/>
              <a:pPr/>
              <a:t>‹#›</a:t>
            </a:fld>
            <a:endParaRPr lang="en-GB" altLang="en-US"/>
          </a:p>
        </p:txBody>
      </p:sp>
    </p:spTree>
    <p:extLst>
      <p:ext uri="{BB962C8B-B14F-4D97-AF65-F5344CB8AC3E}">
        <p14:creationId xmlns:p14="http://schemas.microsoft.com/office/powerpoint/2010/main" val="4063824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7CC3D900-6166-4C4A-BF5D-E9A5AE3B5035}" type="slidenum">
              <a:rPr lang="en-GB" altLang="en-US" smtClean="0"/>
              <a:pPr/>
              <a:t>‹#›</a:t>
            </a:fld>
            <a:endParaRPr lang="en-GB" altLang="en-US"/>
          </a:p>
        </p:txBody>
      </p:sp>
    </p:spTree>
    <p:extLst>
      <p:ext uri="{BB962C8B-B14F-4D97-AF65-F5344CB8AC3E}">
        <p14:creationId xmlns:p14="http://schemas.microsoft.com/office/powerpoint/2010/main" val="543791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977A43A-2038-4E82-8B65-81D275CC8FDF}" type="slidenum">
              <a:rPr lang="en-GB" altLang="en-US" smtClean="0"/>
              <a:pPr/>
              <a:t>‹#›</a:t>
            </a:fld>
            <a:endParaRPr lang="en-GB" altLang="en-US"/>
          </a:p>
        </p:txBody>
      </p:sp>
    </p:spTree>
    <p:extLst>
      <p:ext uri="{BB962C8B-B14F-4D97-AF65-F5344CB8AC3E}">
        <p14:creationId xmlns:p14="http://schemas.microsoft.com/office/powerpoint/2010/main" val="1377622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E9287899-8CA9-4EBD-94E0-13E0BC8F578A}" type="slidenum">
              <a:rPr lang="en-GB" altLang="en-US" smtClean="0"/>
              <a:pPr/>
              <a:t>‹#›</a:t>
            </a:fld>
            <a:endParaRPr lang="en-GB" altLang="en-US"/>
          </a:p>
        </p:txBody>
      </p:sp>
    </p:spTree>
    <p:extLst>
      <p:ext uri="{BB962C8B-B14F-4D97-AF65-F5344CB8AC3E}">
        <p14:creationId xmlns:p14="http://schemas.microsoft.com/office/powerpoint/2010/main" val="1868523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96F69543-40B6-4252-B0C1-80D9586E8F80}" type="slidenum">
              <a:rPr lang="en-GB" altLang="en-US" smtClean="0"/>
              <a:pPr/>
              <a:t>‹#›</a:t>
            </a:fld>
            <a:endParaRPr lang="en-GB" altLang="en-US"/>
          </a:p>
        </p:txBody>
      </p:sp>
    </p:spTree>
    <p:extLst>
      <p:ext uri="{BB962C8B-B14F-4D97-AF65-F5344CB8AC3E}">
        <p14:creationId xmlns:p14="http://schemas.microsoft.com/office/powerpoint/2010/main" val="2079801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B462BFFC-79B1-43D0-8999-FA12BCF1DA2B}" type="slidenum">
              <a:rPr lang="en-GB" altLang="en-US" smtClean="0"/>
              <a:pPr/>
              <a:t>‹#›</a:t>
            </a:fld>
            <a:endParaRPr lang="en-GB" altLang="en-US"/>
          </a:p>
        </p:txBody>
      </p:sp>
    </p:spTree>
    <p:extLst>
      <p:ext uri="{BB962C8B-B14F-4D97-AF65-F5344CB8AC3E}">
        <p14:creationId xmlns:p14="http://schemas.microsoft.com/office/powerpoint/2010/main" val="83577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fld id="{5B52664F-D14C-44B4-B716-7089BE379C9A}" type="slidenum">
              <a:rPr lang="en-GB" altLang="en-US" smtClean="0"/>
              <a:pPr/>
              <a:t>‹#›</a:t>
            </a:fld>
            <a:endParaRPr lang="en-GB" altLang="en-US"/>
          </a:p>
        </p:txBody>
      </p:sp>
    </p:spTree>
    <p:extLst>
      <p:ext uri="{BB962C8B-B14F-4D97-AF65-F5344CB8AC3E}">
        <p14:creationId xmlns:p14="http://schemas.microsoft.com/office/powerpoint/2010/main" val="531761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2FB66FE0-F58C-49F7-A62A-6449DE7FFCBD}" type="slidenum">
              <a:rPr lang="en-GB" altLang="en-US" smtClean="0"/>
              <a:pPr/>
              <a:t>‹#›</a:t>
            </a:fld>
            <a:endParaRPr lang="en-GB" altLang="en-US"/>
          </a:p>
        </p:txBody>
      </p:sp>
    </p:spTree>
    <p:extLst>
      <p:ext uri="{BB962C8B-B14F-4D97-AF65-F5344CB8AC3E}">
        <p14:creationId xmlns:p14="http://schemas.microsoft.com/office/powerpoint/2010/main" val="2012531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E49E100F-0429-4DDF-B7A6-567420BF5607}" type="slidenum">
              <a:rPr lang="en-GB" altLang="en-US" smtClean="0"/>
              <a:pPr/>
              <a:t>‹#›</a:t>
            </a:fld>
            <a:endParaRPr lang="en-GB" altLang="en-US"/>
          </a:p>
        </p:txBody>
      </p:sp>
    </p:spTree>
    <p:extLst>
      <p:ext uri="{BB962C8B-B14F-4D97-AF65-F5344CB8AC3E}">
        <p14:creationId xmlns:p14="http://schemas.microsoft.com/office/powerpoint/2010/main" val="317126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66A0A2-40DD-4C13-88A5-FF8ECD6F70E9}" type="slidenum">
              <a:rPr lang="en-GB" altLang="en-US" smtClean="0"/>
              <a:pPr/>
              <a:t>‹#›</a:t>
            </a:fld>
            <a:endParaRPr lang="en-GB" altLang="en-US"/>
          </a:p>
        </p:txBody>
      </p:sp>
    </p:spTree>
    <p:extLst>
      <p:ext uri="{BB962C8B-B14F-4D97-AF65-F5344CB8AC3E}">
        <p14:creationId xmlns:p14="http://schemas.microsoft.com/office/powerpoint/2010/main" val="184924309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363272" cy="1296144"/>
          </a:xfrm>
        </p:spPr>
        <p:txBody>
          <a:bodyPr>
            <a:normAutofit fontScale="90000"/>
          </a:bodyPr>
          <a:lstStyle/>
          <a:p>
            <a:pPr algn="ctr"/>
            <a:r>
              <a:rPr lang="en-IE" sz="3600" b="1" dirty="0" smtClean="0">
                <a:solidFill>
                  <a:srgbClr val="FF0000"/>
                </a:solidFill>
                <a:latin typeface="+mn-lt"/>
              </a:rPr>
              <a:t/>
            </a:r>
            <a:br>
              <a:rPr lang="en-IE" sz="3600" b="1" dirty="0" smtClean="0">
                <a:solidFill>
                  <a:srgbClr val="FF0000"/>
                </a:solidFill>
                <a:latin typeface="+mn-lt"/>
              </a:rPr>
            </a:br>
            <a:r>
              <a:rPr lang="en-IE" sz="3600" b="1" dirty="0">
                <a:solidFill>
                  <a:srgbClr val="FF0000"/>
                </a:solidFill>
                <a:latin typeface="+mn-lt"/>
              </a:rPr>
              <a:t/>
            </a:r>
            <a:br>
              <a:rPr lang="en-IE" sz="3600" b="1" dirty="0">
                <a:solidFill>
                  <a:srgbClr val="FF0000"/>
                </a:solidFill>
                <a:latin typeface="+mn-lt"/>
              </a:rPr>
            </a:br>
            <a:r>
              <a:rPr lang="en-IE" sz="4000" b="1" u="sng" dirty="0" smtClean="0">
                <a:solidFill>
                  <a:srgbClr val="FF0000"/>
                </a:solidFill>
                <a:latin typeface="+mn-lt"/>
              </a:rPr>
              <a:t>Red Line Book Festival 2017</a:t>
            </a:r>
            <a:r>
              <a:rPr lang="en-IE" sz="3600" b="1" dirty="0" smtClean="0">
                <a:solidFill>
                  <a:srgbClr val="FF0000"/>
                </a:solidFill>
                <a:latin typeface="+mn-lt"/>
              </a:rPr>
              <a:t/>
            </a:r>
            <a:br>
              <a:rPr lang="en-IE" sz="3600" b="1" dirty="0" smtClean="0">
                <a:solidFill>
                  <a:srgbClr val="FF0000"/>
                </a:solidFill>
                <a:latin typeface="+mn-lt"/>
              </a:rPr>
            </a:br>
            <a:r>
              <a:rPr lang="en-IE" sz="3200" b="1" dirty="0" smtClean="0">
                <a:solidFill>
                  <a:srgbClr val="FF0000"/>
                </a:solidFill>
              </a:rPr>
              <a:t/>
            </a:r>
            <a:br>
              <a:rPr lang="en-IE" sz="3200" b="1" dirty="0" smtClean="0">
                <a:solidFill>
                  <a:srgbClr val="FF0000"/>
                </a:solidFill>
              </a:rPr>
            </a:br>
            <a:endParaRPr lang="en-IE" sz="3200" b="1" dirty="0">
              <a:solidFill>
                <a:srgbClr val="FF0000"/>
              </a:solidFill>
              <a:latin typeface="+mn-lt"/>
            </a:endParaRPr>
          </a:p>
        </p:txBody>
      </p:sp>
      <p:sp>
        <p:nvSpPr>
          <p:cNvPr id="18434" name="Rectangle 4"/>
          <p:cNvSpPr>
            <a:spLocks noChangeArrowheads="1"/>
          </p:cNvSpPr>
          <p:nvPr/>
        </p:nvSpPr>
        <p:spPr bwMode="auto">
          <a:xfrm>
            <a:off x="395288" y="5013325"/>
            <a:ext cx="8305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FontTx/>
              <a:buChar char="•"/>
            </a:pPr>
            <a:endParaRPr lang="en-US" altLang="en-US" sz="2600">
              <a:solidFill>
                <a:schemeClr val="bg1"/>
              </a:solidFill>
            </a:endParaRPr>
          </a:p>
        </p:txBody>
      </p:sp>
      <p:sp>
        <p:nvSpPr>
          <p:cNvPr id="18440" name="Rectangle 4"/>
          <p:cNvSpPr>
            <a:spLocks noChangeArrowheads="1"/>
          </p:cNvSpPr>
          <p:nvPr/>
        </p:nvSpPr>
        <p:spPr bwMode="auto">
          <a:xfrm>
            <a:off x="395288" y="5013325"/>
            <a:ext cx="8305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FontTx/>
              <a:buChar char="•"/>
            </a:pPr>
            <a:endParaRPr lang="en-US" altLang="en-US" sz="260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36661"/>
            <a:ext cx="9144000" cy="3384677"/>
          </a:xfrm>
          <a:prstGeom prst="rect">
            <a:avLst/>
          </a:prstGeom>
        </p:spPr>
      </p:pic>
    </p:spTree>
  </p:cSld>
  <p:clrMapOvr>
    <a:masterClrMapping/>
  </p:clrMapOvr>
  <p:transition advClick="0" advTm="1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1259632" y="303212"/>
            <a:ext cx="6336704" cy="1325563"/>
          </a:xfrm>
          <a:solidFill>
            <a:srgbClr val="FF0000"/>
          </a:solidFill>
        </p:spPr>
        <p:txBody>
          <a:bodyPr>
            <a:normAutofit/>
          </a:bodyPr>
          <a:lstStyle/>
          <a:p>
            <a:pPr algn="ctr" eaLnBrk="1" hangingPunct="1"/>
            <a:r>
              <a:rPr lang="en-IE" altLang="en-US" sz="3600" b="1" dirty="0" smtClean="0"/>
              <a:t>Link, Share, Connect….</a:t>
            </a:r>
            <a:endParaRPr lang="en-GB" altLang="en-US" sz="3600" b="1" dirty="0" smtClean="0"/>
          </a:p>
        </p:txBody>
      </p:sp>
      <p:sp>
        <p:nvSpPr>
          <p:cNvPr id="39938" name="Rectangle 3"/>
          <p:cNvSpPr>
            <a:spLocks noGrp="1" noChangeArrowheads="1"/>
          </p:cNvSpPr>
          <p:nvPr>
            <p:ph idx="1"/>
          </p:nvPr>
        </p:nvSpPr>
        <p:spPr>
          <a:xfrm>
            <a:off x="1403648" y="1988840"/>
            <a:ext cx="5760640" cy="3168352"/>
          </a:xfrm>
        </p:spPr>
        <p:txBody>
          <a:bodyPr>
            <a:normAutofit lnSpcReduction="10000"/>
          </a:bodyPr>
          <a:lstStyle/>
          <a:p>
            <a:pPr marL="0" indent="0" algn="ctr" eaLnBrk="1" hangingPunct="1">
              <a:buNone/>
            </a:pPr>
            <a:endParaRPr lang="en-IE" altLang="en-US" sz="2400" dirty="0" smtClean="0"/>
          </a:p>
          <a:p>
            <a:pPr algn="ctr" eaLnBrk="1" hangingPunct="1"/>
            <a:r>
              <a:rPr lang="en-IE" altLang="en-US" b="1" dirty="0" smtClean="0"/>
              <a:t>www.redlinebookfestival.ie</a:t>
            </a:r>
            <a:endParaRPr lang="en-IE" altLang="en-US" b="1" dirty="0" smtClean="0"/>
          </a:p>
          <a:p>
            <a:pPr algn="ctr" eaLnBrk="1" hangingPunct="1"/>
            <a:r>
              <a:rPr lang="en-IE" altLang="en-US" b="1" dirty="0" smtClean="0"/>
              <a:t>Facebook.com/</a:t>
            </a:r>
            <a:r>
              <a:rPr lang="en-IE" altLang="en-US" b="1" dirty="0" err="1" smtClean="0"/>
              <a:t>RedLineBookFest</a:t>
            </a:r>
            <a:endParaRPr lang="en-IE" altLang="en-US" b="1" dirty="0" smtClean="0"/>
          </a:p>
          <a:p>
            <a:pPr algn="ctr" eaLnBrk="1" hangingPunct="1"/>
            <a:r>
              <a:rPr lang="en-IE" altLang="en-US" b="1" dirty="0" smtClean="0"/>
              <a:t> @</a:t>
            </a:r>
            <a:r>
              <a:rPr lang="en-IE" altLang="en-US" b="1" dirty="0" err="1" smtClean="0"/>
              <a:t>RLBFest</a:t>
            </a:r>
            <a:endParaRPr lang="en-IE" altLang="en-US" b="1" dirty="0"/>
          </a:p>
          <a:p>
            <a:pPr marL="0" indent="0" algn="ctr" eaLnBrk="1" hangingPunct="1">
              <a:buNone/>
            </a:pPr>
            <a:r>
              <a:rPr lang="en-IE" altLang="en-US" b="1" dirty="0" smtClean="0">
                <a:solidFill>
                  <a:srgbClr val="FF0000"/>
                </a:solidFill>
              </a:rPr>
              <a:t/>
            </a:r>
            <a:br>
              <a:rPr lang="en-IE" altLang="en-US" b="1" dirty="0" smtClean="0">
                <a:solidFill>
                  <a:srgbClr val="FF0000"/>
                </a:solidFill>
              </a:rPr>
            </a:br>
            <a:r>
              <a:rPr lang="en-IE" altLang="en-US" b="1" dirty="0" smtClean="0">
                <a:solidFill>
                  <a:srgbClr val="FF0000"/>
                </a:solidFill>
              </a:rPr>
              <a:t>Dates for next year’s festival</a:t>
            </a:r>
            <a:br>
              <a:rPr lang="en-IE" altLang="en-US" b="1" dirty="0" smtClean="0">
                <a:solidFill>
                  <a:srgbClr val="FF0000"/>
                </a:solidFill>
              </a:rPr>
            </a:br>
            <a:r>
              <a:rPr lang="en-IE" altLang="en-US" b="1" dirty="0" smtClean="0">
                <a:solidFill>
                  <a:srgbClr val="FF0000"/>
                </a:solidFill>
              </a:rPr>
              <a:t>Weds 10</a:t>
            </a:r>
            <a:r>
              <a:rPr lang="en-IE" altLang="en-US" b="1" baseline="30000" dirty="0" smtClean="0">
                <a:solidFill>
                  <a:srgbClr val="FF0000"/>
                </a:solidFill>
              </a:rPr>
              <a:t>th</a:t>
            </a:r>
            <a:r>
              <a:rPr lang="en-IE" altLang="en-US" b="1" dirty="0" smtClean="0">
                <a:solidFill>
                  <a:srgbClr val="FF0000"/>
                </a:solidFill>
              </a:rPr>
              <a:t> – Sun 14</a:t>
            </a:r>
            <a:r>
              <a:rPr lang="en-IE" altLang="en-US" b="1" baseline="30000" dirty="0" smtClean="0">
                <a:solidFill>
                  <a:srgbClr val="FF0000"/>
                </a:solidFill>
              </a:rPr>
              <a:t>th</a:t>
            </a:r>
            <a:r>
              <a:rPr lang="en-IE" altLang="en-US" b="1" dirty="0" smtClean="0">
                <a:solidFill>
                  <a:srgbClr val="FF0000"/>
                </a:solidFill>
              </a:rPr>
              <a:t> October 2018. </a:t>
            </a:r>
            <a:endParaRPr lang="en-IE" altLang="en-US" b="1" dirty="0" smtClean="0">
              <a:solidFill>
                <a:srgbClr val="FF0000"/>
              </a:solidFill>
            </a:endParaRPr>
          </a:p>
          <a:p>
            <a:pPr marL="0" indent="0" eaLnBrk="1" hangingPunct="1">
              <a:buNone/>
            </a:pPr>
            <a:endParaRPr lang="en-IE" altLang="en-US" sz="2400" b="1" dirty="0" smtClean="0"/>
          </a:p>
        </p:txBody>
      </p:sp>
      <p:pic>
        <p:nvPicPr>
          <p:cNvPr id="7" name="Picture 6"/>
          <p:cNvPicPr>
            <a:picLocks noChangeAspect="1"/>
          </p:cNvPicPr>
          <p:nvPr/>
        </p:nvPicPr>
        <p:blipFill>
          <a:blip r:embed="rId2"/>
          <a:stretch>
            <a:fillRect/>
          </a:stretch>
        </p:blipFill>
        <p:spPr>
          <a:xfrm>
            <a:off x="33975" y="5622948"/>
            <a:ext cx="9002511" cy="1177900"/>
          </a:xfrm>
          <a:prstGeom prst="rect">
            <a:avLst/>
          </a:prstGeom>
        </p:spPr>
      </p:pic>
    </p:spTree>
    <p:extLst>
      <p:ext uri="{BB962C8B-B14F-4D97-AF65-F5344CB8AC3E}">
        <p14:creationId xmlns:p14="http://schemas.microsoft.com/office/powerpoint/2010/main" val="1479313548"/>
      </p:ext>
    </p:extLst>
  </p:cSld>
  <p:clrMapOvr>
    <a:masterClrMapping/>
  </p:clrMapOvr>
  <p:transition advClick="0" advTm="1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251520" y="365126"/>
            <a:ext cx="8640960" cy="1325563"/>
          </a:xfrm>
        </p:spPr>
        <p:txBody>
          <a:bodyPr>
            <a:normAutofit/>
          </a:bodyPr>
          <a:lstStyle/>
          <a:p>
            <a:pPr algn="l" eaLnBrk="1" hangingPunct="1"/>
            <a:r>
              <a:rPr lang="en-US" altLang="en-US" sz="3200" b="1" u="sng" dirty="0" smtClean="0">
                <a:solidFill>
                  <a:srgbClr val="FF0000"/>
                </a:solidFill>
                <a:latin typeface="+mn-lt"/>
              </a:rPr>
              <a:t>Events took place in 13 venues around the County</a:t>
            </a:r>
          </a:p>
        </p:txBody>
      </p:sp>
      <p:sp>
        <p:nvSpPr>
          <p:cNvPr id="3" name="Content Placeholder 2"/>
          <p:cNvSpPr>
            <a:spLocks noGrp="1"/>
          </p:cNvSpPr>
          <p:nvPr>
            <p:ph idx="1"/>
          </p:nvPr>
        </p:nvSpPr>
        <p:spPr>
          <a:xfrm>
            <a:off x="631591" y="1412776"/>
            <a:ext cx="7468801" cy="4392488"/>
          </a:xfrm>
        </p:spPr>
        <p:txBody>
          <a:bodyPr numCol="1">
            <a:normAutofit fontScale="25000" lnSpcReduction="20000"/>
          </a:bodyPr>
          <a:lstStyle/>
          <a:p>
            <a:pPr marL="0" indent="0" algn="just">
              <a:buNone/>
            </a:pPr>
            <a:endParaRPr lang="en-IE" sz="2000" dirty="0" smtClean="0"/>
          </a:p>
          <a:p>
            <a:pPr algn="just"/>
            <a:r>
              <a:rPr lang="en-IE" sz="9600" dirty="0" smtClean="0"/>
              <a:t>Civic Theatre</a:t>
            </a:r>
          </a:p>
          <a:p>
            <a:pPr algn="just"/>
            <a:r>
              <a:rPr lang="en-IE" sz="9600" dirty="0" smtClean="0"/>
              <a:t>RUA RED</a:t>
            </a:r>
          </a:p>
          <a:p>
            <a:pPr algn="just"/>
            <a:r>
              <a:rPr lang="en-IE" sz="9600" dirty="0" smtClean="0"/>
              <a:t>Chocolate </a:t>
            </a:r>
            <a:r>
              <a:rPr lang="en-IE" sz="9600" dirty="0"/>
              <a:t>Warehouse, </a:t>
            </a:r>
            <a:r>
              <a:rPr lang="en-IE" sz="9600" dirty="0" smtClean="0"/>
              <a:t>Walkinstown </a:t>
            </a:r>
          </a:p>
          <a:p>
            <a:pPr algn="just"/>
            <a:r>
              <a:rPr lang="en-IE" sz="9600" dirty="0" err="1" smtClean="0"/>
              <a:t>Pearse</a:t>
            </a:r>
            <a:r>
              <a:rPr lang="en-IE" sz="9600" dirty="0" smtClean="0"/>
              <a:t> Museum, St Enda’s Park, Rathfarnham</a:t>
            </a:r>
          </a:p>
          <a:p>
            <a:pPr algn="just"/>
            <a:r>
              <a:rPr lang="en-IE" sz="9600" dirty="0" smtClean="0"/>
              <a:t>Rathfarnham Castle</a:t>
            </a:r>
          </a:p>
          <a:p>
            <a:pPr algn="just"/>
            <a:r>
              <a:rPr lang="en-IE" sz="9600" dirty="0" err="1" smtClean="0"/>
              <a:t>Cherrytree</a:t>
            </a:r>
            <a:r>
              <a:rPr lang="en-IE" sz="9600" dirty="0" smtClean="0"/>
              <a:t> Pub Theatre</a:t>
            </a:r>
          </a:p>
          <a:p>
            <a:r>
              <a:rPr lang="en-IE" sz="9600" dirty="0" smtClean="0"/>
              <a:t>Clondalkin Round Tower Centre</a:t>
            </a:r>
          </a:p>
          <a:p>
            <a:r>
              <a:rPr lang="en-IE" sz="9600" dirty="0" smtClean="0"/>
              <a:t>Court of Petty Session, Rathcoole</a:t>
            </a:r>
          </a:p>
          <a:p>
            <a:r>
              <a:rPr lang="en-IE" sz="9600" dirty="0" smtClean="0"/>
              <a:t>Coach House, </a:t>
            </a:r>
            <a:r>
              <a:rPr lang="en-IE" sz="9600" dirty="0" err="1" smtClean="0"/>
              <a:t>Palmerstown</a:t>
            </a:r>
            <a:r>
              <a:rPr lang="en-IE" sz="9600" dirty="0" smtClean="0"/>
              <a:t> ( Stewarts Library event)</a:t>
            </a:r>
          </a:p>
          <a:p>
            <a:r>
              <a:rPr lang="en-IE" sz="9600" dirty="0" smtClean="0"/>
              <a:t>Libraries (Ballyroan, Clondalkin, Lucan, Tallaght)</a:t>
            </a:r>
            <a:endParaRPr lang="en-IE" sz="9600" dirty="0"/>
          </a:p>
          <a:p>
            <a:endParaRPr lang="en-IE" sz="2000" dirty="0" smtClean="0"/>
          </a:p>
          <a:p>
            <a:endParaRPr lang="en-IE" sz="2000" dirty="0" smtClean="0"/>
          </a:p>
          <a:p>
            <a:pPr marL="0" indent="0">
              <a:buNone/>
            </a:pPr>
            <a:r>
              <a:rPr lang="en-IE" dirty="0" smtClean="0"/>
              <a:t>	</a:t>
            </a:r>
            <a:endParaRPr lang="en-IE" b="1" dirty="0"/>
          </a:p>
        </p:txBody>
      </p:sp>
      <p:pic>
        <p:nvPicPr>
          <p:cNvPr id="5" name="Picture 4"/>
          <p:cNvPicPr>
            <a:picLocks noChangeAspect="1"/>
          </p:cNvPicPr>
          <p:nvPr/>
        </p:nvPicPr>
        <p:blipFill>
          <a:blip r:embed="rId3"/>
          <a:stretch>
            <a:fillRect/>
          </a:stretch>
        </p:blipFill>
        <p:spPr>
          <a:xfrm>
            <a:off x="70744" y="5675014"/>
            <a:ext cx="9002511" cy="1177900"/>
          </a:xfrm>
          <a:prstGeom prst="rect">
            <a:avLst/>
          </a:prstGeom>
        </p:spPr>
      </p:pic>
    </p:spTree>
    <p:extLst>
      <p:ext uri="{BB962C8B-B14F-4D97-AF65-F5344CB8AC3E}">
        <p14:creationId xmlns:p14="http://schemas.microsoft.com/office/powerpoint/2010/main" val="847918259"/>
      </p:ext>
    </p:extLst>
  </p:cSld>
  <p:clrMapOvr>
    <a:masterClrMapping/>
  </p:clrMapOvr>
  <p:transition advClick="0" advTm="1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24528" y="3846430"/>
            <a:ext cx="5955476" cy="361792"/>
          </a:xfrm>
        </p:spPr>
        <p:txBody>
          <a:bodyPr>
            <a:normAutofit fontScale="85000" lnSpcReduction="20000"/>
          </a:bodyPr>
          <a:lstStyle/>
          <a:p>
            <a:endParaRPr lang="en-IE" b="1" dirty="0" smtClean="0"/>
          </a:p>
          <a:p>
            <a:endParaRPr lang="en-IE" b="1" dirty="0"/>
          </a:p>
          <a:p>
            <a:pPr marL="0" indent="0">
              <a:buNone/>
            </a:pPr>
            <a:endParaRPr lang="en-IE" b="1" dirty="0" smtClean="0"/>
          </a:p>
          <a:p>
            <a:endParaRPr lang="en-IE" b="1" dirty="0"/>
          </a:p>
          <a:p>
            <a:endParaRPr lang="en-IE" b="1" dirty="0" smtClean="0"/>
          </a:p>
          <a:p>
            <a:endParaRPr lang="en-IE" b="1" dirty="0" smtClean="0"/>
          </a:p>
          <a:p>
            <a:pPr marL="0" indent="0">
              <a:buNone/>
            </a:pPr>
            <a:endParaRPr lang="en-IE" b="1" dirty="0" smtClean="0"/>
          </a:p>
        </p:txBody>
      </p:sp>
      <p:sp>
        <p:nvSpPr>
          <p:cNvPr id="14" name="Title 1"/>
          <p:cNvSpPr txBox="1">
            <a:spLocks/>
          </p:cNvSpPr>
          <p:nvPr/>
        </p:nvSpPr>
        <p:spPr>
          <a:xfrm>
            <a:off x="251520" y="373387"/>
            <a:ext cx="8447778" cy="748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IE" sz="3200" b="1" u="sng" dirty="0" smtClean="0">
                <a:solidFill>
                  <a:srgbClr val="FF0000"/>
                </a:solidFill>
                <a:latin typeface="+mn-lt"/>
              </a:rPr>
              <a:t>Festival </a:t>
            </a:r>
            <a:r>
              <a:rPr lang="en-IE" sz="3200" b="1" u="sng" dirty="0" smtClean="0">
                <a:solidFill>
                  <a:srgbClr val="FF0000"/>
                </a:solidFill>
                <a:latin typeface="+mn-lt"/>
              </a:rPr>
              <a:t>E</a:t>
            </a:r>
            <a:r>
              <a:rPr lang="en-IE" sz="3200" b="1" u="sng" dirty="0" smtClean="0">
                <a:solidFill>
                  <a:srgbClr val="FF0000"/>
                </a:solidFill>
                <a:latin typeface="+mn-lt"/>
              </a:rPr>
              <a:t>vents </a:t>
            </a:r>
            <a:r>
              <a:rPr lang="en-IE" sz="3200" b="1" u="sng" dirty="0">
                <a:solidFill>
                  <a:srgbClr val="FF0000"/>
                </a:solidFill>
                <a:latin typeface="+mn-lt"/>
              </a:rPr>
              <a:t>A</a:t>
            </a:r>
            <a:r>
              <a:rPr lang="en-IE" sz="3200" b="1" u="sng" dirty="0" smtClean="0">
                <a:solidFill>
                  <a:srgbClr val="FF0000"/>
                </a:solidFill>
                <a:latin typeface="+mn-lt"/>
              </a:rPr>
              <a:t>ttendance </a:t>
            </a:r>
            <a:endParaRPr lang="en-IE" sz="3200" b="1" u="sng" dirty="0">
              <a:solidFill>
                <a:srgbClr val="FF0000"/>
              </a:solidFill>
              <a:latin typeface="+mn-lt"/>
            </a:endParaRPr>
          </a:p>
        </p:txBody>
      </p:sp>
      <p:sp>
        <p:nvSpPr>
          <p:cNvPr id="10" name="TextBox 9"/>
          <p:cNvSpPr txBox="1"/>
          <p:nvPr/>
        </p:nvSpPr>
        <p:spPr>
          <a:xfrm>
            <a:off x="540539" y="1456309"/>
            <a:ext cx="7992888" cy="923330"/>
          </a:xfrm>
          <a:prstGeom prst="rect">
            <a:avLst/>
          </a:prstGeom>
          <a:noFill/>
        </p:spPr>
        <p:txBody>
          <a:bodyPr wrap="square" rtlCol="0">
            <a:spAutoFit/>
          </a:bodyPr>
          <a:lstStyle/>
          <a:p>
            <a:pPr algn="ctr"/>
            <a:r>
              <a:rPr lang="en-IE" dirty="0" smtClean="0"/>
              <a:t>To date we have received initial data reports form </a:t>
            </a:r>
          </a:p>
          <a:p>
            <a:pPr algn="ctr"/>
            <a:r>
              <a:rPr lang="en-IE" dirty="0" smtClean="0"/>
              <a:t>Milestone </a:t>
            </a:r>
            <a:r>
              <a:rPr lang="en-IE" dirty="0" smtClean="0"/>
              <a:t>Inventive, </a:t>
            </a:r>
            <a:r>
              <a:rPr lang="en-IE" dirty="0" smtClean="0"/>
              <a:t>the events management company and a </a:t>
            </a:r>
            <a:r>
              <a:rPr lang="en-IE" dirty="0" smtClean="0"/>
              <a:t>report from</a:t>
            </a:r>
          </a:p>
          <a:p>
            <a:pPr algn="ctr"/>
            <a:r>
              <a:rPr lang="en-IE" dirty="0" smtClean="0"/>
              <a:t>Vanessa Fox O’Loughlin, the literary strand curator </a:t>
            </a:r>
            <a:endParaRPr lang="en-IE" dirty="0"/>
          </a:p>
        </p:txBody>
      </p:sp>
      <p:sp>
        <p:nvSpPr>
          <p:cNvPr id="11" name="Rectangle 10"/>
          <p:cNvSpPr/>
          <p:nvPr/>
        </p:nvSpPr>
        <p:spPr>
          <a:xfrm>
            <a:off x="1118727" y="2738909"/>
            <a:ext cx="5481554" cy="523220"/>
          </a:xfrm>
          <a:prstGeom prst="rect">
            <a:avLst/>
          </a:prstGeom>
        </p:spPr>
        <p:txBody>
          <a:bodyPr wrap="square">
            <a:spAutoFit/>
          </a:bodyPr>
          <a:lstStyle/>
          <a:p>
            <a:pPr marL="342900" lvl="0" indent="-342900">
              <a:spcAft>
                <a:spcPts val="0"/>
              </a:spcAft>
              <a:buSzPts val="1000"/>
              <a:buFont typeface="Symbol" panose="05050102010706020507" pitchFamily="18" charset="2"/>
              <a:buChar char=""/>
              <a:tabLst>
                <a:tab pos="457200" algn="l"/>
              </a:tabLst>
            </a:pPr>
            <a:r>
              <a:rPr lang="en-IE" dirty="0">
                <a:latin typeface="Verdana" panose="020B0604030504040204" pitchFamily="34" charset="0"/>
                <a:ea typeface="Calibri" panose="020F0502020204030204" pitchFamily="34" charset="0"/>
              </a:rPr>
              <a:t>Total sales &amp; bookings - </a:t>
            </a:r>
            <a:r>
              <a:rPr lang="en-IE" dirty="0" smtClean="0">
                <a:latin typeface="Verdana" panose="020B0604030504040204" pitchFamily="34" charset="0"/>
                <a:ea typeface="Calibri" panose="020F0502020204030204" pitchFamily="34" charset="0"/>
              </a:rPr>
              <a:t>3,019</a:t>
            </a:r>
            <a:endParaRPr lang="en-IE" sz="2800" dirty="0">
              <a:effectLst/>
              <a:latin typeface="Times New Roman" panose="02020603050405020304" pitchFamily="18" charset="0"/>
              <a:ea typeface="Calibri" panose="020F0502020204030204" pitchFamily="34" charset="0"/>
            </a:endParaRPr>
          </a:p>
        </p:txBody>
      </p:sp>
      <p:sp>
        <p:nvSpPr>
          <p:cNvPr id="15" name="Rectangle 14"/>
          <p:cNvSpPr/>
          <p:nvPr/>
        </p:nvSpPr>
        <p:spPr>
          <a:xfrm>
            <a:off x="1118727" y="3242496"/>
            <a:ext cx="7607909" cy="523220"/>
          </a:xfrm>
          <a:prstGeom prst="rect">
            <a:avLst/>
          </a:prstGeom>
        </p:spPr>
        <p:txBody>
          <a:bodyPr wrap="square">
            <a:spAutoFit/>
          </a:bodyPr>
          <a:lstStyle/>
          <a:p>
            <a:pPr marL="342900" lvl="0" indent="-342900">
              <a:spcAft>
                <a:spcPts val="0"/>
              </a:spcAft>
              <a:buSzPts val="1000"/>
              <a:buFont typeface="Symbol" panose="05050102010706020507" pitchFamily="18" charset="2"/>
              <a:buChar char=""/>
              <a:tabLst>
                <a:tab pos="457200" algn="l"/>
              </a:tabLst>
            </a:pPr>
            <a:r>
              <a:rPr lang="en-IE" dirty="0">
                <a:latin typeface="Verdana" panose="020B0604030504040204" pitchFamily="34" charset="0"/>
                <a:ea typeface="Calibri" panose="020F0502020204030204" pitchFamily="34" charset="0"/>
              </a:rPr>
              <a:t>Comparison with 2016 </a:t>
            </a:r>
            <a:r>
              <a:rPr lang="en-IE" dirty="0" smtClean="0">
                <a:latin typeface="Verdana" panose="020B0604030504040204" pitchFamily="34" charset="0"/>
                <a:ea typeface="Calibri" panose="020F0502020204030204" pitchFamily="34" charset="0"/>
              </a:rPr>
              <a:t>- 9% </a:t>
            </a:r>
            <a:r>
              <a:rPr lang="en-IE" dirty="0">
                <a:latin typeface="Verdana" panose="020B0604030504040204" pitchFamily="34" charset="0"/>
                <a:ea typeface="Calibri" panose="020F0502020204030204" pitchFamily="34" charset="0"/>
              </a:rPr>
              <a:t>increase on last year</a:t>
            </a:r>
            <a:endParaRPr lang="en-IE" sz="2800" dirty="0">
              <a:effectLst/>
              <a:latin typeface="Times New Roman" panose="02020603050405020304" pitchFamily="18" charset="0"/>
              <a:ea typeface="Calibri" panose="020F0502020204030204" pitchFamily="34" charset="0"/>
            </a:endParaRPr>
          </a:p>
        </p:txBody>
      </p:sp>
      <p:sp>
        <p:nvSpPr>
          <p:cNvPr id="16" name="Rectangle 15"/>
          <p:cNvSpPr/>
          <p:nvPr/>
        </p:nvSpPr>
        <p:spPr>
          <a:xfrm>
            <a:off x="1134020" y="4346797"/>
            <a:ext cx="7565278" cy="800219"/>
          </a:xfrm>
          <a:prstGeom prst="rect">
            <a:avLst/>
          </a:prstGeom>
        </p:spPr>
        <p:txBody>
          <a:bodyPr wrap="square">
            <a:spAutoFit/>
          </a:bodyPr>
          <a:lstStyle/>
          <a:p>
            <a:pPr marL="342900" lvl="0" indent="-342900">
              <a:spcAft>
                <a:spcPts val="0"/>
              </a:spcAft>
              <a:buSzPts val="1000"/>
              <a:buFont typeface="Symbol" panose="05050102010706020507" pitchFamily="18" charset="2"/>
              <a:buChar char=""/>
              <a:tabLst>
                <a:tab pos="457200" algn="l"/>
              </a:tabLst>
            </a:pPr>
            <a:r>
              <a:rPr lang="en-IE" dirty="0">
                <a:latin typeface="Verdana" panose="020B0604030504040204" pitchFamily="34" charset="0"/>
                <a:ea typeface="Calibri" panose="020F0502020204030204" pitchFamily="34" charset="0"/>
              </a:rPr>
              <a:t>Percentage total available tickets sold &amp; booked = 77% of capacity.</a:t>
            </a:r>
            <a:endParaRPr lang="en-IE" sz="2800" dirty="0">
              <a:effectLst/>
              <a:latin typeface="Times New Roman" panose="02020603050405020304" pitchFamily="18" charset="0"/>
              <a:ea typeface="Calibri" panose="020F0502020204030204" pitchFamily="34" charset="0"/>
            </a:endParaRPr>
          </a:p>
        </p:txBody>
      </p:sp>
      <p:pic>
        <p:nvPicPr>
          <p:cNvPr id="18" name="Picture 17"/>
          <p:cNvPicPr>
            <a:picLocks noChangeAspect="1"/>
          </p:cNvPicPr>
          <p:nvPr/>
        </p:nvPicPr>
        <p:blipFill>
          <a:blip r:embed="rId3"/>
          <a:stretch>
            <a:fillRect/>
          </a:stretch>
        </p:blipFill>
        <p:spPr>
          <a:xfrm>
            <a:off x="70744" y="5675014"/>
            <a:ext cx="9002511" cy="1177900"/>
          </a:xfrm>
          <a:prstGeom prst="rect">
            <a:avLst/>
          </a:prstGeom>
        </p:spPr>
      </p:pic>
      <p:sp>
        <p:nvSpPr>
          <p:cNvPr id="12" name="Rectangle 11"/>
          <p:cNvSpPr/>
          <p:nvPr/>
        </p:nvSpPr>
        <p:spPr>
          <a:xfrm>
            <a:off x="1134020" y="3756546"/>
            <a:ext cx="7607909" cy="523220"/>
          </a:xfrm>
          <a:prstGeom prst="rect">
            <a:avLst/>
          </a:prstGeom>
        </p:spPr>
        <p:txBody>
          <a:bodyPr wrap="square">
            <a:spAutoFit/>
          </a:bodyPr>
          <a:lstStyle/>
          <a:p>
            <a:pPr marL="342900" lvl="0" indent="-342900">
              <a:spcAft>
                <a:spcPts val="0"/>
              </a:spcAft>
              <a:buSzPts val="1000"/>
              <a:buFont typeface="Symbol" panose="05050102010706020507" pitchFamily="18" charset="2"/>
              <a:buChar char=""/>
              <a:tabLst>
                <a:tab pos="457200" algn="l"/>
              </a:tabLst>
            </a:pPr>
            <a:r>
              <a:rPr lang="en-IE" dirty="0" smtClean="0">
                <a:latin typeface="Verdana" panose="020B0604030504040204" pitchFamily="34" charset="0"/>
                <a:ea typeface="Calibri" panose="020F0502020204030204" pitchFamily="34" charset="0"/>
              </a:rPr>
              <a:t>Over a third of visitors planned to attend multiple events</a:t>
            </a:r>
            <a:endParaRPr lang="en-IE"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82931697"/>
      </p:ext>
    </p:extLst>
  </p:cSld>
  <p:clrMapOvr>
    <a:masterClrMapping/>
  </p:clrMapOvr>
  <p:transition advClick="0" advTm="1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0744" y="5675014"/>
            <a:ext cx="9002511" cy="1177900"/>
          </a:xfrm>
          <a:prstGeom prst="rect">
            <a:avLst/>
          </a:prstGeom>
        </p:spPr>
      </p:pic>
      <p:sp>
        <p:nvSpPr>
          <p:cNvPr id="3" name="TextBox 2"/>
          <p:cNvSpPr txBox="1"/>
          <p:nvPr/>
        </p:nvSpPr>
        <p:spPr>
          <a:xfrm>
            <a:off x="539552" y="812399"/>
            <a:ext cx="8604448" cy="1077218"/>
          </a:xfrm>
          <a:prstGeom prst="rect">
            <a:avLst/>
          </a:prstGeom>
          <a:noFill/>
        </p:spPr>
        <p:txBody>
          <a:bodyPr wrap="square" rtlCol="0">
            <a:spAutoFit/>
          </a:bodyPr>
          <a:lstStyle/>
          <a:p>
            <a:r>
              <a:rPr lang="en-IE" sz="3200" b="1" u="sng" dirty="0" smtClean="0">
                <a:solidFill>
                  <a:srgbClr val="FF0000"/>
                </a:solidFill>
                <a:latin typeface="+mn-lt"/>
              </a:rPr>
              <a:t>Audience Profile and Feedback </a:t>
            </a:r>
            <a:r>
              <a:rPr lang="en-IE" sz="1600" dirty="0" smtClean="0"/>
              <a:t>(</a:t>
            </a:r>
            <a:r>
              <a:rPr lang="en-IE" sz="1600" dirty="0"/>
              <a:t>of those who answered survey)</a:t>
            </a:r>
          </a:p>
          <a:p>
            <a:r>
              <a:rPr lang="en-IE" sz="3200" b="1" u="sng" dirty="0" smtClean="0">
                <a:solidFill>
                  <a:srgbClr val="FF0000"/>
                </a:solidFill>
                <a:latin typeface="+mn-lt"/>
              </a:rPr>
              <a:t> </a:t>
            </a:r>
            <a:endParaRPr lang="en-IE" sz="3200" b="1" u="sng" dirty="0">
              <a:solidFill>
                <a:srgbClr val="FF0000"/>
              </a:solidFill>
              <a:latin typeface="+mn-lt"/>
            </a:endParaRPr>
          </a:p>
        </p:txBody>
      </p:sp>
      <p:sp>
        <p:nvSpPr>
          <p:cNvPr id="4" name="Rectangle 3"/>
          <p:cNvSpPr/>
          <p:nvPr/>
        </p:nvSpPr>
        <p:spPr>
          <a:xfrm>
            <a:off x="539552" y="1700808"/>
            <a:ext cx="8208912" cy="3693319"/>
          </a:xfrm>
          <a:prstGeom prst="rect">
            <a:avLst/>
          </a:prstGeom>
        </p:spPr>
        <p:txBody>
          <a:bodyPr wrap="square">
            <a:spAutoFit/>
          </a:bodyPr>
          <a:lstStyle/>
          <a:p>
            <a:pPr marL="285750" indent="-285750">
              <a:spcAft>
                <a:spcPts val="0"/>
              </a:spcAft>
              <a:buSzPts val="1000"/>
              <a:buFont typeface="Arial" panose="020B0604020202020204" pitchFamily="34" charset="0"/>
              <a:buChar char="•"/>
              <a:tabLst>
                <a:tab pos="457200" algn="l"/>
              </a:tabLst>
            </a:pPr>
            <a:r>
              <a:rPr lang="en-IE" dirty="0" smtClean="0">
                <a:latin typeface="+mn-lt"/>
              </a:rPr>
              <a:t>The </a:t>
            </a:r>
            <a:r>
              <a:rPr lang="en-IE" dirty="0">
                <a:latin typeface="+mn-lt"/>
              </a:rPr>
              <a:t>peak booking time was </a:t>
            </a:r>
            <a:r>
              <a:rPr lang="en-IE" dirty="0" smtClean="0">
                <a:latin typeface="+mn-lt"/>
              </a:rPr>
              <a:t>less than 2 </a:t>
            </a:r>
            <a:r>
              <a:rPr lang="en-IE" dirty="0">
                <a:latin typeface="+mn-lt"/>
              </a:rPr>
              <a:t>weeks out.</a:t>
            </a:r>
            <a:endParaRPr lang="en-IE" dirty="0">
              <a:latin typeface="+mn-lt"/>
              <a:ea typeface="Calibri" panose="020F0502020204030204" pitchFamily="34" charset="0"/>
            </a:endParaRPr>
          </a:p>
          <a:p>
            <a:pPr lvl="0">
              <a:spcAft>
                <a:spcPts val="0"/>
              </a:spcAft>
              <a:buSzPts val="1000"/>
              <a:tabLst>
                <a:tab pos="457200" algn="l"/>
              </a:tabLst>
            </a:pPr>
            <a:endParaRPr lang="en-IE" dirty="0" smtClean="0">
              <a:latin typeface="+mn-lt"/>
              <a:ea typeface="Calibri" panose="020F0502020204030204" pitchFamily="34" charset="0"/>
            </a:endParaRPr>
          </a:p>
          <a:p>
            <a:pPr marL="285750" lvl="0" indent="-285750">
              <a:buFont typeface="Arial" panose="020B0604020202020204" pitchFamily="34" charset="0"/>
              <a:buChar char="•"/>
            </a:pPr>
            <a:r>
              <a:rPr lang="en-IE" dirty="0">
                <a:latin typeface="+mn-lt"/>
              </a:rPr>
              <a:t>Predominantly female (72</a:t>
            </a:r>
            <a:r>
              <a:rPr lang="en-IE" dirty="0" smtClean="0">
                <a:latin typeface="+mn-lt"/>
              </a:rPr>
              <a:t>%) </a:t>
            </a:r>
            <a:r>
              <a:rPr lang="en-IE" dirty="0">
                <a:latin typeface="+mn-lt"/>
              </a:rPr>
              <a:t>older than 45 years </a:t>
            </a:r>
            <a:endParaRPr lang="en-IE" dirty="0" smtClean="0">
              <a:latin typeface="+mn-lt"/>
            </a:endParaRPr>
          </a:p>
          <a:p>
            <a:pPr marL="285750" lvl="0" indent="-285750">
              <a:buFont typeface="Arial" panose="020B0604020202020204" pitchFamily="34" charset="0"/>
              <a:buChar char="•"/>
            </a:pPr>
            <a:endParaRPr lang="en-IE" dirty="0">
              <a:latin typeface="+mn-lt"/>
            </a:endParaRPr>
          </a:p>
          <a:p>
            <a:pPr marL="285750" lvl="0" indent="-285750">
              <a:buFont typeface="Arial" panose="020B0604020202020204" pitchFamily="34" charset="0"/>
              <a:buChar char="•"/>
            </a:pPr>
            <a:r>
              <a:rPr lang="en-IE" dirty="0">
                <a:latin typeface="+mn-lt"/>
              </a:rPr>
              <a:t>L</a:t>
            </a:r>
            <a:r>
              <a:rPr lang="en-IE" dirty="0" smtClean="0">
                <a:latin typeface="+mn-lt"/>
              </a:rPr>
              <a:t>ocal </a:t>
            </a:r>
            <a:r>
              <a:rPr lang="en-IE" dirty="0" smtClean="0">
                <a:latin typeface="+mn-lt"/>
              </a:rPr>
              <a:t>audience from all over South Dublin and neighbouring counties.</a:t>
            </a:r>
          </a:p>
          <a:p>
            <a:pPr lvl="0"/>
            <a:endParaRPr lang="en-IE" dirty="0">
              <a:latin typeface="+mn-lt"/>
            </a:endParaRPr>
          </a:p>
          <a:p>
            <a:pPr marL="285750" lvl="0" indent="-285750">
              <a:buFont typeface="Arial" panose="020B0604020202020204" pitchFamily="34" charset="0"/>
              <a:buChar char="•"/>
            </a:pPr>
            <a:r>
              <a:rPr lang="en-IE" dirty="0" smtClean="0">
                <a:latin typeface="+mn-lt"/>
              </a:rPr>
              <a:t>The </a:t>
            </a:r>
            <a:r>
              <a:rPr lang="en-IE" dirty="0">
                <a:latin typeface="+mn-lt"/>
              </a:rPr>
              <a:t>average group size was 3 </a:t>
            </a:r>
            <a:r>
              <a:rPr lang="en-IE" dirty="0" smtClean="0">
                <a:latin typeface="+mn-lt"/>
              </a:rPr>
              <a:t>people</a:t>
            </a:r>
          </a:p>
          <a:p>
            <a:pPr lvl="0"/>
            <a:endParaRPr lang="en-IE" dirty="0">
              <a:latin typeface="+mn-lt"/>
            </a:endParaRPr>
          </a:p>
          <a:p>
            <a:pPr marL="342900" lvl="0" indent="-342900">
              <a:spcAft>
                <a:spcPts val="0"/>
              </a:spcAft>
              <a:buSzPts val="1000"/>
              <a:buFont typeface="Symbol" panose="05050102010706020507" pitchFamily="18" charset="2"/>
              <a:buChar char=""/>
              <a:tabLst>
                <a:tab pos="457200" algn="l"/>
              </a:tabLst>
            </a:pPr>
            <a:r>
              <a:rPr lang="en-IE" dirty="0" smtClean="0">
                <a:latin typeface="+mn-lt"/>
                <a:ea typeface="Calibri" panose="020F0502020204030204" pitchFamily="34" charset="0"/>
              </a:rPr>
              <a:t>84% rated </a:t>
            </a:r>
            <a:r>
              <a:rPr lang="en-IE" dirty="0">
                <a:latin typeface="+mn-lt"/>
                <a:ea typeface="Calibri" panose="020F0502020204030204" pitchFamily="34" charset="0"/>
              </a:rPr>
              <a:t>their experience of the festival as </a:t>
            </a:r>
            <a:r>
              <a:rPr lang="en-IE" dirty="0" smtClean="0">
                <a:latin typeface="+mn-lt"/>
                <a:ea typeface="Calibri" panose="020F0502020204030204" pitchFamily="34" charset="0"/>
              </a:rPr>
              <a:t>'excellent‘</a:t>
            </a:r>
          </a:p>
          <a:p>
            <a:pPr lvl="0">
              <a:spcAft>
                <a:spcPts val="0"/>
              </a:spcAft>
              <a:buSzPts val="1000"/>
              <a:tabLst>
                <a:tab pos="457200" algn="l"/>
              </a:tabLst>
            </a:pPr>
            <a:endParaRPr lang="en-IE" dirty="0" smtClean="0">
              <a:latin typeface="+mn-lt"/>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en-IE" dirty="0" smtClean="0">
                <a:latin typeface="+mn-lt"/>
                <a:ea typeface="Calibri" panose="020F0502020204030204" pitchFamily="34" charset="0"/>
              </a:rPr>
              <a:t>13.5%  rated as  </a:t>
            </a:r>
            <a:r>
              <a:rPr lang="en-IE" dirty="0">
                <a:latin typeface="+mn-lt"/>
                <a:ea typeface="Calibri" panose="020F0502020204030204" pitchFamily="34" charset="0"/>
              </a:rPr>
              <a:t>'Good' </a:t>
            </a:r>
            <a:r>
              <a:rPr lang="en-IE" dirty="0" smtClean="0">
                <a:latin typeface="+mn-lt"/>
                <a:ea typeface="Calibri" panose="020F0502020204030204" pitchFamily="34" charset="0"/>
              </a:rPr>
              <a:t> (no </a:t>
            </a:r>
            <a:r>
              <a:rPr lang="en-IE" dirty="0">
                <a:latin typeface="+mn-lt"/>
                <a:ea typeface="Calibri" panose="020F0502020204030204" pitchFamily="34" charset="0"/>
              </a:rPr>
              <a:t>one selected the options 'poor' or 'very </a:t>
            </a:r>
            <a:r>
              <a:rPr lang="en-IE" dirty="0" smtClean="0">
                <a:latin typeface="+mn-lt"/>
                <a:ea typeface="Calibri" panose="020F0502020204030204" pitchFamily="34" charset="0"/>
              </a:rPr>
              <a:t>poor‘)</a:t>
            </a:r>
          </a:p>
          <a:p>
            <a:pPr lvl="0">
              <a:spcAft>
                <a:spcPts val="0"/>
              </a:spcAft>
              <a:buSzPts val="1000"/>
              <a:tabLst>
                <a:tab pos="457200" algn="l"/>
              </a:tabLst>
            </a:pPr>
            <a:endParaRPr lang="en-IE" dirty="0">
              <a:latin typeface="+mn-lt"/>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en-IE" dirty="0">
                <a:latin typeface="+mn-lt"/>
                <a:ea typeface="Calibri" panose="020F0502020204030204" pitchFamily="34" charset="0"/>
              </a:rPr>
              <a:t>98.2% </a:t>
            </a:r>
            <a:r>
              <a:rPr lang="en-IE" dirty="0" smtClean="0">
                <a:latin typeface="+mn-lt"/>
                <a:ea typeface="Calibri" panose="020F0502020204030204" pitchFamily="34" charset="0"/>
              </a:rPr>
              <a:t>said </a:t>
            </a:r>
            <a:r>
              <a:rPr lang="en-IE" dirty="0">
                <a:latin typeface="+mn-lt"/>
                <a:ea typeface="Calibri" panose="020F0502020204030204" pitchFamily="34" charset="0"/>
              </a:rPr>
              <a:t>they would recommend The Red Line Book Festival to a friend.</a:t>
            </a:r>
            <a:endParaRPr lang="en-IE" dirty="0">
              <a:effectLst/>
              <a:latin typeface="+mn-lt"/>
              <a:ea typeface="Calibri" panose="020F0502020204030204" pitchFamily="34" charset="0"/>
            </a:endParaRPr>
          </a:p>
        </p:txBody>
      </p:sp>
    </p:spTree>
    <p:extLst>
      <p:ext uri="{BB962C8B-B14F-4D97-AF65-F5344CB8AC3E}">
        <p14:creationId xmlns:p14="http://schemas.microsoft.com/office/powerpoint/2010/main" val="3979977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41580" y="456662"/>
            <a:ext cx="4080000" cy="748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endParaRPr lang="en-IE" sz="3600" b="1" dirty="0">
              <a:solidFill>
                <a:srgbClr val="FF0000"/>
              </a:solidFill>
              <a:latin typeface="+mn-lt"/>
            </a:endParaRPr>
          </a:p>
        </p:txBody>
      </p:sp>
      <p:sp>
        <p:nvSpPr>
          <p:cNvPr id="14" name="TextBox 13"/>
          <p:cNvSpPr txBox="1"/>
          <p:nvPr/>
        </p:nvSpPr>
        <p:spPr>
          <a:xfrm>
            <a:off x="683569" y="573175"/>
            <a:ext cx="7560840" cy="584775"/>
          </a:xfrm>
          <a:prstGeom prst="rect">
            <a:avLst/>
          </a:prstGeom>
          <a:noFill/>
        </p:spPr>
        <p:txBody>
          <a:bodyPr wrap="square" rtlCol="0">
            <a:spAutoFit/>
          </a:bodyPr>
          <a:lstStyle/>
          <a:p>
            <a:r>
              <a:rPr lang="en-IE" sz="3200" b="1" u="sng" dirty="0" smtClean="0">
                <a:solidFill>
                  <a:srgbClr val="FF0000"/>
                </a:solidFill>
                <a:latin typeface="+mn-lt"/>
              </a:rPr>
              <a:t>TedX Tallaght -  Thursday 12</a:t>
            </a:r>
            <a:r>
              <a:rPr lang="en-IE" sz="3200" b="1" u="sng" baseline="30000" dirty="0" smtClean="0">
                <a:solidFill>
                  <a:srgbClr val="FF0000"/>
                </a:solidFill>
                <a:latin typeface="+mn-lt"/>
              </a:rPr>
              <a:t>th</a:t>
            </a:r>
            <a:r>
              <a:rPr lang="en-IE" sz="3200" b="1" u="sng" dirty="0" smtClean="0">
                <a:solidFill>
                  <a:srgbClr val="FF0000"/>
                </a:solidFill>
                <a:latin typeface="+mn-lt"/>
              </a:rPr>
              <a:t> October</a:t>
            </a:r>
            <a:endParaRPr lang="en-IE" sz="3200" b="1" u="sng" dirty="0">
              <a:solidFill>
                <a:srgbClr val="FF0000"/>
              </a:solidFill>
              <a:latin typeface="+mn-lt"/>
            </a:endParaRPr>
          </a:p>
        </p:txBody>
      </p:sp>
      <p:sp>
        <p:nvSpPr>
          <p:cNvPr id="8" name="TextBox 7"/>
          <p:cNvSpPr txBox="1"/>
          <p:nvPr/>
        </p:nvSpPr>
        <p:spPr>
          <a:xfrm>
            <a:off x="441580" y="1602971"/>
            <a:ext cx="8211101" cy="1015663"/>
          </a:xfrm>
          <a:prstGeom prst="rect">
            <a:avLst/>
          </a:prstGeom>
          <a:noFill/>
        </p:spPr>
        <p:txBody>
          <a:bodyPr wrap="square" rtlCol="0">
            <a:spAutoFit/>
          </a:bodyPr>
          <a:lstStyle/>
          <a:p>
            <a:r>
              <a:rPr lang="en-IE" sz="2000" dirty="0" smtClean="0"/>
              <a:t>13 inspired speakers shared their thought-provoking ideas and stories on </a:t>
            </a:r>
            <a:r>
              <a:rPr lang="en-IE" sz="2000" b="1" i="1" dirty="0" smtClean="0"/>
              <a:t>The Propagation of Ideas </a:t>
            </a:r>
            <a:r>
              <a:rPr lang="en-IE" sz="2000" dirty="0" smtClean="0"/>
              <a:t>to a full house in the Civic Theatre.</a:t>
            </a:r>
          </a:p>
          <a:p>
            <a:r>
              <a:rPr lang="en-IE" sz="2000" b="1" i="1" dirty="0">
                <a:solidFill>
                  <a:srgbClr val="FF0000"/>
                </a:solidFill>
              </a:rPr>
              <a:t> </a:t>
            </a:r>
            <a:r>
              <a:rPr lang="en-IE" sz="2000" b="1" i="1" dirty="0" smtClean="0">
                <a:solidFill>
                  <a:srgbClr val="FF0000"/>
                </a:solidFill>
              </a:rPr>
              <a:t>MC: Bobbie Hickey</a:t>
            </a:r>
            <a:endParaRPr lang="en-IE" sz="2400" b="1" i="1" dirty="0">
              <a:solidFill>
                <a:srgbClr val="FF00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580" y="2936658"/>
            <a:ext cx="5282548" cy="358758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2936658"/>
            <a:ext cx="2592288" cy="3649397"/>
          </a:xfrm>
          <a:prstGeom prst="rect">
            <a:avLst/>
          </a:prstGeom>
        </p:spPr>
      </p:pic>
    </p:spTree>
    <p:extLst>
      <p:ext uri="{BB962C8B-B14F-4D97-AF65-F5344CB8AC3E}">
        <p14:creationId xmlns:p14="http://schemas.microsoft.com/office/powerpoint/2010/main" val="1900166407"/>
      </p:ext>
    </p:extLst>
  </p:cSld>
  <p:clrMapOvr>
    <a:masterClrMapping/>
  </p:clrMapOvr>
  <p:transition advClick="0" advTm="1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0592" y="4725144"/>
            <a:ext cx="3168351" cy="2132856"/>
          </a:xfrm>
        </p:spPr>
        <p:txBody>
          <a:bodyPr>
            <a:normAutofit/>
          </a:bodyPr>
          <a:lstStyle/>
          <a:p>
            <a:r>
              <a:rPr lang="en-IE" sz="2400" b="1" i="1" dirty="0" smtClean="0">
                <a:solidFill>
                  <a:srgbClr val="FF0000"/>
                </a:solidFill>
              </a:rPr>
              <a:t/>
            </a:r>
            <a:br>
              <a:rPr lang="en-IE" sz="2400" b="1" i="1" dirty="0" smtClean="0">
                <a:solidFill>
                  <a:srgbClr val="FF0000"/>
                </a:solidFill>
              </a:rPr>
            </a:br>
            <a:r>
              <a:rPr lang="en-IE" sz="3600" b="1" i="1" dirty="0">
                <a:solidFill>
                  <a:srgbClr val="FF0000"/>
                </a:solidFill>
              </a:rPr>
              <a:t/>
            </a:r>
            <a:br>
              <a:rPr lang="en-IE" sz="3600" b="1" i="1" dirty="0">
                <a:solidFill>
                  <a:srgbClr val="FF0000"/>
                </a:solidFill>
              </a:rPr>
            </a:br>
            <a:r>
              <a:rPr lang="en-IE" sz="3600" dirty="0"/>
              <a:t/>
            </a:r>
            <a:br>
              <a:rPr lang="en-IE" sz="3600" dirty="0"/>
            </a:br>
            <a:endParaRPr lang="en-IE" sz="3600" b="1" dirty="0">
              <a:solidFill>
                <a:srgbClr val="FF0000"/>
              </a:solidFill>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8010" y="5085184"/>
            <a:ext cx="1386548" cy="125995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1006" y="5085184"/>
            <a:ext cx="1374344" cy="1284090"/>
          </a:xfrm>
          <a:prstGeom prst="rect">
            <a:avLst/>
          </a:prstGeom>
        </p:spPr>
      </p:pic>
      <p:sp>
        <p:nvSpPr>
          <p:cNvPr id="12" name="TextBox 11"/>
          <p:cNvSpPr txBox="1"/>
          <p:nvPr/>
        </p:nvSpPr>
        <p:spPr>
          <a:xfrm>
            <a:off x="578725" y="418101"/>
            <a:ext cx="6585563" cy="584775"/>
          </a:xfrm>
          <a:prstGeom prst="rect">
            <a:avLst/>
          </a:prstGeom>
          <a:noFill/>
        </p:spPr>
        <p:txBody>
          <a:bodyPr wrap="square" rtlCol="0">
            <a:spAutoFit/>
          </a:bodyPr>
          <a:lstStyle/>
          <a:p>
            <a:r>
              <a:rPr lang="en-IE" sz="3200" b="1" u="sng" dirty="0" smtClean="0">
                <a:solidFill>
                  <a:srgbClr val="FF0000"/>
                </a:solidFill>
                <a:latin typeface="+mn-lt"/>
              </a:rPr>
              <a:t>Readers Day - Saturday 14</a:t>
            </a:r>
            <a:r>
              <a:rPr lang="en-IE" sz="3200" b="1" u="sng" baseline="30000" dirty="0" smtClean="0">
                <a:solidFill>
                  <a:srgbClr val="FF0000"/>
                </a:solidFill>
                <a:latin typeface="+mn-lt"/>
              </a:rPr>
              <a:t>th</a:t>
            </a:r>
            <a:r>
              <a:rPr lang="en-IE" sz="3200" b="1" u="sng" dirty="0" smtClean="0">
                <a:solidFill>
                  <a:srgbClr val="FF0000"/>
                </a:solidFill>
                <a:latin typeface="+mn-lt"/>
              </a:rPr>
              <a:t> October</a:t>
            </a:r>
            <a:endParaRPr lang="en-IE" sz="3200" b="1" u="sng" dirty="0">
              <a:solidFill>
                <a:srgbClr val="FF0000"/>
              </a:solidFill>
              <a:latin typeface="+mn-lt"/>
            </a:endParaRPr>
          </a:p>
        </p:txBody>
      </p:sp>
      <p:pic>
        <p:nvPicPr>
          <p:cNvPr id="13" name="officeArt object" descr="Dermot Bolger.jpg"/>
          <p:cNvPicPr/>
          <p:nvPr/>
        </p:nvPicPr>
        <p:blipFill>
          <a:blip r:embed="rId5">
            <a:extLst/>
          </a:blip>
          <a:stretch>
            <a:fillRect/>
          </a:stretch>
        </p:blipFill>
        <p:spPr>
          <a:xfrm>
            <a:off x="6927712" y="356830"/>
            <a:ext cx="1875454" cy="1729896"/>
          </a:xfrm>
          <a:prstGeom prst="rect">
            <a:avLst/>
          </a:prstGeom>
          <a:ln w="12700" cap="flat">
            <a:noFill/>
            <a:miter lim="400000"/>
          </a:ln>
          <a:effectLst/>
        </p:spPr>
      </p:pic>
      <p:sp>
        <p:nvSpPr>
          <p:cNvPr id="14" name="Rectangle 13"/>
          <p:cNvSpPr/>
          <p:nvPr/>
        </p:nvSpPr>
        <p:spPr>
          <a:xfrm>
            <a:off x="239994" y="4046908"/>
            <a:ext cx="8563172" cy="923330"/>
          </a:xfrm>
          <a:prstGeom prst="rect">
            <a:avLst/>
          </a:prstGeom>
        </p:spPr>
        <p:txBody>
          <a:bodyPr wrap="square">
            <a:spAutoFit/>
          </a:bodyPr>
          <a:lstStyle/>
          <a:p>
            <a:r>
              <a:rPr lang="en-US" i="1" dirty="0" smtClean="0">
                <a:latin typeface="Times New Roman" panose="02020603050405020304" pitchFamily="18" charset="0"/>
                <a:ea typeface="Arial Unicode MS" panose="020B0604020202020204" pitchFamily="34" charset="-128"/>
              </a:rPr>
              <a:t>A relaxed </a:t>
            </a:r>
            <a:r>
              <a:rPr lang="en-US" i="1" dirty="0">
                <a:latin typeface="Times New Roman" panose="02020603050405020304" pitchFamily="18" charset="0"/>
                <a:ea typeface="Arial Unicode MS" panose="020B0604020202020204" pitchFamily="34" charset="-128"/>
              </a:rPr>
              <a:t>and intimate day of readings and public conversations chaired by Dermot Bolger. This year's line-up </a:t>
            </a:r>
            <a:r>
              <a:rPr lang="en-US" i="1" dirty="0" smtClean="0">
                <a:latin typeface="Times New Roman" panose="02020603050405020304" pitchFamily="18" charset="0"/>
                <a:ea typeface="Arial Unicode MS" panose="020B0604020202020204" pitchFamily="34" charset="-128"/>
              </a:rPr>
              <a:t>featured Lisa </a:t>
            </a:r>
            <a:r>
              <a:rPr lang="en-US" i="1" dirty="0">
                <a:latin typeface="Times New Roman" panose="02020603050405020304" pitchFamily="18" charset="0"/>
                <a:ea typeface="Arial Unicode MS" panose="020B0604020202020204" pitchFamily="34" charset="-128"/>
              </a:rPr>
              <a:t>Harding, Sara Baume, Mike McCormack, Mary O’Rourke, Julie Parsons and John Banville</a:t>
            </a:r>
            <a:endParaRPr lang="en-IE" dirty="0"/>
          </a:p>
        </p:txBody>
      </p:sp>
      <p:pic>
        <p:nvPicPr>
          <p:cNvPr id="15" name="officeArt object" descr="SaraBaume2B&amp;W.jpg"/>
          <p:cNvPicPr/>
          <p:nvPr/>
        </p:nvPicPr>
        <p:blipFill>
          <a:blip r:embed="rId6">
            <a:extLst/>
          </a:blip>
          <a:stretch>
            <a:fillRect/>
          </a:stretch>
        </p:blipFill>
        <p:spPr>
          <a:xfrm>
            <a:off x="1687830" y="5085184"/>
            <a:ext cx="1238177" cy="1281418"/>
          </a:xfrm>
          <a:prstGeom prst="rect">
            <a:avLst/>
          </a:prstGeom>
          <a:ln w="12700" cap="flat">
            <a:noFill/>
            <a:miter lim="400000"/>
          </a:ln>
          <a:effectLst/>
        </p:spPr>
      </p:pic>
      <p:pic>
        <p:nvPicPr>
          <p:cNvPr id="16" name="officeArt object" descr="Julie Parsons 4 co Kip Carroll.jpeg"/>
          <p:cNvPicPr/>
          <p:nvPr/>
        </p:nvPicPr>
        <p:blipFill>
          <a:blip r:embed="rId7">
            <a:extLst/>
          </a:blip>
          <a:stretch>
            <a:fillRect/>
          </a:stretch>
        </p:blipFill>
        <p:spPr>
          <a:xfrm>
            <a:off x="6091896" y="5085184"/>
            <a:ext cx="1366912" cy="1268740"/>
          </a:xfrm>
          <a:prstGeom prst="rect">
            <a:avLst/>
          </a:prstGeom>
          <a:ln w="12700" cap="flat">
            <a:noFill/>
            <a:miter lim="400000"/>
          </a:ln>
          <a:effectLst/>
        </p:spPr>
      </p:pic>
      <p:pic>
        <p:nvPicPr>
          <p:cNvPr id="17" name="officeArt object" descr="John Banville.jpg"/>
          <p:cNvPicPr/>
          <p:nvPr/>
        </p:nvPicPr>
        <p:blipFill>
          <a:blip r:embed="rId8">
            <a:extLst/>
          </a:blip>
          <a:stretch>
            <a:fillRect/>
          </a:stretch>
        </p:blipFill>
        <p:spPr>
          <a:xfrm>
            <a:off x="7549151" y="5085184"/>
            <a:ext cx="1343020" cy="1296767"/>
          </a:xfrm>
          <a:prstGeom prst="rect">
            <a:avLst/>
          </a:prstGeom>
          <a:ln w="12700" cap="flat">
            <a:noFill/>
            <a:miter lim="400000"/>
          </a:ln>
          <a:effectLst/>
        </p:spPr>
      </p:pic>
      <p:pic>
        <p:nvPicPr>
          <p:cNvPr id="18" name="officeArt object" descr="Lisa Harding.jpg"/>
          <p:cNvPicPr/>
          <p:nvPr/>
        </p:nvPicPr>
        <p:blipFill>
          <a:blip r:embed="rId9">
            <a:extLst/>
          </a:blip>
          <a:stretch>
            <a:fillRect/>
          </a:stretch>
        </p:blipFill>
        <p:spPr>
          <a:xfrm>
            <a:off x="290414" y="5085184"/>
            <a:ext cx="1249045" cy="1259952"/>
          </a:xfrm>
          <a:prstGeom prst="rect">
            <a:avLst/>
          </a:prstGeom>
          <a:ln w="12700" cap="flat">
            <a:noFill/>
            <a:miter lim="400000"/>
          </a:ln>
          <a:effectLst/>
        </p:spPr>
      </p:pic>
      <p:sp>
        <p:nvSpPr>
          <p:cNvPr id="4" name="TextBox 3"/>
          <p:cNvSpPr txBox="1"/>
          <p:nvPr/>
        </p:nvSpPr>
        <p:spPr>
          <a:xfrm>
            <a:off x="1831869" y="2637558"/>
            <a:ext cx="6900325" cy="553998"/>
          </a:xfrm>
          <a:prstGeom prst="rect">
            <a:avLst/>
          </a:prstGeom>
          <a:noFill/>
        </p:spPr>
        <p:txBody>
          <a:bodyPr wrap="square" rtlCol="0">
            <a:spAutoFit/>
          </a:bodyPr>
          <a:lstStyle/>
          <a:p>
            <a:pPr algn="r"/>
            <a:r>
              <a:rPr lang="en-IE" sz="1400" dirty="0"/>
              <a:t>Mary O Rourke’s article  </a:t>
            </a:r>
            <a:r>
              <a:rPr lang="en-IE" sz="1600" b="1" i="1" dirty="0"/>
              <a:t>Chaos in Catalonia and reflections in Tallaght </a:t>
            </a:r>
            <a:r>
              <a:rPr lang="en-IE" sz="1400" dirty="0"/>
              <a:t>  </a:t>
            </a:r>
            <a:br>
              <a:rPr lang="en-IE" sz="1400" dirty="0"/>
            </a:br>
            <a:r>
              <a:rPr lang="en-IE" sz="1400" dirty="0" err="1"/>
              <a:t>Athlone</a:t>
            </a:r>
            <a:r>
              <a:rPr lang="en-IE" sz="1400" dirty="0"/>
              <a:t> Advertiser, Thu, Oct 26, 2017</a:t>
            </a:r>
          </a:p>
        </p:txBody>
      </p:sp>
      <p:sp>
        <p:nvSpPr>
          <p:cNvPr id="5" name="TextBox 4"/>
          <p:cNvSpPr txBox="1"/>
          <p:nvPr/>
        </p:nvSpPr>
        <p:spPr>
          <a:xfrm>
            <a:off x="578725" y="2112128"/>
            <a:ext cx="7267350" cy="461665"/>
          </a:xfrm>
          <a:prstGeom prst="rect">
            <a:avLst/>
          </a:prstGeom>
          <a:noFill/>
        </p:spPr>
        <p:txBody>
          <a:bodyPr wrap="square" rtlCol="0">
            <a:spAutoFit/>
          </a:bodyPr>
          <a:lstStyle/>
          <a:p>
            <a:r>
              <a:rPr lang="en-US" dirty="0">
                <a:latin typeface="Times New Roman" panose="02020603050405020304" pitchFamily="18" charset="0"/>
                <a:ea typeface="Arial Unicode MS" panose="020B0604020202020204" pitchFamily="34" charset="-128"/>
              </a:rPr>
              <a:t>As Mary said    </a:t>
            </a:r>
            <a:r>
              <a:rPr lang="en-US" i="1" dirty="0">
                <a:latin typeface="Times New Roman" panose="02020603050405020304" pitchFamily="18" charset="0"/>
                <a:ea typeface="Arial Unicode MS" panose="020B0604020202020204" pitchFamily="34" charset="-128"/>
              </a:rPr>
              <a:t>…</a:t>
            </a:r>
            <a:r>
              <a:rPr lang="en-IE" dirty="0"/>
              <a:t>.   </a:t>
            </a:r>
            <a:r>
              <a:rPr lang="en-IE" sz="2400" b="1" i="1" dirty="0">
                <a:solidFill>
                  <a:srgbClr val="FF0000"/>
                </a:solidFill>
              </a:rPr>
              <a:t>All in all, a very satisfactory day!</a:t>
            </a:r>
            <a:endParaRPr lang="en-IE" sz="2400" dirty="0"/>
          </a:p>
        </p:txBody>
      </p:sp>
      <p:sp>
        <p:nvSpPr>
          <p:cNvPr id="3" name="TextBox 2"/>
          <p:cNvSpPr txBox="1"/>
          <p:nvPr/>
        </p:nvSpPr>
        <p:spPr>
          <a:xfrm>
            <a:off x="5100499" y="3429145"/>
            <a:ext cx="3785311" cy="369332"/>
          </a:xfrm>
          <a:prstGeom prst="rect">
            <a:avLst/>
          </a:prstGeom>
          <a:noFill/>
        </p:spPr>
        <p:txBody>
          <a:bodyPr wrap="square" rtlCol="0">
            <a:spAutoFit/>
          </a:bodyPr>
          <a:lstStyle/>
          <a:p>
            <a:r>
              <a:rPr lang="en-IE" dirty="0" smtClean="0"/>
              <a:t>158 attended in the Civic Theatre</a:t>
            </a:r>
            <a:endParaRPr lang="en-IE" dirty="0"/>
          </a:p>
        </p:txBody>
      </p:sp>
    </p:spTree>
    <p:extLst>
      <p:ext uri="{BB962C8B-B14F-4D97-AF65-F5344CB8AC3E}">
        <p14:creationId xmlns:p14="http://schemas.microsoft.com/office/powerpoint/2010/main" val="2459052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491182"/>
            <a:ext cx="7272808" cy="3754874"/>
          </a:xfrm>
          <a:prstGeom prst="rect">
            <a:avLst/>
          </a:prstGeom>
        </p:spPr>
        <p:txBody>
          <a:bodyPr wrap="square">
            <a:spAutoFit/>
          </a:bodyPr>
          <a:lstStyle/>
          <a:p>
            <a:r>
              <a:rPr lang="en-IE" sz="2000" dirty="0">
                <a:solidFill>
                  <a:srgbClr val="000000"/>
                </a:solidFill>
                <a:latin typeface="Times New Roman" panose="02020603050405020304" pitchFamily="18" charset="0"/>
                <a:ea typeface="Calibri" panose="020F0502020204030204" pitchFamily="34" charset="0"/>
              </a:rPr>
              <a:t>Our Literary strand included workshops, </a:t>
            </a:r>
            <a:r>
              <a:rPr lang="en-IE" sz="2000" dirty="0" smtClean="0">
                <a:solidFill>
                  <a:srgbClr val="000000"/>
                </a:solidFill>
                <a:latin typeface="Times New Roman" panose="02020603050405020304" pitchFamily="18" charset="0"/>
                <a:ea typeface="Calibri" panose="020F0502020204030204" pitchFamily="34" charset="0"/>
              </a:rPr>
              <a:t>panel </a:t>
            </a:r>
            <a:r>
              <a:rPr lang="en-IE" sz="2000" dirty="0">
                <a:solidFill>
                  <a:srgbClr val="000000"/>
                </a:solidFill>
                <a:latin typeface="Times New Roman" panose="02020603050405020304" pitchFamily="18" charset="0"/>
                <a:ea typeface="Calibri" panose="020F0502020204030204" pitchFamily="34" charset="0"/>
              </a:rPr>
              <a:t>discussions, </a:t>
            </a:r>
            <a:r>
              <a:rPr lang="en-IE" sz="2000" dirty="0" smtClean="0">
                <a:solidFill>
                  <a:srgbClr val="000000"/>
                </a:solidFill>
                <a:latin typeface="Times New Roman" panose="02020603050405020304" pitchFamily="18" charset="0"/>
                <a:ea typeface="Calibri" panose="020F0502020204030204" pitchFamily="34" charset="0"/>
              </a:rPr>
              <a:t>readings </a:t>
            </a:r>
            <a:r>
              <a:rPr lang="en-IE" sz="2000" dirty="0">
                <a:solidFill>
                  <a:srgbClr val="000000"/>
                </a:solidFill>
                <a:latin typeface="Times New Roman" panose="02020603050405020304" pitchFamily="18" charset="0"/>
                <a:ea typeface="Calibri" panose="020F0502020204030204" pitchFamily="34" charset="0"/>
              </a:rPr>
              <a:t>and </a:t>
            </a:r>
            <a:r>
              <a:rPr lang="en-IE" sz="2000" dirty="0" smtClean="0">
                <a:solidFill>
                  <a:srgbClr val="000000"/>
                </a:solidFill>
                <a:latin typeface="Times New Roman" panose="02020603050405020304" pitchFamily="18" charset="0"/>
                <a:ea typeface="Calibri" panose="020F0502020204030204" pitchFamily="34" charset="0"/>
              </a:rPr>
              <a:t>spoken </a:t>
            </a:r>
            <a:r>
              <a:rPr lang="en-IE" sz="2000" dirty="0">
                <a:solidFill>
                  <a:srgbClr val="000000"/>
                </a:solidFill>
                <a:latin typeface="Times New Roman" panose="02020603050405020304" pitchFamily="18" charset="0"/>
                <a:ea typeface="Calibri" panose="020F0502020204030204" pitchFamily="34" charset="0"/>
              </a:rPr>
              <a:t>word </a:t>
            </a:r>
            <a:r>
              <a:rPr lang="en-IE" sz="2000" dirty="0" smtClean="0">
                <a:solidFill>
                  <a:srgbClr val="000000"/>
                </a:solidFill>
                <a:latin typeface="Times New Roman" panose="02020603050405020304" pitchFamily="18" charset="0"/>
                <a:ea typeface="Calibri" panose="020F0502020204030204" pitchFamily="34" charset="0"/>
              </a:rPr>
              <a:t>events.</a:t>
            </a:r>
          </a:p>
          <a:p>
            <a:endParaRPr lang="en-IE" dirty="0" smtClean="0">
              <a:solidFill>
                <a:srgbClr val="000000"/>
              </a:solidFill>
              <a:latin typeface="Times New Roman" panose="02020603050405020304" pitchFamily="18" charset="0"/>
              <a:ea typeface="Calibri" panose="020F0502020204030204" pitchFamily="34" charset="0"/>
            </a:endParaRPr>
          </a:p>
          <a:p>
            <a:r>
              <a:rPr lang="en-IE" u="sng" dirty="0" smtClean="0">
                <a:solidFill>
                  <a:srgbClr val="000000"/>
                </a:solidFill>
                <a:latin typeface="Times New Roman" panose="02020603050405020304" pitchFamily="18" charset="0"/>
                <a:ea typeface="Calibri" panose="020F0502020204030204" pitchFamily="34" charset="0"/>
              </a:rPr>
              <a:t>Attendance</a:t>
            </a:r>
            <a:r>
              <a:rPr lang="en-IE" dirty="0" smtClean="0">
                <a:solidFill>
                  <a:srgbClr val="000000"/>
                </a:solidFill>
                <a:latin typeface="Times New Roman" panose="02020603050405020304" pitchFamily="18" charset="0"/>
                <a:ea typeface="Calibri" panose="020F0502020204030204" pitchFamily="34" charset="0"/>
              </a:rPr>
              <a:t> </a:t>
            </a:r>
          </a:p>
          <a:p>
            <a:pPr marL="285750" indent="-285750">
              <a:buFont typeface="Arial" panose="020B0604020202020204" pitchFamily="34" charset="0"/>
              <a:buChar char="•"/>
            </a:pPr>
            <a:r>
              <a:rPr lang="en-IE" b="1" dirty="0" smtClean="0">
                <a:solidFill>
                  <a:srgbClr val="000000"/>
                </a:solidFill>
                <a:latin typeface="Times New Roman" panose="02020603050405020304" pitchFamily="18" charset="0"/>
                <a:ea typeface="Calibri" panose="020F0502020204030204" pitchFamily="34" charset="0"/>
              </a:rPr>
              <a:t>Poetry First </a:t>
            </a:r>
            <a:r>
              <a:rPr lang="en-IE" dirty="0" smtClean="0">
                <a:solidFill>
                  <a:srgbClr val="000000"/>
                </a:solidFill>
                <a:latin typeface="Times New Roman" panose="02020603050405020304" pitchFamily="18" charset="0"/>
                <a:ea typeface="Calibri" panose="020F0502020204030204" pitchFamily="34" charset="0"/>
              </a:rPr>
              <a:t>event – 45 attended in the Civic Theatre</a:t>
            </a:r>
          </a:p>
          <a:p>
            <a:pPr marL="285750" indent="-285750">
              <a:buFont typeface="Arial" panose="020B0604020202020204" pitchFamily="34" charset="0"/>
              <a:buChar char="•"/>
            </a:pPr>
            <a:r>
              <a:rPr lang="en-IE" b="1" dirty="0" smtClean="0">
                <a:solidFill>
                  <a:srgbClr val="000000"/>
                </a:solidFill>
                <a:latin typeface="Times New Roman" panose="02020603050405020304" pitchFamily="18" charset="0"/>
              </a:rPr>
              <a:t>Electric Lines </a:t>
            </a:r>
            <a:r>
              <a:rPr lang="en-IE" dirty="0" smtClean="0">
                <a:solidFill>
                  <a:srgbClr val="000000"/>
                </a:solidFill>
                <a:latin typeface="Times New Roman" panose="02020603050405020304" pitchFamily="18" charset="0"/>
              </a:rPr>
              <a:t>– 24 attended in the Loose End</a:t>
            </a:r>
          </a:p>
          <a:p>
            <a:pPr marL="285750" indent="-285750">
              <a:buFont typeface="Arial" panose="020B0604020202020204" pitchFamily="34" charset="0"/>
              <a:buChar char="•"/>
            </a:pPr>
            <a:r>
              <a:rPr lang="en-IE" b="1" dirty="0" smtClean="0">
                <a:solidFill>
                  <a:srgbClr val="000000"/>
                </a:solidFill>
                <a:latin typeface="Times New Roman" panose="02020603050405020304" pitchFamily="18" charset="0"/>
              </a:rPr>
              <a:t>Author talk  </a:t>
            </a:r>
            <a:r>
              <a:rPr lang="en-IE" dirty="0" smtClean="0">
                <a:solidFill>
                  <a:srgbClr val="000000"/>
                </a:solidFill>
                <a:latin typeface="Times New Roman" panose="02020603050405020304" pitchFamily="18" charset="0"/>
              </a:rPr>
              <a:t>- Kevin </a:t>
            </a:r>
            <a:r>
              <a:rPr lang="en-IE" dirty="0" err="1" smtClean="0">
                <a:solidFill>
                  <a:srgbClr val="000000"/>
                </a:solidFill>
                <a:latin typeface="Times New Roman" panose="02020603050405020304" pitchFamily="18" charset="0"/>
              </a:rPr>
              <a:t>Toolis</a:t>
            </a:r>
            <a:r>
              <a:rPr lang="en-IE" dirty="0" smtClean="0">
                <a:solidFill>
                  <a:srgbClr val="000000"/>
                </a:solidFill>
                <a:latin typeface="Times New Roman" panose="02020603050405020304" pitchFamily="18" charset="0"/>
              </a:rPr>
              <a:t> – 40 attended in Ballyroan Library</a:t>
            </a:r>
          </a:p>
          <a:p>
            <a:pPr marL="285750" indent="-285750">
              <a:buFont typeface="Arial" panose="020B0604020202020204" pitchFamily="34" charset="0"/>
              <a:buChar char="•"/>
            </a:pPr>
            <a:r>
              <a:rPr lang="en-IE" b="1" dirty="0" smtClean="0">
                <a:solidFill>
                  <a:srgbClr val="000000"/>
                </a:solidFill>
                <a:latin typeface="Times New Roman" panose="02020603050405020304" pitchFamily="18" charset="0"/>
              </a:rPr>
              <a:t>Staccato </a:t>
            </a:r>
            <a:r>
              <a:rPr lang="en-IE" b="1" dirty="0" err="1" smtClean="0">
                <a:solidFill>
                  <a:srgbClr val="000000"/>
                </a:solidFill>
                <a:latin typeface="Times New Roman" panose="02020603050405020304" pitchFamily="18" charset="0"/>
              </a:rPr>
              <a:t>Lite</a:t>
            </a:r>
            <a:r>
              <a:rPr lang="en-IE" b="1" dirty="0" smtClean="0">
                <a:solidFill>
                  <a:srgbClr val="000000"/>
                </a:solidFill>
                <a:latin typeface="Times New Roman" panose="02020603050405020304" pitchFamily="18" charset="0"/>
              </a:rPr>
              <a:t> </a:t>
            </a:r>
            <a:r>
              <a:rPr lang="en-IE" dirty="0" smtClean="0">
                <a:solidFill>
                  <a:srgbClr val="000000"/>
                </a:solidFill>
                <a:latin typeface="Times New Roman" panose="02020603050405020304" pitchFamily="18" charset="0"/>
              </a:rPr>
              <a:t>– 24 attended in The </a:t>
            </a:r>
            <a:r>
              <a:rPr lang="en-IE" dirty="0" err="1" smtClean="0">
                <a:solidFill>
                  <a:srgbClr val="000000"/>
                </a:solidFill>
                <a:latin typeface="Times New Roman" panose="02020603050405020304" pitchFamily="18" charset="0"/>
              </a:rPr>
              <a:t>Cherrytree</a:t>
            </a:r>
            <a:endParaRPr lang="en-IE" dirty="0" smtClean="0">
              <a:solidFill>
                <a:srgbClr val="000000"/>
              </a:solidFill>
              <a:latin typeface="Times New Roman" panose="02020603050405020304" pitchFamily="18" charset="0"/>
            </a:endParaRPr>
          </a:p>
          <a:p>
            <a:pPr marL="285750" indent="-285750">
              <a:buFont typeface="Arial" panose="020B0604020202020204" pitchFamily="34" charset="0"/>
              <a:buChar char="•"/>
            </a:pPr>
            <a:r>
              <a:rPr lang="en-IE" b="1" dirty="0">
                <a:solidFill>
                  <a:srgbClr val="000000"/>
                </a:solidFill>
                <a:latin typeface="Times New Roman" panose="02020603050405020304" pitchFamily="18" charset="0"/>
              </a:rPr>
              <a:t>F</a:t>
            </a:r>
            <a:r>
              <a:rPr lang="en-IE" b="1" dirty="0" smtClean="0">
                <a:solidFill>
                  <a:srgbClr val="000000"/>
                </a:solidFill>
                <a:latin typeface="Times New Roman" panose="02020603050405020304" pitchFamily="18" charset="0"/>
              </a:rPr>
              <a:t>orgotten</a:t>
            </a:r>
            <a:r>
              <a:rPr lang="en-IE" dirty="0" smtClean="0">
                <a:solidFill>
                  <a:srgbClr val="000000"/>
                </a:solidFill>
                <a:latin typeface="Times New Roman" panose="02020603050405020304" pitchFamily="18" charset="0"/>
              </a:rPr>
              <a:t> – 49 attended in Rathfarnham Castle</a:t>
            </a:r>
          </a:p>
          <a:p>
            <a:pPr marL="285750" indent="-285750">
              <a:buFont typeface="Arial" panose="020B0604020202020204" pitchFamily="34" charset="0"/>
              <a:buChar char="•"/>
            </a:pPr>
            <a:r>
              <a:rPr lang="en-IE" b="1" dirty="0" smtClean="0">
                <a:solidFill>
                  <a:srgbClr val="000000"/>
                </a:solidFill>
                <a:latin typeface="Times New Roman" panose="02020603050405020304" pitchFamily="18" charset="0"/>
              </a:rPr>
              <a:t>Writing workshop </a:t>
            </a:r>
            <a:r>
              <a:rPr lang="en-IE" dirty="0" smtClean="0">
                <a:solidFill>
                  <a:srgbClr val="000000"/>
                </a:solidFill>
                <a:latin typeface="Times New Roman" panose="02020603050405020304" pitchFamily="18" charset="0"/>
              </a:rPr>
              <a:t>at the County Library (28) </a:t>
            </a:r>
          </a:p>
          <a:p>
            <a:pPr marL="285750" indent="-285750">
              <a:buFont typeface="Arial" panose="020B0604020202020204" pitchFamily="34" charset="0"/>
              <a:buChar char="•"/>
            </a:pPr>
            <a:r>
              <a:rPr lang="en-IE" b="1" dirty="0">
                <a:solidFill>
                  <a:srgbClr val="000000"/>
                </a:solidFill>
                <a:latin typeface="Times New Roman" panose="02020603050405020304" pitchFamily="18" charset="0"/>
              </a:rPr>
              <a:t>Writing </a:t>
            </a:r>
            <a:r>
              <a:rPr lang="en-IE" b="1" dirty="0" smtClean="0">
                <a:solidFill>
                  <a:srgbClr val="000000"/>
                </a:solidFill>
                <a:latin typeface="Times New Roman" panose="02020603050405020304" pitchFamily="18" charset="0"/>
              </a:rPr>
              <a:t>workshop </a:t>
            </a:r>
            <a:r>
              <a:rPr lang="en-IE" dirty="0" smtClean="0">
                <a:solidFill>
                  <a:srgbClr val="000000"/>
                </a:solidFill>
                <a:latin typeface="Times New Roman" panose="02020603050405020304" pitchFamily="18" charset="0"/>
              </a:rPr>
              <a:t>at Lucan Library (34)</a:t>
            </a:r>
          </a:p>
          <a:p>
            <a:endParaRPr lang="en-IE" dirty="0">
              <a:solidFill>
                <a:srgbClr val="000000"/>
              </a:solidFill>
              <a:latin typeface="Times New Roman" panose="02020603050405020304" pitchFamily="18" charset="0"/>
            </a:endParaRPr>
          </a:p>
          <a:p>
            <a:r>
              <a:rPr lang="en-IE" dirty="0" smtClean="0">
                <a:solidFill>
                  <a:srgbClr val="000000"/>
                </a:solidFill>
                <a:latin typeface="Times New Roman" panose="02020603050405020304" pitchFamily="18" charset="0"/>
              </a:rPr>
              <a:t>Events were mostly free</a:t>
            </a:r>
            <a:endParaRPr lang="en-IE" dirty="0"/>
          </a:p>
        </p:txBody>
      </p:sp>
      <p:sp>
        <p:nvSpPr>
          <p:cNvPr id="3" name="TextBox 2"/>
          <p:cNvSpPr txBox="1"/>
          <p:nvPr/>
        </p:nvSpPr>
        <p:spPr>
          <a:xfrm>
            <a:off x="755576" y="406404"/>
            <a:ext cx="7848872" cy="584775"/>
          </a:xfrm>
          <a:prstGeom prst="rect">
            <a:avLst/>
          </a:prstGeom>
          <a:noFill/>
        </p:spPr>
        <p:txBody>
          <a:bodyPr wrap="square" rtlCol="0">
            <a:spAutoFit/>
          </a:bodyPr>
          <a:lstStyle/>
          <a:p>
            <a:r>
              <a:rPr lang="en-IE" sz="3200" b="1" u="sng" dirty="0" smtClean="0">
                <a:solidFill>
                  <a:srgbClr val="FF0000"/>
                </a:solidFill>
                <a:latin typeface="+mn-lt"/>
              </a:rPr>
              <a:t>Literary Strand</a:t>
            </a:r>
            <a:endParaRPr lang="en-IE" sz="3200" b="1" u="sng" dirty="0">
              <a:solidFill>
                <a:srgbClr val="FF0000"/>
              </a:solidFill>
              <a:latin typeface="+mn-lt"/>
            </a:endParaRPr>
          </a:p>
        </p:txBody>
      </p:sp>
      <p:pic>
        <p:nvPicPr>
          <p:cNvPr id="4" name="Picture 3"/>
          <p:cNvPicPr>
            <a:picLocks noChangeAspect="1"/>
          </p:cNvPicPr>
          <p:nvPr/>
        </p:nvPicPr>
        <p:blipFill>
          <a:blip r:embed="rId2"/>
          <a:stretch>
            <a:fillRect/>
          </a:stretch>
        </p:blipFill>
        <p:spPr>
          <a:xfrm>
            <a:off x="33975" y="5622948"/>
            <a:ext cx="9002511" cy="1177900"/>
          </a:xfrm>
          <a:prstGeom prst="rect">
            <a:avLst/>
          </a:prstGeom>
        </p:spPr>
      </p:pic>
    </p:spTree>
    <p:extLst>
      <p:ext uri="{BB962C8B-B14F-4D97-AF65-F5344CB8AC3E}">
        <p14:creationId xmlns:p14="http://schemas.microsoft.com/office/powerpoint/2010/main" val="396733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15752" y="404663"/>
            <a:ext cx="3740224" cy="504057"/>
          </a:xfrm>
        </p:spPr>
        <p:txBody>
          <a:bodyPr>
            <a:normAutofit fontScale="90000"/>
          </a:bodyPr>
          <a:lstStyle/>
          <a:p>
            <a:pPr eaLnBrk="1" hangingPunct="1"/>
            <a:r>
              <a:rPr lang="en-US" altLang="en-US" sz="3600" b="1" dirty="0" smtClean="0">
                <a:solidFill>
                  <a:srgbClr val="FF0000"/>
                </a:solidFill>
                <a:latin typeface="+mn-lt"/>
              </a:rPr>
              <a:t/>
            </a:r>
            <a:br>
              <a:rPr lang="en-US" altLang="en-US" sz="3600" b="1" dirty="0" smtClean="0">
                <a:solidFill>
                  <a:srgbClr val="FF0000"/>
                </a:solidFill>
                <a:latin typeface="+mn-lt"/>
              </a:rPr>
            </a:br>
            <a:r>
              <a:rPr lang="en-US" altLang="en-US" sz="3600" b="1" dirty="0" smtClean="0">
                <a:solidFill>
                  <a:srgbClr val="FF0000"/>
                </a:solidFill>
                <a:latin typeface="+mn-lt"/>
              </a:rPr>
              <a:t/>
            </a:r>
            <a:br>
              <a:rPr lang="en-US" altLang="en-US" sz="3600" b="1" dirty="0" smtClean="0">
                <a:solidFill>
                  <a:srgbClr val="FF0000"/>
                </a:solidFill>
                <a:latin typeface="+mn-lt"/>
              </a:rPr>
            </a:br>
            <a:r>
              <a:rPr lang="en-US" altLang="en-US" sz="3600" b="1" dirty="0">
                <a:solidFill>
                  <a:srgbClr val="FF0000"/>
                </a:solidFill>
                <a:latin typeface="+mn-lt"/>
              </a:rPr>
              <a:t/>
            </a:r>
            <a:br>
              <a:rPr lang="en-US" altLang="en-US" sz="3600" b="1" dirty="0">
                <a:solidFill>
                  <a:srgbClr val="FF0000"/>
                </a:solidFill>
                <a:latin typeface="+mn-lt"/>
              </a:rPr>
            </a:br>
            <a:r>
              <a:rPr lang="en-US" altLang="en-US" sz="3600" b="1" u="sng" dirty="0" smtClean="0">
                <a:solidFill>
                  <a:srgbClr val="FF0000"/>
                </a:solidFill>
                <a:latin typeface="+mn-lt"/>
              </a:rPr>
              <a:t>RLBF Family Events   </a:t>
            </a:r>
            <a:r>
              <a:rPr lang="en-US" altLang="en-US" sz="3600" b="1" dirty="0" smtClean="0">
                <a:solidFill>
                  <a:srgbClr val="FF0000"/>
                </a:solidFill>
                <a:latin typeface="+mn-lt"/>
              </a:rPr>
              <a:t/>
            </a:r>
            <a:br>
              <a:rPr lang="en-US" altLang="en-US" sz="3600" b="1" dirty="0" smtClean="0">
                <a:solidFill>
                  <a:srgbClr val="FF0000"/>
                </a:solidFill>
                <a:latin typeface="+mn-lt"/>
              </a:rPr>
            </a:br>
            <a:r>
              <a:rPr lang="en-US" altLang="en-US" sz="3600" b="1" dirty="0" smtClean="0">
                <a:solidFill>
                  <a:srgbClr val="FF0000"/>
                </a:solidFill>
                <a:latin typeface="+mn-lt"/>
              </a:rPr>
              <a:t/>
            </a:r>
            <a:br>
              <a:rPr lang="en-US" altLang="en-US" sz="3600" b="1" dirty="0" smtClean="0">
                <a:solidFill>
                  <a:srgbClr val="FF0000"/>
                </a:solidFill>
                <a:latin typeface="+mn-lt"/>
              </a:rPr>
            </a:br>
            <a:r>
              <a:rPr lang="en-US" altLang="en-US" sz="3600" b="1" dirty="0">
                <a:solidFill>
                  <a:srgbClr val="FF0000"/>
                </a:solidFill>
                <a:latin typeface="+mn-lt"/>
              </a:rPr>
              <a:t/>
            </a:r>
            <a:br>
              <a:rPr lang="en-US" altLang="en-US" sz="3600" b="1" dirty="0">
                <a:solidFill>
                  <a:srgbClr val="FF0000"/>
                </a:solidFill>
                <a:latin typeface="+mn-lt"/>
              </a:rPr>
            </a:br>
            <a:endParaRPr lang="en-US" altLang="en-US" sz="3600" b="1" dirty="0" smtClean="0">
              <a:solidFill>
                <a:srgbClr val="FF0000"/>
              </a:solidFill>
              <a:latin typeface="+mn-lt"/>
            </a:endParaRPr>
          </a:p>
        </p:txBody>
      </p:sp>
      <p:sp>
        <p:nvSpPr>
          <p:cNvPr id="3" name="Content Placeholder 2"/>
          <p:cNvSpPr>
            <a:spLocks noGrp="1"/>
          </p:cNvSpPr>
          <p:nvPr>
            <p:ph idx="1"/>
          </p:nvPr>
        </p:nvSpPr>
        <p:spPr>
          <a:xfrm>
            <a:off x="430774" y="1062551"/>
            <a:ext cx="8208912" cy="4710392"/>
          </a:xfrm>
          <a:ln>
            <a:noFill/>
          </a:ln>
        </p:spPr>
        <p:txBody>
          <a:bodyPr>
            <a:normAutofit/>
          </a:bodyPr>
          <a:lstStyle/>
          <a:p>
            <a:pPr>
              <a:lnSpc>
                <a:spcPct val="100000"/>
              </a:lnSpc>
            </a:pPr>
            <a:endParaRPr lang="en-IE" sz="1600" b="1" dirty="0" smtClean="0">
              <a:solidFill>
                <a:schemeClr val="accent4">
                  <a:lumMod val="50000"/>
                </a:schemeClr>
              </a:solidFill>
              <a:latin typeface="Arial" panose="020B0604020202020204" pitchFamily="34" charset="0"/>
              <a:cs typeface="Arial" panose="020B0604020202020204" pitchFamily="34" charset="0"/>
            </a:endParaRPr>
          </a:p>
          <a:p>
            <a:pPr>
              <a:lnSpc>
                <a:spcPct val="100000"/>
              </a:lnSpc>
            </a:pPr>
            <a:r>
              <a:rPr lang="en-IE" sz="1600" b="1" dirty="0" smtClean="0">
                <a:solidFill>
                  <a:schemeClr val="accent4">
                    <a:lumMod val="50000"/>
                  </a:schemeClr>
                </a:solidFill>
                <a:latin typeface="Arial" panose="020B0604020202020204" pitchFamily="34" charset="0"/>
                <a:cs typeface="Arial" panose="020B0604020202020204" pitchFamily="34" charset="0"/>
              </a:rPr>
              <a:t>Death </a:t>
            </a:r>
            <a:r>
              <a:rPr lang="en-IE" sz="1600" b="1" dirty="0">
                <a:solidFill>
                  <a:schemeClr val="accent4">
                    <a:lumMod val="50000"/>
                  </a:schemeClr>
                </a:solidFill>
                <a:latin typeface="Arial" panose="020B0604020202020204" pitchFamily="34" charset="0"/>
                <a:cs typeface="Arial" panose="020B0604020202020204" pitchFamily="34" charset="0"/>
              </a:rPr>
              <a:t>By Chocolate with Alan </a:t>
            </a:r>
            <a:r>
              <a:rPr lang="en-IE" sz="1600" b="1" dirty="0" smtClean="0">
                <a:solidFill>
                  <a:schemeClr val="accent4">
                    <a:lumMod val="50000"/>
                  </a:schemeClr>
                </a:solidFill>
                <a:latin typeface="Arial" panose="020B0604020202020204" pitchFamily="34" charset="0"/>
                <a:cs typeface="Arial" panose="020B0604020202020204" pitchFamily="34" charset="0"/>
              </a:rPr>
              <a:t>Nolan: </a:t>
            </a:r>
            <a:r>
              <a:rPr lang="en-IE" sz="1600" dirty="0" smtClean="0">
                <a:solidFill>
                  <a:schemeClr val="accent4">
                    <a:lumMod val="50000"/>
                  </a:schemeClr>
                </a:solidFill>
                <a:latin typeface="Arial" panose="020B0604020202020204" pitchFamily="34" charset="0"/>
                <a:cs typeface="Arial" panose="020B0604020202020204" pitchFamily="34" charset="0"/>
              </a:rPr>
              <a:t>at the Chocolate Warehouse in Walkinstown   Friday 13</a:t>
            </a:r>
            <a:r>
              <a:rPr lang="en-IE" sz="1600" baseline="30000" dirty="0" smtClean="0">
                <a:solidFill>
                  <a:schemeClr val="accent4">
                    <a:lumMod val="50000"/>
                  </a:schemeClr>
                </a:solidFill>
                <a:latin typeface="Arial" panose="020B0604020202020204" pitchFamily="34" charset="0"/>
                <a:cs typeface="Arial" panose="020B0604020202020204" pitchFamily="34" charset="0"/>
              </a:rPr>
              <a:t>th</a:t>
            </a:r>
            <a:r>
              <a:rPr lang="en-IE" sz="1600" dirty="0" smtClean="0">
                <a:solidFill>
                  <a:schemeClr val="accent4">
                    <a:lumMod val="50000"/>
                  </a:schemeClr>
                </a:solidFill>
                <a:latin typeface="Arial" panose="020B0604020202020204" pitchFamily="34" charset="0"/>
                <a:cs typeface="Arial" panose="020B0604020202020204" pitchFamily="34" charset="0"/>
              </a:rPr>
              <a:t> October  Attendance : (35 attended -  </a:t>
            </a:r>
            <a:r>
              <a:rPr lang="en-IE" sz="1600" dirty="0">
                <a:solidFill>
                  <a:schemeClr val="accent4">
                    <a:lumMod val="50000"/>
                  </a:schemeClr>
                </a:solidFill>
                <a:latin typeface="Arial" panose="020B0604020202020204" pitchFamily="34" charset="0"/>
                <a:cs typeface="Arial" panose="020B0604020202020204" pitchFamily="34" charset="0"/>
              </a:rPr>
              <a:t>2 </a:t>
            </a:r>
            <a:r>
              <a:rPr lang="en-IE" sz="1600" dirty="0" smtClean="0">
                <a:solidFill>
                  <a:schemeClr val="accent4">
                    <a:lumMod val="50000"/>
                  </a:schemeClr>
                </a:solidFill>
                <a:latin typeface="Arial" panose="020B0604020202020204" pitchFamily="34" charset="0"/>
                <a:cs typeface="Arial" panose="020B0604020202020204" pitchFamily="34" charset="0"/>
              </a:rPr>
              <a:t>shows) </a:t>
            </a:r>
          </a:p>
          <a:p>
            <a:pPr marL="0" indent="0">
              <a:lnSpc>
                <a:spcPct val="100000"/>
              </a:lnSpc>
              <a:buNone/>
            </a:pPr>
            <a:endParaRPr lang="en-IE" sz="1600" dirty="0" smtClean="0">
              <a:solidFill>
                <a:schemeClr val="accent4">
                  <a:lumMod val="50000"/>
                </a:schemeClr>
              </a:solidFill>
              <a:latin typeface="Arial" panose="020B0604020202020204" pitchFamily="34" charset="0"/>
              <a:cs typeface="Arial" panose="020B0604020202020204" pitchFamily="34" charset="0"/>
            </a:endParaRPr>
          </a:p>
          <a:p>
            <a:pPr>
              <a:lnSpc>
                <a:spcPct val="100000"/>
              </a:lnSpc>
            </a:pPr>
            <a:r>
              <a:rPr lang="en-IE" sz="1600" b="1" dirty="0" smtClean="0">
                <a:solidFill>
                  <a:schemeClr val="accent6">
                    <a:lumMod val="75000"/>
                  </a:schemeClr>
                </a:solidFill>
                <a:latin typeface="Arial" panose="020B0604020202020204" pitchFamily="34" charset="0"/>
                <a:cs typeface="Arial" panose="020B0604020202020204" pitchFamily="34" charset="0"/>
              </a:rPr>
              <a:t>Big Goldilocks and the Three Bears Plus….   </a:t>
            </a:r>
            <a:r>
              <a:rPr lang="en-IE" sz="1600" dirty="0" smtClean="0">
                <a:solidFill>
                  <a:schemeClr val="accent6">
                    <a:lumMod val="75000"/>
                  </a:schemeClr>
                </a:solidFill>
                <a:latin typeface="Arial" panose="020B0604020202020204" pitchFamily="34" charset="0"/>
                <a:cs typeface="Arial" panose="020B0604020202020204" pitchFamily="34" charset="0"/>
              </a:rPr>
              <a:t>in Lucan Library                        Saturday 14</a:t>
            </a:r>
            <a:r>
              <a:rPr lang="en-IE" sz="1600" baseline="30000" dirty="0" smtClean="0">
                <a:solidFill>
                  <a:schemeClr val="accent6">
                    <a:lumMod val="75000"/>
                  </a:schemeClr>
                </a:solidFill>
                <a:latin typeface="Arial" panose="020B0604020202020204" pitchFamily="34" charset="0"/>
                <a:cs typeface="Arial" panose="020B0604020202020204" pitchFamily="34" charset="0"/>
              </a:rPr>
              <a:t>th</a:t>
            </a:r>
            <a:r>
              <a:rPr lang="en-IE" sz="1600" dirty="0" smtClean="0">
                <a:solidFill>
                  <a:schemeClr val="accent6">
                    <a:lumMod val="75000"/>
                  </a:schemeClr>
                </a:solidFill>
                <a:latin typeface="Arial" panose="020B0604020202020204" pitchFamily="34" charset="0"/>
                <a:cs typeface="Arial" panose="020B0604020202020204" pitchFamily="34" charset="0"/>
              </a:rPr>
              <a:t> October  (full house 60+)</a:t>
            </a:r>
            <a:endParaRPr lang="en-IE" sz="1600" dirty="0">
              <a:solidFill>
                <a:schemeClr val="accent6">
                  <a:lumMod val="75000"/>
                </a:schemeClr>
              </a:solidFill>
              <a:latin typeface="Arial" panose="020B0604020202020204" pitchFamily="34" charset="0"/>
              <a:cs typeface="Arial" panose="020B0604020202020204" pitchFamily="34" charset="0"/>
            </a:endParaRPr>
          </a:p>
          <a:p>
            <a:pPr marL="0" indent="0">
              <a:buNone/>
            </a:pPr>
            <a:endParaRPr lang="en-IE" sz="1600" dirty="0" smtClean="0">
              <a:latin typeface="Arial" panose="020B0604020202020204" pitchFamily="34" charset="0"/>
              <a:cs typeface="Arial" panose="020B0604020202020204" pitchFamily="34" charset="0"/>
            </a:endParaRPr>
          </a:p>
          <a:p>
            <a:r>
              <a:rPr lang="en-IE" sz="1600" b="1" dirty="0" smtClean="0">
                <a:solidFill>
                  <a:schemeClr val="accent1">
                    <a:lumMod val="75000"/>
                  </a:schemeClr>
                </a:solidFill>
                <a:latin typeface="Arial" panose="020B0604020202020204" pitchFamily="34" charset="0"/>
                <a:cs typeface="Arial" panose="020B0604020202020204" pitchFamily="34" charset="0"/>
              </a:rPr>
              <a:t>The Curious Adventured of Pinocchio </a:t>
            </a:r>
            <a:r>
              <a:rPr lang="en-IE" sz="1600" dirty="0" smtClean="0">
                <a:solidFill>
                  <a:schemeClr val="accent1">
                    <a:lumMod val="75000"/>
                  </a:schemeClr>
                </a:solidFill>
                <a:latin typeface="Arial" panose="020B0604020202020204" pitchFamily="34" charset="0"/>
                <a:cs typeface="Arial" panose="020B0604020202020204" pitchFamily="34" charset="0"/>
              </a:rPr>
              <a:t>presented by </a:t>
            </a:r>
            <a:r>
              <a:rPr lang="en-IE" sz="1600" dirty="0" err="1" smtClean="0">
                <a:solidFill>
                  <a:schemeClr val="accent1">
                    <a:lumMod val="75000"/>
                  </a:schemeClr>
                </a:solidFill>
                <a:latin typeface="Arial" panose="020B0604020202020204" pitchFamily="34" charset="0"/>
                <a:cs typeface="Arial" panose="020B0604020202020204" pitchFamily="34" charset="0"/>
              </a:rPr>
              <a:t>Lyngo</a:t>
            </a:r>
            <a:r>
              <a:rPr lang="en-IE" sz="1600" dirty="0" smtClean="0">
                <a:solidFill>
                  <a:schemeClr val="accent1">
                    <a:lumMod val="75000"/>
                  </a:schemeClr>
                </a:solidFill>
                <a:latin typeface="Arial" panose="020B0604020202020204" pitchFamily="34" charset="0"/>
                <a:cs typeface="Arial" panose="020B0604020202020204" pitchFamily="34" charset="0"/>
              </a:rPr>
              <a:t> Theatre, Civic Theatre Sunday </a:t>
            </a:r>
            <a:r>
              <a:rPr lang="en-IE" sz="1600" dirty="0">
                <a:solidFill>
                  <a:schemeClr val="accent1">
                    <a:lumMod val="75000"/>
                  </a:schemeClr>
                </a:solidFill>
                <a:latin typeface="Arial" panose="020B0604020202020204" pitchFamily="34" charset="0"/>
                <a:cs typeface="Arial" panose="020B0604020202020204" pitchFamily="34" charset="0"/>
              </a:rPr>
              <a:t>15</a:t>
            </a:r>
            <a:r>
              <a:rPr lang="en-IE" sz="1600" baseline="30000" dirty="0">
                <a:solidFill>
                  <a:schemeClr val="accent1">
                    <a:lumMod val="75000"/>
                  </a:schemeClr>
                </a:solidFill>
                <a:latin typeface="Arial" panose="020B0604020202020204" pitchFamily="34" charset="0"/>
                <a:cs typeface="Arial" panose="020B0604020202020204" pitchFamily="34" charset="0"/>
              </a:rPr>
              <a:t>th</a:t>
            </a:r>
            <a:r>
              <a:rPr lang="en-IE" sz="1600" dirty="0">
                <a:solidFill>
                  <a:schemeClr val="accent1">
                    <a:lumMod val="75000"/>
                  </a:schemeClr>
                </a:solidFill>
                <a:latin typeface="Arial" panose="020B0604020202020204" pitchFamily="34" charset="0"/>
                <a:cs typeface="Arial" panose="020B0604020202020204" pitchFamily="34" charset="0"/>
              </a:rPr>
              <a:t> </a:t>
            </a:r>
            <a:r>
              <a:rPr lang="en-IE" sz="1600" dirty="0" smtClean="0">
                <a:solidFill>
                  <a:schemeClr val="accent1">
                    <a:lumMod val="75000"/>
                  </a:schemeClr>
                </a:solidFill>
                <a:latin typeface="Arial" panose="020B0604020202020204" pitchFamily="34" charset="0"/>
                <a:cs typeface="Arial" panose="020B0604020202020204" pitchFamily="34" charset="0"/>
              </a:rPr>
              <a:t>October (full house - 280)</a:t>
            </a:r>
          </a:p>
          <a:p>
            <a:endParaRPr lang="en-IE" sz="1600" b="1" dirty="0" smtClean="0">
              <a:solidFill>
                <a:srgbClr val="FF0000"/>
              </a:solidFill>
              <a:latin typeface="Arial" panose="020B0604020202020204" pitchFamily="34" charset="0"/>
              <a:cs typeface="Arial" panose="020B0604020202020204" pitchFamily="34" charset="0"/>
            </a:endParaRPr>
          </a:p>
          <a:p>
            <a:r>
              <a:rPr lang="en-IE" sz="1600" b="1" dirty="0" smtClean="0">
                <a:solidFill>
                  <a:srgbClr val="FF0000"/>
                </a:solidFill>
                <a:latin typeface="Arial" panose="020B0604020202020204" pitchFamily="34" charset="0"/>
                <a:cs typeface="Arial" panose="020B0604020202020204" pitchFamily="34" charset="0"/>
              </a:rPr>
              <a:t>Myths and Monsters of Harry Potter </a:t>
            </a:r>
            <a:r>
              <a:rPr lang="en-IE" sz="1600" dirty="0" smtClean="0">
                <a:solidFill>
                  <a:srgbClr val="FF0000"/>
                </a:solidFill>
                <a:latin typeface="Arial" panose="020B0604020202020204" pitchFamily="34" charset="0"/>
                <a:cs typeface="Arial" panose="020B0604020202020204" pitchFamily="34" charset="0"/>
              </a:rPr>
              <a:t>– A fun afternoon for the Children with History Live in Rathcoole Village. Sunday 15</a:t>
            </a:r>
            <a:r>
              <a:rPr lang="en-IE" sz="1600" baseline="30000" dirty="0" smtClean="0">
                <a:solidFill>
                  <a:srgbClr val="FF0000"/>
                </a:solidFill>
                <a:latin typeface="Arial" panose="020B0604020202020204" pitchFamily="34" charset="0"/>
                <a:cs typeface="Arial" panose="020B0604020202020204" pitchFamily="34" charset="0"/>
              </a:rPr>
              <a:t>th</a:t>
            </a:r>
            <a:r>
              <a:rPr lang="en-IE" sz="1600" dirty="0" smtClean="0">
                <a:solidFill>
                  <a:srgbClr val="FF0000"/>
                </a:solidFill>
                <a:latin typeface="Arial" panose="020B0604020202020204" pitchFamily="34" charset="0"/>
                <a:cs typeface="Arial" panose="020B0604020202020204" pitchFamily="34" charset="0"/>
              </a:rPr>
              <a:t> October  (62 attended)</a:t>
            </a:r>
          </a:p>
        </p:txBody>
      </p:sp>
      <p:pic>
        <p:nvPicPr>
          <p:cNvPr id="9" name="Picture 8"/>
          <p:cNvPicPr>
            <a:picLocks noChangeAspect="1"/>
          </p:cNvPicPr>
          <p:nvPr/>
        </p:nvPicPr>
        <p:blipFill>
          <a:blip r:embed="rId3"/>
          <a:stretch>
            <a:fillRect/>
          </a:stretch>
        </p:blipFill>
        <p:spPr>
          <a:xfrm>
            <a:off x="251520" y="5445224"/>
            <a:ext cx="8784966" cy="1355624"/>
          </a:xfrm>
          <a:prstGeom prst="rect">
            <a:avLst/>
          </a:prstGeom>
        </p:spPr>
      </p:pic>
    </p:spTree>
    <p:extLst>
      <p:ext uri="{BB962C8B-B14F-4D97-AF65-F5344CB8AC3E}">
        <p14:creationId xmlns:p14="http://schemas.microsoft.com/office/powerpoint/2010/main" val="3688156405"/>
      </p:ext>
    </p:extLst>
  </p:cSld>
  <p:clrMapOvr>
    <a:masterClrMapping/>
  </p:clrMapOvr>
  <p:transition advClick="0" advTm="1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61962"/>
            <a:ext cx="7886700" cy="1325563"/>
          </a:xfrm>
        </p:spPr>
        <p:txBody>
          <a:bodyPr>
            <a:normAutofit/>
          </a:bodyPr>
          <a:lstStyle/>
          <a:p>
            <a:pPr algn="ctr"/>
            <a:r>
              <a:rPr lang="en-IE" sz="3200" b="1" u="sng" dirty="0" smtClean="0">
                <a:solidFill>
                  <a:srgbClr val="FF0000"/>
                </a:solidFill>
                <a:latin typeface="+mn-lt"/>
              </a:rPr>
              <a:t>RTÉ Radio 1 Sunday Miscellany</a:t>
            </a:r>
            <a:br>
              <a:rPr lang="en-IE" sz="3200" b="1" u="sng" dirty="0" smtClean="0">
                <a:solidFill>
                  <a:srgbClr val="FF0000"/>
                </a:solidFill>
                <a:latin typeface="+mn-lt"/>
              </a:rPr>
            </a:br>
            <a:r>
              <a:rPr lang="en-IE" sz="3200" b="1" u="sng" dirty="0" smtClean="0">
                <a:solidFill>
                  <a:srgbClr val="FF0000"/>
                </a:solidFill>
                <a:latin typeface="+mn-lt"/>
              </a:rPr>
              <a:t>Sunday 15</a:t>
            </a:r>
            <a:r>
              <a:rPr lang="en-IE" sz="3200" b="1" u="sng" baseline="30000" dirty="0" smtClean="0">
                <a:solidFill>
                  <a:srgbClr val="FF0000"/>
                </a:solidFill>
                <a:latin typeface="+mn-lt"/>
              </a:rPr>
              <a:t>th</a:t>
            </a:r>
            <a:r>
              <a:rPr lang="en-IE" sz="3200" b="1" u="sng" dirty="0" smtClean="0">
                <a:solidFill>
                  <a:srgbClr val="FF0000"/>
                </a:solidFill>
                <a:latin typeface="+mn-lt"/>
              </a:rPr>
              <a:t> October, Civic Theatre</a:t>
            </a:r>
            <a:endParaRPr lang="en-IE" sz="3200" b="1" u="sng" dirty="0">
              <a:solidFill>
                <a:srgbClr val="FF0000"/>
              </a:solidFill>
              <a:latin typeface="+mn-lt"/>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71800" y="3886304"/>
            <a:ext cx="3618761" cy="2490646"/>
          </a:xfrm>
        </p:spPr>
      </p:pic>
      <p:sp>
        <p:nvSpPr>
          <p:cNvPr id="3" name="TextBox 2"/>
          <p:cNvSpPr txBox="1"/>
          <p:nvPr/>
        </p:nvSpPr>
        <p:spPr>
          <a:xfrm>
            <a:off x="1043608" y="1781132"/>
            <a:ext cx="7056784" cy="1754326"/>
          </a:xfrm>
          <a:prstGeom prst="rect">
            <a:avLst/>
          </a:prstGeom>
          <a:noFill/>
        </p:spPr>
        <p:txBody>
          <a:bodyPr wrap="square" rtlCol="0">
            <a:spAutoFit/>
          </a:bodyPr>
          <a:lstStyle/>
          <a:p>
            <a:pPr marL="285750" indent="-285750">
              <a:buFont typeface="Arial" panose="020B0604020202020204" pitchFamily="34" charset="0"/>
              <a:buChar char="•"/>
            </a:pPr>
            <a:r>
              <a:rPr lang="en-IE" dirty="0" smtClean="0"/>
              <a:t>A great ending on a high note to a full house in the Civic Theatre</a:t>
            </a:r>
            <a:endParaRPr lang="en-IE" dirty="0"/>
          </a:p>
          <a:p>
            <a:pPr marL="285750" indent="-285750">
              <a:buFont typeface="Arial" panose="020B0604020202020204" pitchFamily="34" charset="0"/>
              <a:buChar char="•"/>
            </a:pPr>
            <a:endParaRPr lang="en-IE" dirty="0" smtClean="0"/>
          </a:p>
          <a:p>
            <a:pPr marL="285750" indent="-285750">
              <a:buFont typeface="Arial" panose="020B0604020202020204" pitchFamily="34" charset="0"/>
              <a:buChar char="•"/>
            </a:pPr>
            <a:r>
              <a:rPr lang="en-IE" dirty="0" smtClean="0"/>
              <a:t>A good relationship is developing with RTE. </a:t>
            </a:r>
          </a:p>
          <a:p>
            <a:pPr marL="285750" indent="-285750">
              <a:buFont typeface="Arial" panose="020B0604020202020204" pitchFamily="34" charset="0"/>
              <a:buChar char="•"/>
            </a:pPr>
            <a:endParaRPr lang="en-IE" dirty="0" smtClean="0"/>
          </a:p>
          <a:p>
            <a:pPr marL="285750" indent="-285750">
              <a:buFont typeface="Arial" panose="020B0604020202020204" pitchFamily="34" charset="0"/>
              <a:buChar char="•"/>
            </a:pPr>
            <a:r>
              <a:rPr lang="en-IE" dirty="0" smtClean="0"/>
              <a:t>The producer of Sunday Miscellany has promised to consider participation in the RLBF as an annual or biannual event </a:t>
            </a:r>
            <a:endParaRPr lang="en-IE" dirty="0"/>
          </a:p>
        </p:txBody>
      </p:sp>
    </p:spTree>
    <p:extLst>
      <p:ext uri="{BB962C8B-B14F-4D97-AF65-F5344CB8AC3E}">
        <p14:creationId xmlns:p14="http://schemas.microsoft.com/office/powerpoint/2010/main" val="30479449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652</Words>
  <Application>Microsoft Office PowerPoint</Application>
  <PresentationFormat>On-screen Show (4:3)</PresentationFormat>
  <Paragraphs>98</Paragraphs>
  <Slides>10</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 Unicode MS</vt:lpstr>
      <vt:lpstr>Arial</vt:lpstr>
      <vt:lpstr>Calibri</vt:lpstr>
      <vt:lpstr>Calibri Light</vt:lpstr>
      <vt:lpstr>Symbol</vt:lpstr>
      <vt:lpstr>Times New Roman</vt:lpstr>
      <vt:lpstr>Verdana</vt:lpstr>
      <vt:lpstr>Office Theme</vt:lpstr>
      <vt:lpstr>  Red Line Book Festival 2017  </vt:lpstr>
      <vt:lpstr>Events took place in 13 venues around the County</vt:lpstr>
      <vt:lpstr>PowerPoint Presentation</vt:lpstr>
      <vt:lpstr>PowerPoint Presentation</vt:lpstr>
      <vt:lpstr>PowerPoint Presentation</vt:lpstr>
      <vt:lpstr>   </vt:lpstr>
      <vt:lpstr>PowerPoint Presentation</vt:lpstr>
      <vt:lpstr>   RLBF Family Events      </vt:lpstr>
      <vt:lpstr>RTÉ Radio 1 Sunday Miscellany Sunday 15th October, Civic Theatre</vt:lpstr>
      <vt:lpstr>Link, Share, Connect….</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2016-06-21T08:23:07Z</dcterms:created>
  <dcterms:modified xsi:type="dcterms:W3CDTF">2017-11-16T15:43:23Z</dcterms:modified>
</cp:coreProperties>
</file>