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3"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CA1F7F5-852E-4FE8-9936-FD37F538A837}" type="datetimeFigureOut">
              <a:rPr lang="en-IE" smtClean="0"/>
              <a:t>08/11/2017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372022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CA1F7F5-852E-4FE8-9936-FD37F538A837}" type="datetimeFigureOut">
              <a:rPr lang="en-IE" smtClean="0"/>
              <a:t>08/11/2017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62625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CA1F7F5-852E-4FE8-9936-FD37F538A837}" type="datetimeFigureOut">
              <a:rPr lang="en-IE" smtClean="0"/>
              <a:t>08/11/2017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2958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CA1F7F5-852E-4FE8-9936-FD37F538A837}" type="datetimeFigureOut">
              <a:rPr lang="en-IE" smtClean="0"/>
              <a:t>08/11/2017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313971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F7F5-852E-4FE8-9936-FD37F538A837}" type="datetimeFigureOut">
              <a:rPr lang="en-IE" smtClean="0"/>
              <a:t>08/11/2017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239335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CA1F7F5-852E-4FE8-9936-FD37F538A837}" type="datetimeFigureOut">
              <a:rPr lang="en-IE" smtClean="0"/>
              <a:t>08/11/2017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40454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CA1F7F5-852E-4FE8-9936-FD37F538A837}" type="datetimeFigureOut">
              <a:rPr lang="en-IE" smtClean="0"/>
              <a:t>08/11/2017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361627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CA1F7F5-852E-4FE8-9936-FD37F538A837}" type="datetimeFigureOut">
              <a:rPr lang="en-IE" smtClean="0"/>
              <a:t>08/11/2017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276383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F7F5-852E-4FE8-9936-FD37F538A837}" type="datetimeFigureOut">
              <a:rPr lang="en-IE" smtClean="0"/>
              <a:t>08/11/2017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160356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F7F5-852E-4FE8-9936-FD37F538A837}" type="datetimeFigureOut">
              <a:rPr lang="en-IE" smtClean="0"/>
              <a:t>08/11/2017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42077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F7F5-852E-4FE8-9936-FD37F538A837}" type="datetimeFigureOut">
              <a:rPr lang="en-IE" smtClean="0"/>
              <a:t>08/11/2017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25072C-77A3-4BEB-9D8E-2F1CEBCD7EEA}" type="slidenum">
              <a:rPr lang="en-IE" smtClean="0"/>
              <a:t>‹#›</a:t>
            </a:fld>
            <a:endParaRPr lang="en-IE"/>
          </a:p>
        </p:txBody>
      </p:sp>
    </p:spTree>
    <p:extLst>
      <p:ext uri="{BB962C8B-B14F-4D97-AF65-F5344CB8AC3E}">
        <p14:creationId xmlns:p14="http://schemas.microsoft.com/office/powerpoint/2010/main" val="42025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1F7F5-852E-4FE8-9936-FD37F538A837}" type="datetimeFigureOut">
              <a:rPr lang="en-IE" smtClean="0"/>
              <a:t>08/11/2017</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5072C-77A3-4BEB-9D8E-2F1CEBCD7EEA}" type="slidenum">
              <a:rPr lang="en-IE" smtClean="0"/>
              <a:t>‹#›</a:t>
            </a:fld>
            <a:endParaRPr lang="en-IE"/>
          </a:p>
        </p:txBody>
      </p:sp>
    </p:spTree>
    <p:extLst>
      <p:ext uri="{BB962C8B-B14F-4D97-AF65-F5344CB8AC3E}">
        <p14:creationId xmlns:p14="http://schemas.microsoft.com/office/powerpoint/2010/main" val="355242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Wellington Lane cycle scheme update</a:t>
            </a:r>
            <a:endParaRPr lang="en-IE" dirty="0"/>
          </a:p>
        </p:txBody>
      </p:sp>
    </p:spTree>
    <p:extLst>
      <p:ext uri="{BB962C8B-B14F-4D97-AF65-F5344CB8AC3E}">
        <p14:creationId xmlns:p14="http://schemas.microsoft.com/office/powerpoint/2010/main" val="245887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9" y="365125"/>
            <a:ext cx="10856251" cy="1325563"/>
          </a:xfrm>
        </p:spPr>
        <p:txBody>
          <a:bodyPr/>
          <a:lstStyle/>
          <a:p>
            <a:r>
              <a:rPr lang="en-IE" dirty="0" smtClean="0"/>
              <a:t>Part 8</a:t>
            </a:r>
            <a:endParaRPr lang="en-IE" dirty="0"/>
          </a:p>
        </p:txBody>
      </p:sp>
      <p:sp>
        <p:nvSpPr>
          <p:cNvPr id="4" name="Rectangle 1"/>
          <p:cNvSpPr>
            <a:spLocks noGrp="1" noChangeArrowheads="1"/>
          </p:cNvSpPr>
          <p:nvPr>
            <p:ph idx="1"/>
          </p:nvPr>
        </p:nvSpPr>
        <p:spPr bwMode="auto">
          <a:xfrm>
            <a:off x="497549" y="1148728"/>
            <a:ext cx="11694451"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563" algn="l"/>
              </a:tabLst>
              <a:defRPr>
                <a:solidFill>
                  <a:schemeClr val="tx1"/>
                </a:solidFill>
                <a:latin typeface="Arial" panose="020B0604020202020204" pitchFamily="34" charset="0"/>
              </a:defRPr>
            </a:lvl1pPr>
            <a:lvl2pPr eaLnBrk="0" fontAlgn="base" hangingPunct="0">
              <a:spcBef>
                <a:spcPct val="0"/>
              </a:spcBef>
              <a:spcAft>
                <a:spcPct val="0"/>
              </a:spcAft>
              <a:tabLst>
                <a:tab pos="182563" algn="l"/>
              </a:tabLst>
              <a:defRPr>
                <a:solidFill>
                  <a:schemeClr val="tx1"/>
                </a:solidFill>
                <a:latin typeface="Arial" panose="020B0604020202020204" pitchFamily="34" charset="0"/>
              </a:defRPr>
            </a:lvl2pPr>
            <a:lvl3pPr eaLnBrk="0" fontAlgn="base" hangingPunct="0">
              <a:spcBef>
                <a:spcPct val="0"/>
              </a:spcBef>
              <a:spcAft>
                <a:spcPct val="0"/>
              </a:spcAft>
              <a:tabLst>
                <a:tab pos="182563" algn="l"/>
              </a:tabLst>
              <a:defRPr>
                <a:solidFill>
                  <a:schemeClr val="tx1"/>
                </a:solidFill>
                <a:latin typeface="Arial" panose="020B0604020202020204" pitchFamily="34" charset="0"/>
              </a:defRPr>
            </a:lvl3pPr>
            <a:lvl4pPr eaLnBrk="0" fontAlgn="base" hangingPunct="0">
              <a:spcBef>
                <a:spcPct val="0"/>
              </a:spcBef>
              <a:spcAft>
                <a:spcPct val="0"/>
              </a:spcAft>
              <a:tabLst>
                <a:tab pos="182563" algn="l"/>
              </a:tabLst>
              <a:defRPr>
                <a:solidFill>
                  <a:schemeClr val="tx1"/>
                </a:solidFill>
                <a:latin typeface="Arial" panose="020B0604020202020204" pitchFamily="34" charset="0"/>
              </a:defRPr>
            </a:lvl4pPr>
            <a:lvl5pPr eaLnBrk="0" fontAlgn="base" hangingPunct="0">
              <a:spcBef>
                <a:spcPct val="0"/>
              </a:spcBef>
              <a:spcAft>
                <a:spcPct val="0"/>
              </a:spcAft>
              <a:tabLst>
                <a:tab pos="182563" algn="l"/>
              </a:tabLst>
              <a:defRPr>
                <a:solidFill>
                  <a:schemeClr val="tx1"/>
                </a:solidFill>
                <a:latin typeface="Arial" panose="020B0604020202020204" pitchFamily="34" charset="0"/>
              </a:defRPr>
            </a:lvl5pPr>
            <a:lvl6pPr eaLnBrk="0" fontAlgn="base" hangingPunct="0">
              <a:spcBef>
                <a:spcPct val="0"/>
              </a:spcBef>
              <a:spcAft>
                <a:spcPct val="0"/>
              </a:spcAft>
              <a:tabLst>
                <a:tab pos="182563" algn="l"/>
              </a:tabLst>
              <a:defRPr>
                <a:solidFill>
                  <a:schemeClr val="tx1"/>
                </a:solidFill>
                <a:latin typeface="Arial" panose="020B0604020202020204" pitchFamily="34" charset="0"/>
              </a:defRPr>
            </a:lvl6pPr>
            <a:lvl7pPr eaLnBrk="0" fontAlgn="base" hangingPunct="0">
              <a:spcBef>
                <a:spcPct val="0"/>
              </a:spcBef>
              <a:spcAft>
                <a:spcPct val="0"/>
              </a:spcAft>
              <a:tabLst>
                <a:tab pos="182563" algn="l"/>
              </a:tabLst>
              <a:defRPr>
                <a:solidFill>
                  <a:schemeClr val="tx1"/>
                </a:solidFill>
                <a:latin typeface="Arial" panose="020B0604020202020204" pitchFamily="34" charset="0"/>
              </a:defRPr>
            </a:lvl7pPr>
            <a:lvl8pPr eaLnBrk="0" fontAlgn="base" hangingPunct="0">
              <a:spcBef>
                <a:spcPct val="0"/>
              </a:spcBef>
              <a:spcAft>
                <a:spcPct val="0"/>
              </a:spcAft>
              <a:tabLst>
                <a:tab pos="182563" algn="l"/>
              </a:tabLst>
              <a:defRPr>
                <a:solidFill>
                  <a:schemeClr val="tx1"/>
                </a:solidFill>
                <a:latin typeface="Arial" panose="020B0604020202020204" pitchFamily="34" charset="0"/>
              </a:defRPr>
            </a:lvl8pPr>
            <a:lvl9pPr eaLnBrk="0" fontAlgn="base" hangingPunct="0">
              <a:spcBef>
                <a:spcPct val="0"/>
              </a:spcBef>
              <a:spcAft>
                <a:spcPct val="0"/>
              </a:spcAft>
              <a:tabLst>
                <a:tab pos="1825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1600" b="0" i="0" u="none" strike="noStrike" cap="none" normalizeH="0" baseline="0" dirty="0" smtClean="0">
              <a:ln>
                <a:noFill/>
              </a:ln>
              <a:solidFill>
                <a:srgbClr val="000000"/>
              </a:solidFill>
              <a:effectLst/>
              <a:latin typeface="Arial Black" panose="020B0A040201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r>
              <a:rPr kumimoji="0" lang="en-US" altLang="en-US" sz="1600" b="0" i="0" u="none" strike="noStrike" cap="none" normalizeH="0" baseline="0" dirty="0" smtClean="0">
                <a:ln>
                  <a:noFill/>
                </a:ln>
                <a:solidFill>
                  <a:srgbClr val="000000"/>
                </a:solidFill>
                <a:effectLst/>
                <a:latin typeface="Arial Black" panose="020B0A04020102020204" pitchFamily="34" charset="0"/>
                <a:ea typeface="Times New Roman" panose="02020603050405020304" pitchFamily="18" charset="0"/>
                <a:cs typeface="Arial" panose="020B0604020202020204" pitchFamily="34" charset="0"/>
              </a:rPr>
              <a:t>WELLINGTON LANE – WHITEHALL ROAD CYCLE TRACK SCHEME</a:t>
            </a: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IE"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Pursuant to the requirements of the above, notice is hereby given of the proposed provision by South Dublin County Council of the above scheme. The proposed works will comprise the following:</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Construction of new off-road cycle tracks on </a:t>
            </a:r>
            <a:r>
              <a:rPr kumimoji="0" lang="en-US" altLang="en-US" sz="14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Spawell</a:t>
            </a: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Road and Wellington Lane;</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Provision of new advisory cycle lanes on Whitehall Road;</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Road safety improvement works, including new Toucan/</a:t>
            </a: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Zebra Crossings</a:t>
            </a: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at:</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Firhouse Road – </a:t>
            </a:r>
            <a:r>
              <a:rPr kumimoji="0" lang="en-US" altLang="en-US" sz="14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Spawell</a:t>
            </a: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Road junction</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Spawell</a:t>
            </a: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Roundabout</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Wellington Lane – Osprey Road Roundabout</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Wellington Lane – Limekiln Road junction</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Wellington Lane – </a:t>
            </a:r>
            <a:r>
              <a:rPr kumimoji="0" lang="en-US" altLang="en-US" sz="14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Templeville</a:t>
            </a: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Road Roundabout</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Public realm upgrade works, including traffic calming and a 30km/h speed limit on Whitehall Road in the area of the business premises at Whitehall Close and Whitehall Park;</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Improvements to existing bus stops along the route;</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Provision of bicycle parking at locations along the route;</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Replacement of affected trees and other landscaping works throughout the scheme;</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US" altLang="en-US" sz="14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Footpath improvement works throughout the scheme;</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GB"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Provision of new road drainage and associated works where required;</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2563" algn="l"/>
              </a:tabLst>
            </a:pPr>
            <a:r>
              <a:rPr kumimoji="0" lang="en-GB"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Provision of new public lighting, road markings and signage.</a:t>
            </a:r>
            <a:endParaRPr kumimoji="0" lang="en-IE"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IE"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2011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211887" y="365125"/>
            <a:ext cx="3759118" cy="5309870"/>
          </a:xfrm>
          <a:prstGeom prst="rect">
            <a:avLst/>
          </a:prstGeom>
        </p:spPr>
      </p:pic>
      <p:pic>
        <p:nvPicPr>
          <p:cNvPr id="4" name="Picture 3"/>
          <p:cNvPicPr>
            <a:picLocks noChangeAspect="1"/>
          </p:cNvPicPr>
          <p:nvPr/>
        </p:nvPicPr>
        <p:blipFill>
          <a:blip r:embed="rId3"/>
          <a:stretch>
            <a:fillRect/>
          </a:stretch>
        </p:blipFill>
        <p:spPr>
          <a:xfrm>
            <a:off x="838199" y="272830"/>
            <a:ext cx="4096265" cy="5786100"/>
          </a:xfrm>
          <a:prstGeom prst="rect">
            <a:avLst/>
          </a:prstGeom>
        </p:spPr>
      </p:pic>
      <p:pic>
        <p:nvPicPr>
          <p:cNvPr id="2" name="Picture 1"/>
          <p:cNvPicPr>
            <a:picLocks noChangeAspect="1"/>
          </p:cNvPicPr>
          <p:nvPr/>
        </p:nvPicPr>
        <p:blipFill>
          <a:blip r:embed="rId4"/>
          <a:stretch>
            <a:fillRect/>
          </a:stretch>
        </p:blipFill>
        <p:spPr>
          <a:xfrm>
            <a:off x="930075" y="0"/>
            <a:ext cx="10331850" cy="6858000"/>
          </a:xfrm>
          <a:prstGeom prst="rect">
            <a:avLst/>
          </a:prstGeom>
        </p:spPr>
      </p:pic>
    </p:spTree>
    <p:extLst>
      <p:ext uri="{BB962C8B-B14F-4D97-AF65-F5344CB8AC3E}">
        <p14:creationId xmlns:p14="http://schemas.microsoft.com/office/powerpoint/2010/main" val="82492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405" y="58847"/>
            <a:ext cx="8402595" cy="5632311"/>
          </a:xfrm>
          <a:prstGeom prst="rect">
            <a:avLst/>
          </a:prstGeom>
        </p:spPr>
        <p:txBody>
          <a:bodyPr wrap="square">
            <a:spAutoFit/>
          </a:bodyPr>
          <a:lstStyle/>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“The National Transport Authority is responsible inter alia for the funding of sustainable transport measures in the Greater Dublin Area (GDA), including  South Dublin County Council.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To this end the NTA allocates funding annually to local authorities in the GDA for the planning and implementation of measures to support walking, cycling and public transport in furtherance of the objectives set out in the NTA’s Transport Strategy for the Greater Dublin Area 2016 – 2035.</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As the referenced route constitutes an element of the Greater Dublin Area Cycle Network Plan, the NTA is supportive of developing the cycle route connecting from Spa Well Roundabout to </a:t>
            </a:r>
            <a:r>
              <a:rPr lang="en-IE" i="1" dirty="0" err="1">
                <a:latin typeface="Calibri" panose="020F0502020204030204" pitchFamily="34" charset="0"/>
                <a:ea typeface="Calibri" panose="020F0502020204030204" pitchFamily="34" charset="0"/>
                <a:cs typeface="Times New Roman" panose="02020603050405020304" pitchFamily="18" charset="0"/>
              </a:rPr>
              <a:t>Templeville</a:t>
            </a:r>
            <a:r>
              <a:rPr lang="en-IE" i="1" dirty="0">
                <a:latin typeface="Calibri" panose="020F0502020204030204" pitchFamily="34" charset="0"/>
                <a:ea typeface="Calibri" panose="020F0502020204030204" pitchFamily="34" charset="0"/>
                <a:cs typeface="Times New Roman" panose="02020603050405020304" pitchFamily="18" charset="0"/>
              </a:rPr>
              <a:t> Road, including the junctions and roundabouts therein.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The NTA and South Dublin County Council will meet shortly to consider the overall funding envelope for 2018 and beyond, and discuss how best to proceed with this project in that context.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i="1" dirty="0">
                <a:latin typeface="Calibri" panose="020F0502020204030204" pitchFamily="34" charset="0"/>
                <a:ea typeface="Calibri" panose="020F0502020204030204" pitchFamily="34" charset="0"/>
                <a:cs typeface="Times New Roman" panose="02020603050405020304" pitchFamily="18" charset="0"/>
              </a:rPr>
              <a:t>As with all NTA funded projects, the delivery of this project will be required to  comply with the NTA Project Management Guidelines, and with the NTA National Cycle Manual.”</a:t>
            </a:r>
            <a:endParaRPr lang="en-I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IE"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299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22882" y="0"/>
            <a:ext cx="5546235" cy="6858000"/>
          </a:xfrm>
          <a:prstGeom prst="rect">
            <a:avLst/>
          </a:prstGeom>
        </p:spPr>
      </p:pic>
    </p:spTree>
    <p:extLst>
      <p:ext uri="{BB962C8B-B14F-4D97-AF65-F5344CB8AC3E}">
        <p14:creationId xmlns:p14="http://schemas.microsoft.com/office/powerpoint/2010/main" val="3814397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8498" y="0"/>
            <a:ext cx="10635004" cy="6858000"/>
          </a:xfrm>
          <a:prstGeom prst="rect">
            <a:avLst/>
          </a:prstGeom>
        </p:spPr>
      </p:pic>
    </p:spTree>
    <p:extLst>
      <p:ext uri="{BB962C8B-B14F-4D97-AF65-F5344CB8AC3E}">
        <p14:creationId xmlns:p14="http://schemas.microsoft.com/office/powerpoint/2010/main" val="2695714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1955" y="288324"/>
            <a:ext cx="6657796" cy="6113891"/>
          </a:xfrm>
          <a:prstGeom prst="rect">
            <a:avLst/>
          </a:prstGeom>
        </p:spPr>
      </p:pic>
    </p:spTree>
    <p:extLst>
      <p:ext uri="{BB962C8B-B14F-4D97-AF65-F5344CB8AC3E}">
        <p14:creationId xmlns:p14="http://schemas.microsoft.com/office/powerpoint/2010/main" val="728016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866775"/>
            <a:ext cx="7839075" cy="5623230"/>
          </a:xfrm>
          <a:prstGeom prst="rect">
            <a:avLst/>
          </a:prstGeom>
        </p:spPr>
      </p:pic>
    </p:spTree>
    <p:extLst>
      <p:ext uri="{BB962C8B-B14F-4D97-AF65-F5344CB8AC3E}">
        <p14:creationId xmlns:p14="http://schemas.microsoft.com/office/powerpoint/2010/main" val="1969533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200</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Times New Roman</vt:lpstr>
      <vt:lpstr>Office Theme</vt:lpstr>
      <vt:lpstr>Wellington Lane cycle scheme update</vt:lpstr>
      <vt:lpstr>Part 8</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Wellington Lane</dc:title>
  <dc:creator>Helena Fallon</dc:creator>
  <cp:lastModifiedBy>Breda Keenan</cp:lastModifiedBy>
  <cp:revision>13</cp:revision>
  <dcterms:created xsi:type="dcterms:W3CDTF">2017-10-05T15:46:01Z</dcterms:created>
  <dcterms:modified xsi:type="dcterms:W3CDTF">2017-11-08T11:55:50Z</dcterms:modified>
</cp:coreProperties>
</file>