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2" r:id="rId4"/>
    <p:sldId id="264" r:id="rId5"/>
    <p:sldId id="263" r:id="rId6"/>
    <p:sldId id="259" r:id="rId7"/>
    <p:sldId id="260" r:id="rId8"/>
    <p:sldId id="261"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IE"/>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IE"/>
          </a:p>
        </p:txBody>
      </p:sp>
      <p:sp>
        <p:nvSpPr>
          <p:cNvPr id="4" name="Date Placeholder 3"/>
          <p:cNvSpPr>
            <a:spLocks noGrp="1"/>
          </p:cNvSpPr>
          <p:nvPr>
            <p:ph type="dt" sz="half" idx="10"/>
          </p:nvPr>
        </p:nvSpPr>
        <p:spPr/>
        <p:txBody>
          <a:bodyPr/>
          <a:lstStyle/>
          <a:p>
            <a:fld id="{3CA1F7F5-852E-4FE8-9936-FD37F538A837}" type="datetimeFigureOut">
              <a:rPr lang="en-IE" smtClean="0"/>
              <a:t>08/11/2017</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DC25072C-77A3-4BEB-9D8E-2F1CEBCD7EEA}" type="slidenum">
              <a:rPr lang="en-IE" smtClean="0"/>
              <a:t>‹#›</a:t>
            </a:fld>
            <a:endParaRPr lang="en-IE"/>
          </a:p>
        </p:txBody>
      </p:sp>
    </p:spTree>
    <p:extLst>
      <p:ext uri="{BB962C8B-B14F-4D97-AF65-F5344CB8AC3E}">
        <p14:creationId xmlns:p14="http://schemas.microsoft.com/office/powerpoint/2010/main" val="37202271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p>
            <a:fld id="{3CA1F7F5-852E-4FE8-9936-FD37F538A837}" type="datetimeFigureOut">
              <a:rPr lang="en-IE" smtClean="0"/>
              <a:t>08/11/2017</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DC25072C-77A3-4BEB-9D8E-2F1CEBCD7EEA}" type="slidenum">
              <a:rPr lang="en-IE" smtClean="0"/>
              <a:t>‹#›</a:t>
            </a:fld>
            <a:endParaRPr lang="en-IE"/>
          </a:p>
        </p:txBody>
      </p:sp>
    </p:spTree>
    <p:extLst>
      <p:ext uri="{BB962C8B-B14F-4D97-AF65-F5344CB8AC3E}">
        <p14:creationId xmlns:p14="http://schemas.microsoft.com/office/powerpoint/2010/main" val="6262525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IE"/>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p>
            <a:fld id="{3CA1F7F5-852E-4FE8-9936-FD37F538A837}" type="datetimeFigureOut">
              <a:rPr lang="en-IE" smtClean="0"/>
              <a:t>08/11/2017</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DC25072C-77A3-4BEB-9D8E-2F1CEBCD7EEA}" type="slidenum">
              <a:rPr lang="en-IE" smtClean="0"/>
              <a:t>‹#›</a:t>
            </a:fld>
            <a:endParaRPr lang="en-IE"/>
          </a:p>
        </p:txBody>
      </p:sp>
    </p:spTree>
    <p:extLst>
      <p:ext uri="{BB962C8B-B14F-4D97-AF65-F5344CB8AC3E}">
        <p14:creationId xmlns:p14="http://schemas.microsoft.com/office/powerpoint/2010/main" val="295813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p>
            <a:fld id="{3CA1F7F5-852E-4FE8-9936-FD37F538A837}" type="datetimeFigureOut">
              <a:rPr lang="en-IE" smtClean="0"/>
              <a:t>08/11/2017</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DC25072C-77A3-4BEB-9D8E-2F1CEBCD7EEA}" type="slidenum">
              <a:rPr lang="en-IE" smtClean="0"/>
              <a:t>‹#›</a:t>
            </a:fld>
            <a:endParaRPr lang="en-IE"/>
          </a:p>
        </p:txBody>
      </p:sp>
    </p:spTree>
    <p:extLst>
      <p:ext uri="{BB962C8B-B14F-4D97-AF65-F5344CB8AC3E}">
        <p14:creationId xmlns:p14="http://schemas.microsoft.com/office/powerpoint/2010/main" val="31397153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IE"/>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CA1F7F5-852E-4FE8-9936-FD37F538A837}" type="datetimeFigureOut">
              <a:rPr lang="en-IE" smtClean="0"/>
              <a:t>08/11/2017</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DC25072C-77A3-4BEB-9D8E-2F1CEBCD7EEA}" type="slidenum">
              <a:rPr lang="en-IE" smtClean="0"/>
              <a:t>‹#›</a:t>
            </a:fld>
            <a:endParaRPr lang="en-IE"/>
          </a:p>
        </p:txBody>
      </p:sp>
    </p:spTree>
    <p:extLst>
      <p:ext uri="{BB962C8B-B14F-4D97-AF65-F5344CB8AC3E}">
        <p14:creationId xmlns:p14="http://schemas.microsoft.com/office/powerpoint/2010/main" val="23933550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5" name="Date Placeholder 4"/>
          <p:cNvSpPr>
            <a:spLocks noGrp="1"/>
          </p:cNvSpPr>
          <p:nvPr>
            <p:ph type="dt" sz="half" idx="10"/>
          </p:nvPr>
        </p:nvSpPr>
        <p:spPr/>
        <p:txBody>
          <a:bodyPr/>
          <a:lstStyle/>
          <a:p>
            <a:fld id="{3CA1F7F5-852E-4FE8-9936-FD37F538A837}" type="datetimeFigureOut">
              <a:rPr lang="en-IE" smtClean="0"/>
              <a:t>08/11/2017</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DC25072C-77A3-4BEB-9D8E-2F1CEBCD7EEA}" type="slidenum">
              <a:rPr lang="en-IE" smtClean="0"/>
              <a:t>‹#›</a:t>
            </a:fld>
            <a:endParaRPr lang="en-IE"/>
          </a:p>
        </p:txBody>
      </p:sp>
    </p:spTree>
    <p:extLst>
      <p:ext uri="{BB962C8B-B14F-4D97-AF65-F5344CB8AC3E}">
        <p14:creationId xmlns:p14="http://schemas.microsoft.com/office/powerpoint/2010/main" val="4045413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IE"/>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7" name="Date Placeholder 6"/>
          <p:cNvSpPr>
            <a:spLocks noGrp="1"/>
          </p:cNvSpPr>
          <p:nvPr>
            <p:ph type="dt" sz="half" idx="10"/>
          </p:nvPr>
        </p:nvSpPr>
        <p:spPr/>
        <p:txBody>
          <a:bodyPr/>
          <a:lstStyle/>
          <a:p>
            <a:fld id="{3CA1F7F5-852E-4FE8-9936-FD37F538A837}" type="datetimeFigureOut">
              <a:rPr lang="en-IE" smtClean="0"/>
              <a:t>08/11/2017</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DC25072C-77A3-4BEB-9D8E-2F1CEBCD7EEA}" type="slidenum">
              <a:rPr lang="en-IE" smtClean="0"/>
              <a:t>‹#›</a:t>
            </a:fld>
            <a:endParaRPr lang="en-IE"/>
          </a:p>
        </p:txBody>
      </p:sp>
    </p:spTree>
    <p:extLst>
      <p:ext uri="{BB962C8B-B14F-4D97-AF65-F5344CB8AC3E}">
        <p14:creationId xmlns:p14="http://schemas.microsoft.com/office/powerpoint/2010/main" val="36162796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Date Placeholder 2"/>
          <p:cNvSpPr>
            <a:spLocks noGrp="1"/>
          </p:cNvSpPr>
          <p:nvPr>
            <p:ph type="dt" sz="half" idx="10"/>
          </p:nvPr>
        </p:nvSpPr>
        <p:spPr/>
        <p:txBody>
          <a:bodyPr/>
          <a:lstStyle/>
          <a:p>
            <a:fld id="{3CA1F7F5-852E-4FE8-9936-FD37F538A837}" type="datetimeFigureOut">
              <a:rPr lang="en-IE" smtClean="0"/>
              <a:t>08/11/2017</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DC25072C-77A3-4BEB-9D8E-2F1CEBCD7EEA}" type="slidenum">
              <a:rPr lang="en-IE" smtClean="0"/>
              <a:t>‹#›</a:t>
            </a:fld>
            <a:endParaRPr lang="en-IE"/>
          </a:p>
        </p:txBody>
      </p:sp>
    </p:spTree>
    <p:extLst>
      <p:ext uri="{BB962C8B-B14F-4D97-AF65-F5344CB8AC3E}">
        <p14:creationId xmlns:p14="http://schemas.microsoft.com/office/powerpoint/2010/main" val="27638303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CA1F7F5-852E-4FE8-9936-FD37F538A837}" type="datetimeFigureOut">
              <a:rPr lang="en-IE" smtClean="0"/>
              <a:t>08/11/2017</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DC25072C-77A3-4BEB-9D8E-2F1CEBCD7EEA}" type="slidenum">
              <a:rPr lang="en-IE" smtClean="0"/>
              <a:t>‹#›</a:t>
            </a:fld>
            <a:endParaRPr lang="en-IE"/>
          </a:p>
        </p:txBody>
      </p:sp>
    </p:spTree>
    <p:extLst>
      <p:ext uri="{BB962C8B-B14F-4D97-AF65-F5344CB8AC3E}">
        <p14:creationId xmlns:p14="http://schemas.microsoft.com/office/powerpoint/2010/main" val="16035669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E"/>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CA1F7F5-852E-4FE8-9936-FD37F538A837}" type="datetimeFigureOut">
              <a:rPr lang="en-IE" smtClean="0"/>
              <a:t>08/11/2017</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DC25072C-77A3-4BEB-9D8E-2F1CEBCD7EEA}" type="slidenum">
              <a:rPr lang="en-IE" smtClean="0"/>
              <a:t>‹#›</a:t>
            </a:fld>
            <a:endParaRPr lang="en-IE"/>
          </a:p>
        </p:txBody>
      </p:sp>
    </p:spTree>
    <p:extLst>
      <p:ext uri="{BB962C8B-B14F-4D97-AF65-F5344CB8AC3E}">
        <p14:creationId xmlns:p14="http://schemas.microsoft.com/office/powerpoint/2010/main" val="4207752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E"/>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CA1F7F5-852E-4FE8-9936-FD37F538A837}" type="datetimeFigureOut">
              <a:rPr lang="en-IE" smtClean="0"/>
              <a:t>08/11/2017</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DC25072C-77A3-4BEB-9D8E-2F1CEBCD7EEA}" type="slidenum">
              <a:rPr lang="en-IE" smtClean="0"/>
              <a:t>‹#›</a:t>
            </a:fld>
            <a:endParaRPr lang="en-IE"/>
          </a:p>
        </p:txBody>
      </p:sp>
    </p:spTree>
    <p:extLst>
      <p:ext uri="{BB962C8B-B14F-4D97-AF65-F5344CB8AC3E}">
        <p14:creationId xmlns:p14="http://schemas.microsoft.com/office/powerpoint/2010/main" val="4202566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IE"/>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A1F7F5-852E-4FE8-9936-FD37F538A837}" type="datetimeFigureOut">
              <a:rPr lang="en-IE" smtClean="0"/>
              <a:t>08/11/2017</a:t>
            </a:fld>
            <a:endParaRPr lang="en-I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25072C-77A3-4BEB-9D8E-2F1CEBCD7EEA}" type="slidenum">
              <a:rPr lang="en-IE" smtClean="0"/>
              <a:t>‹#›</a:t>
            </a:fld>
            <a:endParaRPr lang="en-IE"/>
          </a:p>
        </p:txBody>
      </p:sp>
    </p:spTree>
    <p:extLst>
      <p:ext uri="{BB962C8B-B14F-4D97-AF65-F5344CB8AC3E}">
        <p14:creationId xmlns:p14="http://schemas.microsoft.com/office/powerpoint/2010/main" val="3552421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E" dirty="0" smtClean="0"/>
              <a:t>Wellington Lane cycle scheme update</a:t>
            </a:r>
            <a:endParaRPr lang="en-IE" dirty="0"/>
          </a:p>
        </p:txBody>
      </p:sp>
    </p:spTree>
    <p:extLst>
      <p:ext uri="{BB962C8B-B14F-4D97-AF65-F5344CB8AC3E}">
        <p14:creationId xmlns:p14="http://schemas.microsoft.com/office/powerpoint/2010/main" val="24588727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7549" y="365125"/>
            <a:ext cx="10856251" cy="1325563"/>
          </a:xfrm>
        </p:spPr>
        <p:txBody>
          <a:bodyPr/>
          <a:lstStyle/>
          <a:p>
            <a:r>
              <a:rPr lang="en-IE" dirty="0" smtClean="0"/>
              <a:t>Part 8</a:t>
            </a:r>
            <a:endParaRPr lang="en-IE" dirty="0"/>
          </a:p>
        </p:txBody>
      </p:sp>
      <p:sp>
        <p:nvSpPr>
          <p:cNvPr id="4" name="Rectangle 1"/>
          <p:cNvSpPr>
            <a:spLocks noGrp="1" noChangeArrowheads="1"/>
          </p:cNvSpPr>
          <p:nvPr>
            <p:ph idx="1"/>
          </p:nvPr>
        </p:nvSpPr>
        <p:spPr bwMode="auto">
          <a:xfrm>
            <a:off x="497549" y="1148728"/>
            <a:ext cx="11694451" cy="48628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82563" algn="l"/>
              </a:tabLst>
              <a:defRPr>
                <a:solidFill>
                  <a:schemeClr val="tx1"/>
                </a:solidFill>
                <a:latin typeface="Arial" panose="020B0604020202020204" pitchFamily="34" charset="0"/>
              </a:defRPr>
            </a:lvl1pPr>
            <a:lvl2pPr eaLnBrk="0" fontAlgn="base" hangingPunct="0">
              <a:spcBef>
                <a:spcPct val="0"/>
              </a:spcBef>
              <a:spcAft>
                <a:spcPct val="0"/>
              </a:spcAft>
              <a:tabLst>
                <a:tab pos="182563" algn="l"/>
              </a:tabLst>
              <a:defRPr>
                <a:solidFill>
                  <a:schemeClr val="tx1"/>
                </a:solidFill>
                <a:latin typeface="Arial" panose="020B0604020202020204" pitchFamily="34" charset="0"/>
              </a:defRPr>
            </a:lvl2pPr>
            <a:lvl3pPr eaLnBrk="0" fontAlgn="base" hangingPunct="0">
              <a:spcBef>
                <a:spcPct val="0"/>
              </a:spcBef>
              <a:spcAft>
                <a:spcPct val="0"/>
              </a:spcAft>
              <a:tabLst>
                <a:tab pos="182563" algn="l"/>
              </a:tabLst>
              <a:defRPr>
                <a:solidFill>
                  <a:schemeClr val="tx1"/>
                </a:solidFill>
                <a:latin typeface="Arial" panose="020B0604020202020204" pitchFamily="34" charset="0"/>
              </a:defRPr>
            </a:lvl3pPr>
            <a:lvl4pPr eaLnBrk="0" fontAlgn="base" hangingPunct="0">
              <a:spcBef>
                <a:spcPct val="0"/>
              </a:spcBef>
              <a:spcAft>
                <a:spcPct val="0"/>
              </a:spcAft>
              <a:tabLst>
                <a:tab pos="182563" algn="l"/>
              </a:tabLst>
              <a:defRPr>
                <a:solidFill>
                  <a:schemeClr val="tx1"/>
                </a:solidFill>
                <a:latin typeface="Arial" panose="020B0604020202020204" pitchFamily="34" charset="0"/>
              </a:defRPr>
            </a:lvl4pPr>
            <a:lvl5pPr eaLnBrk="0" fontAlgn="base" hangingPunct="0">
              <a:spcBef>
                <a:spcPct val="0"/>
              </a:spcBef>
              <a:spcAft>
                <a:spcPct val="0"/>
              </a:spcAft>
              <a:tabLst>
                <a:tab pos="182563" algn="l"/>
              </a:tabLst>
              <a:defRPr>
                <a:solidFill>
                  <a:schemeClr val="tx1"/>
                </a:solidFill>
                <a:latin typeface="Arial" panose="020B0604020202020204" pitchFamily="34" charset="0"/>
              </a:defRPr>
            </a:lvl5pPr>
            <a:lvl6pPr eaLnBrk="0" fontAlgn="base" hangingPunct="0">
              <a:spcBef>
                <a:spcPct val="0"/>
              </a:spcBef>
              <a:spcAft>
                <a:spcPct val="0"/>
              </a:spcAft>
              <a:tabLst>
                <a:tab pos="182563" algn="l"/>
              </a:tabLst>
              <a:defRPr>
                <a:solidFill>
                  <a:schemeClr val="tx1"/>
                </a:solidFill>
                <a:latin typeface="Arial" panose="020B0604020202020204" pitchFamily="34" charset="0"/>
              </a:defRPr>
            </a:lvl6pPr>
            <a:lvl7pPr eaLnBrk="0" fontAlgn="base" hangingPunct="0">
              <a:spcBef>
                <a:spcPct val="0"/>
              </a:spcBef>
              <a:spcAft>
                <a:spcPct val="0"/>
              </a:spcAft>
              <a:tabLst>
                <a:tab pos="182563" algn="l"/>
              </a:tabLst>
              <a:defRPr>
                <a:solidFill>
                  <a:schemeClr val="tx1"/>
                </a:solidFill>
                <a:latin typeface="Arial" panose="020B0604020202020204" pitchFamily="34" charset="0"/>
              </a:defRPr>
            </a:lvl7pPr>
            <a:lvl8pPr eaLnBrk="0" fontAlgn="base" hangingPunct="0">
              <a:spcBef>
                <a:spcPct val="0"/>
              </a:spcBef>
              <a:spcAft>
                <a:spcPct val="0"/>
              </a:spcAft>
              <a:tabLst>
                <a:tab pos="182563" algn="l"/>
              </a:tabLst>
              <a:defRPr>
                <a:solidFill>
                  <a:schemeClr val="tx1"/>
                </a:solidFill>
                <a:latin typeface="Arial" panose="020B0604020202020204" pitchFamily="34" charset="0"/>
              </a:defRPr>
            </a:lvl8pPr>
            <a:lvl9pPr eaLnBrk="0" fontAlgn="base" hangingPunct="0">
              <a:spcBef>
                <a:spcPct val="0"/>
              </a:spcBef>
              <a:spcAft>
                <a:spcPct val="0"/>
              </a:spcAft>
              <a:tabLst>
                <a:tab pos="182563"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82563" algn="l"/>
              </a:tabLst>
            </a:pPr>
            <a:endParaRPr kumimoji="0" lang="en-US" altLang="en-US" sz="1600" b="0" i="0" u="none" strike="noStrike" cap="none" normalizeH="0" baseline="0" dirty="0" smtClean="0">
              <a:ln>
                <a:noFill/>
              </a:ln>
              <a:solidFill>
                <a:srgbClr val="000000"/>
              </a:solidFill>
              <a:effectLst/>
              <a:latin typeface="Arial Black" panose="020B0A04020102020204" pitchFamily="34" charset="0"/>
              <a:ea typeface="Times New Roman" panose="02020603050405020304" pitchFamily="18"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82563" algn="l"/>
              </a:tabLst>
            </a:pPr>
            <a:r>
              <a:rPr kumimoji="0" lang="en-US" altLang="en-US" sz="1600" b="0" i="0" u="none" strike="noStrike" cap="none" normalizeH="0" baseline="0" dirty="0" smtClean="0">
                <a:ln>
                  <a:noFill/>
                </a:ln>
                <a:solidFill>
                  <a:srgbClr val="000000"/>
                </a:solidFill>
                <a:effectLst/>
                <a:latin typeface="Arial Black" panose="020B0A04020102020204" pitchFamily="34" charset="0"/>
                <a:ea typeface="Times New Roman" panose="02020603050405020304" pitchFamily="18" charset="0"/>
                <a:cs typeface="Arial" panose="020B0604020202020204" pitchFamily="34" charset="0"/>
              </a:rPr>
              <a:t>WELLINGTON LANE – WHITEHALL ROAD CYCLE TRACK SCHEME</a:t>
            </a:r>
          </a:p>
          <a:p>
            <a:pPr marL="0" marR="0" lvl="0" indent="0" algn="l" defTabSz="914400" rtl="0" eaLnBrk="0" fontAlgn="base" latinLnBrk="0" hangingPunct="0">
              <a:lnSpc>
                <a:spcPct val="100000"/>
              </a:lnSpc>
              <a:spcBef>
                <a:spcPct val="0"/>
              </a:spcBef>
              <a:spcAft>
                <a:spcPct val="0"/>
              </a:spcAft>
              <a:buClrTx/>
              <a:buSzTx/>
              <a:buFontTx/>
              <a:buNone/>
              <a:tabLst>
                <a:tab pos="182563" algn="l"/>
              </a:tabLst>
            </a:pPr>
            <a:endParaRPr kumimoji="0" lang="en-IE" altLang="en-US" sz="8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82563" algn="l"/>
              </a:tabLst>
            </a:pPr>
            <a:r>
              <a:rPr kumimoji="0" lang="en-US" altLang="en-US" sz="1400" b="0" i="0" u="none" strike="noStrike" cap="none" normalizeH="0" baseline="0" dirty="0" smtClean="0">
                <a:ln>
                  <a:noFill/>
                </a:ln>
                <a:solidFill>
                  <a:srgbClr val="000000"/>
                </a:solidFill>
                <a:effectLst/>
                <a:ea typeface="Times New Roman" panose="02020603050405020304" pitchFamily="18" charset="0"/>
                <a:cs typeface="Arial" panose="020B0604020202020204" pitchFamily="34" charset="0"/>
              </a:rPr>
              <a:t>Pursuant to the requirements of the above, notice is hereby given of the proposed provision by South Dublin County Council of the above scheme. The proposed works will comprise the following:</a:t>
            </a:r>
            <a:endParaRPr kumimoji="0" lang="en-IE" altLang="en-US" sz="14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tab pos="182563" algn="l"/>
              </a:tabLst>
            </a:pPr>
            <a:r>
              <a:rPr kumimoji="0" lang="en-US" altLang="en-US" sz="1400" b="0" i="0" u="none" strike="noStrike" cap="none" normalizeH="0" baseline="0" dirty="0" smtClean="0">
                <a:ln>
                  <a:noFill/>
                </a:ln>
                <a:solidFill>
                  <a:srgbClr val="000000"/>
                </a:solidFill>
                <a:effectLst/>
                <a:ea typeface="Times New Roman" panose="02020603050405020304" pitchFamily="18" charset="0"/>
                <a:cs typeface="Arial" panose="020B0604020202020204" pitchFamily="34" charset="0"/>
              </a:rPr>
              <a:t>Construction of new off-road cycle tracks on </a:t>
            </a:r>
            <a:r>
              <a:rPr kumimoji="0" lang="en-US" altLang="en-US" sz="1400" b="0" i="0" u="none" strike="noStrike" cap="none" normalizeH="0" baseline="0" dirty="0" err="1" smtClean="0">
                <a:ln>
                  <a:noFill/>
                </a:ln>
                <a:solidFill>
                  <a:srgbClr val="000000"/>
                </a:solidFill>
                <a:effectLst/>
                <a:ea typeface="Times New Roman" panose="02020603050405020304" pitchFamily="18" charset="0"/>
                <a:cs typeface="Arial" panose="020B0604020202020204" pitchFamily="34" charset="0"/>
              </a:rPr>
              <a:t>Spawell</a:t>
            </a:r>
            <a:r>
              <a:rPr kumimoji="0" lang="en-US" altLang="en-US" sz="1400" b="0" i="0" u="none" strike="noStrike" cap="none" normalizeH="0" baseline="0" dirty="0" smtClean="0">
                <a:ln>
                  <a:noFill/>
                </a:ln>
                <a:solidFill>
                  <a:srgbClr val="000000"/>
                </a:solidFill>
                <a:effectLst/>
                <a:ea typeface="Times New Roman" panose="02020603050405020304" pitchFamily="18" charset="0"/>
                <a:cs typeface="Arial" panose="020B0604020202020204" pitchFamily="34" charset="0"/>
              </a:rPr>
              <a:t> Road and Wellington Lane;</a:t>
            </a:r>
            <a:endParaRPr kumimoji="0" lang="en-IE" altLang="en-US" sz="14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tab pos="182563" algn="l"/>
              </a:tabLst>
            </a:pPr>
            <a:r>
              <a:rPr kumimoji="0" lang="en-US" altLang="en-US" sz="1400" b="0" i="0" u="none" strike="noStrike" cap="none" normalizeH="0" baseline="0" dirty="0" smtClean="0">
                <a:ln>
                  <a:noFill/>
                </a:ln>
                <a:solidFill>
                  <a:srgbClr val="000000"/>
                </a:solidFill>
                <a:effectLst/>
                <a:ea typeface="Times New Roman" panose="02020603050405020304" pitchFamily="18" charset="0"/>
                <a:cs typeface="Arial" panose="020B0604020202020204" pitchFamily="34" charset="0"/>
              </a:rPr>
              <a:t>Provision of new advisory cycle lanes on Whitehall Road;</a:t>
            </a:r>
            <a:endParaRPr kumimoji="0" lang="en-IE" altLang="en-US" sz="14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tab pos="182563" algn="l"/>
              </a:tabLst>
            </a:pPr>
            <a:r>
              <a:rPr kumimoji="0" lang="en-US" altLang="en-US" sz="1400" b="0" i="0" u="none" strike="noStrike" cap="none" normalizeH="0" baseline="0" dirty="0" smtClean="0">
                <a:ln>
                  <a:noFill/>
                </a:ln>
                <a:solidFill>
                  <a:srgbClr val="000000"/>
                </a:solidFill>
                <a:effectLst/>
                <a:ea typeface="Times New Roman" panose="02020603050405020304" pitchFamily="18" charset="0"/>
                <a:cs typeface="Arial" panose="020B0604020202020204" pitchFamily="34" charset="0"/>
              </a:rPr>
              <a:t>Road safety improvement works, including new Toucan/</a:t>
            </a:r>
            <a:r>
              <a:rPr kumimoji="0" lang="en-US" altLang="en-US" sz="1400" b="0" i="0" u="none" strike="noStrike" cap="none" normalizeH="0" baseline="0" dirty="0" smtClean="0">
                <a:ln>
                  <a:noFill/>
                </a:ln>
                <a:solidFill>
                  <a:schemeClr val="tx1"/>
                </a:solidFill>
                <a:effectLst/>
                <a:ea typeface="Times New Roman" panose="02020603050405020304" pitchFamily="18" charset="0"/>
                <a:cs typeface="Arial" panose="020B0604020202020204" pitchFamily="34" charset="0"/>
              </a:rPr>
              <a:t>Zebra Crossings</a:t>
            </a:r>
            <a:r>
              <a:rPr kumimoji="0" lang="en-US" altLang="en-US" sz="1400" b="0" i="0" u="none" strike="noStrike" cap="none" normalizeH="0" baseline="0" dirty="0" smtClean="0">
                <a:ln>
                  <a:noFill/>
                </a:ln>
                <a:solidFill>
                  <a:srgbClr val="000000"/>
                </a:solidFill>
                <a:effectLst/>
                <a:ea typeface="Times New Roman" panose="02020603050405020304" pitchFamily="18" charset="0"/>
                <a:cs typeface="Arial" panose="020B0604020202020204" pitchFamily="34" charset="0"/>
              </a:rPr>
              <a:t>, at:</a:t>
            </a:r>
            <a:endParaRPr kumimoji="0" lang="en-IE" altLang="en-US" sz="14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tab pos="182563" algn="l"/>
              </a:tabLst>
            </a:pPr>
            <a:r>
              <a:rPr kumimoji="0" lang="en-US" altLang="en-US" sz="1400" b="0" i="0" u="none" strike="noStrike" cap="none" normalizeH="0" baseline="0" dirty="0" smtClean="0">
                <a:ln>
                  <a:noFill/>
                </a:ln>
                <a:solidFill>
                  <a:srgbClr val="000000"/>
                </a:solidFill>
                <a:effectLst/>
                <a:ea typeface="Times New Roman" panose="02020603050405020304" pitchFamily="18" charset="0"/>
                <a:cs typeface="Arial" panose="020B0604020202020204" pitchFamily="34" charset="0"/>
              </a:rPr>
              <a:t>Firhouse Road – </a:t>
            </a:r>
            <a:r>
              <a:rPr kumimoji="0" lang="en-US" altLang="en-US" sz="1400" b="0" i="0" u="none" strike="noStrike" cap="none" normalizeH="0" baseline="0" dirty="0" err="1" smtClean="0">
                <a:ln>
                  <a:noFill/>
                </a:ln>
                <a:solidFill>
                  <a:srgbClr val="000000"/>
                </a:solidFill>
                <a:effectLst/>
                <a:ea typeface="Times New Roman" panose="02020603050405020304" pitchFamily="18" charset="0"/>
                <a:cs typeface="Arial" panose="020B0604020202020204" pitchFamily="34" charset="0"/>
              </a:rPr>
              <a:t>Spawell</a:t>
            </a:r>
            <a:r>
              <a:rPr kumimoji="0" lang="en-US" altLang="en-US" sz="1400" b="0" i="0" u="none" strike="noStrike" cap="none" normalizeH="0" baseline="0" dirty="0" smtClean="0">
                <a:ln>
                  <a:noFill/>
                </a:ln>
                <a:solidFill>
                  <a:srgbClr val="000000"/>
                </a:solidFill>
                <a:effectLst/>
                <a:ea typeface="Times New Roman" panose="02020603050405020304" pitchFamily="18" charset="0"/>
                <a:cs typeface="Arial" panose="020B0604020202020204" pitchFamily="34" charset="0"/>
              </a:rPr>
              <a:t> Road junction</a:t>
            </a:r>
            <a:endParaRPr kumimoji="0" lang="en-IE" altLang="en-US" sz="14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tab pos="182563" algn="l"/>
              </a:tabLst>
            </a:pPr>
            <a:r>
              <a:rPr kumimoji="0" lang="en-US" altLang="en-US" sz="1400" b="0" i="0" u="none" strike="noStrike" cap="none" normalizeH="0" baseline="0" dirty="0" err="1" smtClean="0">
                <a:ln>
                  <a:noFill/>
                </a:ln>
                <a:solidFill>
                  <a:srgbClr val="000000"/>
                </a:solidFill>
                <a:effectLst/>
                <a:ea typeface="Times New Roman" panose="02020603050405020304" pitchFamily="18" charset="0"/>
                <a:cs typeface="Arial" panose="020B0604020202020204" pitchFamily="34" charset="0"/>
              </a:rPr>
              <a:t>Spawell</a:t>
            </a:r>
            <a:r>
              <a:rPr kumimoji="0" lang="en-US" altLang="en-US" sz="1400" b="0" i="0" u="none" strike="noStrike" cap="none" normalizeH="0" baseline="0" dirty="0" smtClean="0">
                <a:ln>
                  <a:noFill/>
                </a:ln>
                <a:solidFill>
                  <a:srgbClr val="000000"/>
                </a:solidFill>
                <a:effectLst/>
                <a:ea typeface="Times New Roman" panose="02020603050405020304" pitchFamily="18" charset="0"/>
                <a:cs typeface="Arial" panose="020B0604020202020204" pitchFamily="34" charset="0"/>
              </a:rPr>
              <a:t> Roundabout</a:t>
            </a:r>
            <a:endParaRPr kumimoji="0" lang="en-IE" altLang="en-US" sz="14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tab pos="182563" algn="l"/>
              </a:tabLst>
            </a:pPr>
            <a:r>
              <a:rPr kumimoji="0" lang="en-US" altLang="en-US" sz="1400" b="0" i="0" u="none" strike="noStrike" cap="none" normalizeH="0" baseline="0" dirty="0" smtClean="0">
                <a:ln>
                  <a:noFill/>
                </a:ln>
                <a:solidFill>
                  <a:srgbClr val="000000"/>
                </a:solidFill>
                <a:effectLst/>
                <a:ea typeface="Times New Roman" panose="02020603050405020304" pitchFamily="18" charset="0"/>
                <a:cs typeface="Arial" panose="020B0604020202020204" pitchFamily="34" charset="0"/>
              </a:rPr>
              <a:t>Wellington Lane – Osprey Road Roundabout</a:t>
            </a:r>
            <a:endParaRPr kumimoji="0" lang="en-IE" altLang="en-US" sz="14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tab pos="182563" algn="l"/>
              </a:tabLst>
            </a:pPr>
            <a:r>
              <a:rPr kumimoji="0" lang="en-US" altLang="en-US" sz="1400" b="0" i="0" u="none" strike="noStrike" cap="none" normalizeH="0" baseline="0" dirty="0" smtClean="0">
                <a:ln>
                  <a:noFill/>
                </a:ln>
                <a:solidFill>
                  <a:srgbClr val="000000"/>
                </a:solidFill>
                <a:effectLst/>
                <a:ea typeface="Times New Roman" panose="02020603050405020304" pitchFamily="18" charset="0"/>
                <a:cs typeface="Arial" panose="020B0604020202020204" pitchFamily="34" charset="0"/>
              </a:rPr>
              <a:t>Wellington Lane – Limekiln Road junction</a:t>
            </a:r>
            <a:endParaRPr kumimoji="0" lang="en-IE" altLang="en-US" sz="14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tab pos="182563" algn="l"/>
              </a:tabLst>
            </a:pPr>
            <a:r>
              <a:rPr kumimoji="0" lang="en-US" altLang="en-US" sz="1400" b="0" i="0" u="none" strike="noStrike" cap="none" normalizeH="0" baseline="0" dirty="0" smtClean="0">
                <a:ln>
                  <a:noFill/>
                </a:ln>
                <a:solidFill>
                  <a:srgbClr val="000000"/>
                </a:solidFill>
                <a:effectLst/>
                <a:ea typeface="Times New Roman" panose="02020603050405020304" pitchFamily="18" charset="0"/>
                <a:cs typeface="Arial" panose="020B0604020202020204" pitchFamily="34" charset="0"/>
              </a:rPr>
              <a:t>Wellington Lane – </a:t>
            </a:r>
            <a:r>
              <a:rPr kumimoji="0" lang="en-US" altLang="en-US" sz="1400" b="0" i="0" u="none" strike="noStrike" cap="none" normalizeH="0" baseline="0" dirty="0" err="1" smtClean="0">
                <a:ln>
                  <a:noFill/>
                </a:ln>
                <a:solidFill>
                  <a:srgbClr val="000000"/>
                </a:solidFill>
                <a:effectLst/>
                <a:ea typeface="Times New Roman" panose="02020603050405020304" pitchFamily="18" charset="0"/>
                <a:cs typeface="Arial" panose="020B0604020202020204" pitchFamily="34" charset="0"/>
              </a:rPr>
              <a:t>Templeville</a:t>
            </a:r>
            <a:r>
              <a:rPr kumimoji="0" lang="en-US" altLang="en-US" sz="1400" b="0" i="0" u="none" strike="noStrike" cap="none" normalizeH="0" baseline="0" dirty="0" smtClean="0">
                <a:ln>
                  <a:noFill/>
                </a:ln>
                <a:solidFill>
                  <a:srgbClr val="000000"/>
                </a:solidFill>
                <a:effectLst/>
                <a:ea typeface="Times New Roman" panose="02020603050405020304" pitchFamily="18" charset="0"/>
                <a:cs typeface="Arial" panose="020B0604020202020204" pitchFamily="34" charset="0"/>
              </a:rPr>
              <a:t> Road Roundabout</a:t>
            </a:r>
            <a:endParaRPr kumimoji="0" lang="en-IE" altLang="en-US" sz="14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tab pos="182563" algn="l"/>
              </a:tabLst>
            </a:pPr>
            <a:r>
              <a:rPr kumimoji="0" lang="en-US" altLang="en-US" sz="1400" b="0" i="0" u="none" strike="noStrike" cap="none" normalizeH="0" baseline="0" dirty="0" smtClean="0">
                <a:ln>
                  <a:noFill/>
                </a:ln>
                <a:solidFill>
                  <a:srgbClr val="000000"/>
                </a:solidFill>
                <a:effectLst/>
                <a:ea typeface="Times New Roman" panose="02020603050405020304" pitchFamily="18" charset="0"/>
                <a:cs typeface="Arial" panose="020B0604020202020204" pitchFamily="34" charset="0"/>
              </a:rPr>
              <a:t>Public realm upgrade works, including traffic calming and a 30km/h speed limit on Whitehall Road in the area of the business premises at Whitehall Close and Whitehall Park;</a:t>
            </a:r>
            <a:endParaRPr kumimoji="0" lang="en-IE" altLang="en-US" sz="14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tab pos="182563" algn="l"/>
              </a:tabLst>
            </a:pPr>
            <a:r>
              <a:rPr kumimoji="0" lang="en-US" altLang="en-US" sz="1400" b="0" i="0" u="none" strike="noStrike" cap="none" normalizeH="0" baseline="0" dirty="0" smtClean="0">
                <a:ln>
                  <a:noFill/>
                </a:ln>
                <a:solidFill>
                  <a:srgbClr val="000000"/>
                </a:solidFill>
                <a:effectLst/>
                <a:ea typeface="Times New Roman" panose="02020603050405020304" pitchFamily="18" charset="0"/>
                <a:cs typeface="Arial" panose="020B0604020202020204" pitchFamily="34" charset="0"/>
              </a:rPr>
              <a:t>Improvements to existing bus stops along the route;</a:t>
            </a:r>
            <a:endParaRPr kumimoji="0" lang="en-IE" altLang="en-US" sz="14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tab pos="182563" algn="l"/>
              </a:tabLst>
            </a:pPr>
            <a:r>
              <a:rPr kumimoji="0" lang="en-US" altLang="en-US" sz="1400" b="0" i="0" u="none" strike="noStrike" cap="none" normalizeH="0" baseline="0" dirty="0" smtClean="0">
                <a:ln>
                  <a:noFill/>
                </a:ln>
                <a:solidFill>
                  <a:srgbClr val="000000"/>
                </a:solidFill>
                <a:effectLst/>
                <a:ea typeface="Times New Roman" panose="02020603050405020304" pitchFamily="18" charset="0"/>
                <a:cs typeface="Arial" panose="020B0604020202020204" pitchFamily="34" charset="0"/>
              </a:rPr>
              <a:t>Provision of bicycle parking at locations along the route;</a:t>
            </a:r>
            <a:endParaRPr kumimoji="0" lang="en-IE" altLang="en-US" sz="14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tab pos="182563" algn="l"/>
              </a:tabLst>
            </a:pPr>
            <a:r>
              <a:rPr kumimoji="0" lang="en-US" altLang="en-US" sz="1400" b="0" i="0" u="none" strike="noStrike" cap="none" normalizeH="0" baseline="0" dirty="0" smtClean="0">
                <a:ln>
                  <a:noFill/>
                </a:ln>
                <a:solidFill>
                  <a:srgbClr val="000000"/>
                </a:solidFill>
                <a:effectLst/>
                <a:ea typeface="Times New Roman" panose="02020603050405020304" pitchFamily="18" charset="0"/>
                <a:cs typeface="Arial" panose="020B0604020202020204" pitchFamily="34" charset="0"/>
              </a:rPr>
              <a:t>Replacement of affected trees and other landscaping works throughout the scheme;</a:t>
            </a:r>
            <a:endParaRPr kumimoji="0" lang="en-IE" altLang="en-US" sz="14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tab pos="182563" algn="l"/>
              </a:tabLst>
            </a:pPr>
            <a:r>
              <a:rPr kumimoji="0" lang="en-US" altLang="en-US" sz="1400" b="0" i="0" u="none" strike="noStrike" cap="none" normalizeH="0" baseline="0" dirty="0" smtClean="0">
                <a:ln>
                  <a:noFill/>
                </a:ln>
                <a:solidFill>
                  <a:srgbClr val="000000"/>
                </a:solidFill>
                <a:effectLst/>
                <a:ea typeface="Times New Roman" panose="02020603050405020304" pitchFamily="18" charset="0"/>
                <a:cs typeface="Arial" panose="020B0604020202020204" pitchFamily="34" charset="0"/>
              </a:rPr>
              <a:t>Footpath improvement works throughout the scheme;</a:t>
            </a:r>
            <a:endParaRPr kumimoji="0" lang="en-IE" altLang="en-US" sz="14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tab pos="182563" algn="l"/>
              </a:tabLst>
            </a:pPr>
            <a:r>
              <a:rPr kumimoji="0" lang="en-GB" altLang="en-US" sz="1400" b="0" i="0" u="none" strike="noStrike" cap="none" normalizeH="0" baseline="0" dirty="0" smtClean="0">
                <a:ln>
                  <a:noFill/>
                </a:ln>
                <a:solidFill>
                  <a:schemeClr val="tx1"/>
                </a:solidFill>
                <a:effectLst/>
                <a:ea typeface="Times New Roman" panose="02020603050405020304" pitchFamily="18" charset="0"/>
                <a:cs typeface="Arial" panose="020B0604020202020204" pitchFamily="34" charset="0"/>
              </a:rPr>
              <a:t>Provision of new road drainage and associated works where required;</a:t>
            </a:r>
            <a:endParaRPr kumimoji="0" lang="en-IE" altLang="en-US" sz="14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tab pos="182563" algn="l"/>
              </a:tabLst>
            </a:pPr>
            <a:r>
              <a:rPr kumimoji="0" lang="en-GB" altLang="en-US" sz="1400" b="0" i="0" u="none" strike="noStrike" cap="none" normalizeH="0" baseline="0" dirty="0" smtClean="0">
                <a:ln>
                  <a:noFill/>
                </a:ln>
                <a:solidFill>
                  <a:schemeClr val="tx1"/>
                </a:solidFill>
                <a:effectLst/>
                <a:ea typeface="Times New Roman" panose="02020603050405020304" pitchFamily="18" charset="0"/>
                <a:cs typeface="Arial" panose="020B0604020202020204" pitchFamily="34" charset="0"/>
              </a:rPr>
              <a:t>Provision of new public lighting, road markings and signage.</a:t>
            </a:r>
            <a:endParaRPr kumimoji="0" lang="en-IE" altLang="en-US" sz="14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82563" algn="l"/>
              </a:tabLst>
            </a:pPr>
            <a:endParaRPr kumimoji="0" lang="en-IE"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1620119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stretch>
            <a:fillRect/>
          </a:stretch>
        </p:blipFill>
        <p:spPr>
          <a:xfrm>
            <a:off x="5211887" y="365125"/>
            <a:ext cx="3759118" cy="5309870"/>
          </a:xfrm>
          <a:prstGeom prst="rect">
            <a:avLst/>
          </a:prstGeom>
        </p:spPr>
      </p:pic>
      <p:pic>
        <p:nvPicPr>
          <p:cNvPr id="4" name="Picture 3"/>
          <p:cNvPicPr>
            <a:picLocks noChangeAspect="1"/>
          </p:cNvPicPr>
          <p:nvPr/>
        </p:nvPicPr>
        <p:blipFill>
          <a:blip r:embed="rId3"/>
          <a:stretch>
            <a:fillRect/>
          </a:stretch>
        </p:blipFill>
        <p:spPr>
          <a:xfrm>
            <a:off x="838199" y="272830"/>
            <a:ext cx="4096265" cy="5786100"/>
          </a:xfrm>
          <a:prstGeom prst="rect">
            <a:avLst/>
          </a:prstGeom>
        </p:spPr>
      </p:pic>
      <p:pic>
        <p:nvPicPr>
          <p:cNvPr id="2" name="Picture 1"/>
          <p:cNvPicPr>
            <a:picLocks noChangeAspect="1"/>
          </p:cNvPicPr>
          <p:nvPr/>
        </p:nvPicPr>
        <p:blipFill>
          <a:blip r:embed="rId4"/>
          <a:stretch>
            <a:fillRect/>
          </a:stretch>
        </p:blipFill>
        <p:spPr>
          <a:xfrm>
            <a:off x="930075" y="0"/>
            <a:ext cx="10331850" cy="6858000"/>
          </a:xfrm>
          <a:prstGeom prst="rect">
            <a:avLst/>
          </a:prstGeom>
        </p:spPr>
      </p:pic>
    </p:spTree>
    <p:extLst>
      <p:ext uri="{BB962C8B-B14F-4D97-AF65-F5344CB8AC3E}">
        <p14:creationId xmlns:p14="http://schemas.microsoft.com/office/powerpoint/2010/main" val="8249273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41405" y="58847"/>
            <a:ext cx="8402595" cy="5632311"/>
          </a:xfrm>
          <a:prstGeom prst="rect">
            <a:avLst/>
          </a:prstGeom>
        </p:spPr>
        <p:txBody>
          <a:bodyPr wrap="square">
            <a:spAutoFit/>
          </a:bodyPr>
          <a:lstStyle/>
          <a:p>
            <a:pPr>
              <a:spcAft>
                <a:spcPts val="0"/>
              </a:spcAft>
            </a:pPr>
            <a:r>
              <a:rPr lang="en-IE" i="1" dirty="0">
                <a:latin typeface="Calibri" panose="020F0502020204030204" pitchFamily="34" charset="0"/>
                <a:ea typeface="Calibri" panose="020F0502020204030204" pitchFamily="34" charset="0"/>
                <a:cs typeface="Times New Roman" panose="02020603050405020304" pitchFamily="18" charset="0"/>
              </a:rPr>
              <a:t> </a:t>
            </a:r>
            <a:endParaRPr lang="en-IE"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IE" i="1" dirty="0">
                <a:latin typeface="Calibri" panose="020F0502020204030204" pitchFamily="34" charset="0"/>
                <a:ea typeface="Calibri" panose="020F0502020204030204" pitchFamily="34" charset="0"/>
                <a:cs typeface="Times New Roman" panose="02020603050405020304" pitchFamily="18" charset="0"/>
              </a:rPr>
              <a:t>“The National Transport Authority is responsible inter alia for the funding of sustainable transport measures in the Greater Dublin Area (GDA), including  South Dublin County Council. </a:t>
            </a:r>
            <a:endParaRPr lang="en-IE"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IE" i="1" dirty="0">
                <a:latin typeface="Calibri" panose="020F0502020204030204" pitchFamily="34" charset="0"/>
                <a:ea typeface="Calibri" panose="020F0502020204030204" pitchFamily="34" charset="0"/>
                <a:cs typeface="Times New Roman" panose="02020603050405020304" pitchFamily="18" charset="0"/>
              </a:rPr>
              <a:t> </a:t>
            </a:r>
            <a:endParaRPr lang="en-IE"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IE" i="1" dirty="0">
                <a:latin typeface="Calibri" panose="020F0502020204030204" pitchFamily="34" charset="0"/>
                <a:ea typeface="Calibri" panose="020F0502020204030204" pitchFamily="34" charset="0"/>
                <a:cs typeface="Times New Roman" panose="02020603050405020304" pitchFamily="18" charset="0"/>
              </a:rPr>
              <a:t>To this end the NTA allocates funding annually to local authorities in the GDA for the planning and implementation of measures to support walking, cycling and public transport in furtherance of the objectives set out in the NTA’s Transport Strategy for the Greater Dublin Area 2016 – 2035.</a:t>
            </a:r>
            <a:endParaRPr lang="en-IE"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IE" i="1" dirty="0">
                <a:latin typeface="Calibri" panose="020F0502020204030204" pitchFamily="34" charset="0"/>
                <a:ea typeface="Calibri" panose="020F0502020204030204" pitchFamily="34" charset="0"/>
                <a:cs typeface="Times New Roman" panose="02020603050405020304" pitchFamily="18" charset="0"/>
              </a:rPr>
              <a:t> </a:t>
            </a:r>
            <a:endParaRPr lang="en-IE"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IE" i="1" dirty="0">
                <a:latin typeface="Calibri" panose="020F0502020204030204" pitchFamily="34" charset="0"/>
                <a:ea typeface="Calibri" panose="020F0502020204030204" pitchFamily="34" charset="0"/>
                <a:cs typeface="Times New Roman" panose="02020603050405020304" pitchFamily="18" charset="0"/>
              </a:rPr>
              <a:t>As the referenced route constitutes an element of the Greater Dublin Area Cycle Network Plan, the NTA is supportive of developing the cycle route connecting from Spa Well Roundabout to </a:t>
            </a:r>
            <a:r>
              <a:rPr lang="en-IE" i="1" dirty="0" err="1">
                <a:latin typeface="Calibri" panose="020F0502020204030204" pitchFamily="34" charset="0"/>
                <a:ea typeface="Calibri" panose="020F0502020204030204" pitchFamily="34" charset="0"/>
                <a:cs typeface="Times New Roman" panose="02020603050405020304" pitchFamily="18" charset="0"/>
              </a:rPr>
              <a:t>Templeville</a:t>
            </a:r>
            <a:r>
              <a:rPr lang="en-IE" i="1" dirty="0">
                <a:latin typeface="Calibri" panose="020F0502020204030204" pitchFamily="34" charset="0"/>
                <a:ea typeface="Calibri" panose="020F0502020204030204" pitchFamily="34" charset="0"/>
                <a:cs typeface="Times New Roman" panose="02020603050405020304" pitchFamily="18" charset="0"/>
              </a:rPr>
              <a:t> Road, including the junctions and roundabouts therein.  </a:t>
            </a:r>
            <a:endParaRPr lang="en-IE"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IE" i="1" dirty="0">
                <a:latin typeface="Calibri" panose="020F0502020204030204" pitchFamily="34" charset="0"/>
                <a:ea typeface="Calibri" panose="020F0502020204030204" pitchFamily="34" charset="0"/>
                <a:cs typeface="Times New Roman" panose="02020603050405020304" pitchFamily="18" charset="0"/>
              </a:rPr>
              <a:t>The NTA and South Dublin County Council will meet shortly to consider the overall funding envelope for 2018 and beyond, and discuss how best to proceed with this project in that context. </a:t>
            </a:r>
            <a:endParaRPr lang="en-IE"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IE" i="1" dirty="0">
                <a:latin typeface="Calibri" panose="020F0502020204030204" pitchFamily="34" charset="0"/>
                <a:ea typeface="Calibri" panose="020F0502020204030204" pitchFamily="34" charset="0"/>
                <a:cs typeface="Times New Roman" panose="02020603050405020304" pitchFamily="18" charset="0"/>
              </a:rPr>
              <a:t> </a:t>
            </a:r>
            <a:endParaRPr lang="en-IE"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IE" i="1" dirty="0">
                <a:latin typeface="Calibri" panose="020F0502020204030204" pitchFamily="34" charset="0"/>
                <a:ea typeface="Calibri" panose="020F0502020204030204" pitchFamily="34" charset="0"/>
                <a:cs typeface="Times New Roman" panose="02020603050405020304" pitchFamily="18" charset="0"/>
              </a:rPr>
              <a:t>As with all NTA funded projects, the delivery of this project will be required to  comply with the NTA Project Management Guidelines, and with the NTA National Cycle Manual.”</a:t>
            </a:r>
            <a:endParaRPr lang="en-IE"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IE" dirty="0">
                <a:solidFill>
                  <a:srgbClr val="1F497D"/>
                </a:solidFill>
                <a:latin typeface="Calibri" panose="020F0502020204030204" pitchFamily="34" charset="0"/>
                <a:ea typeface="Calibri" panose="020F0502020204030204" pitchFamily="34" charset="0"/>
                <a:cs typeface="Times New Roman" panose="02020603050405020304" pitchFamily="18" charset="0"/>
              </a:rPr>
              <a:t> </a:t>
            </a:r>
            <a:endParaRPr lang="en-IE"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729983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3322882" y="0"/>
            <a:ext cx="5546235" cy="6858000"/>
          </a:xfrm>
          <a:prstGeom prst="rect">
            <a:avLst/>
          </a:prstGeom>
        </p:spPr>
      </p:pic>
    </p:spTree>
    <p:extLst>
      <p:ext uri="{BB962C8B-B14F-4D97-AF65-F5344CB8AC3E}">
        <p14:creationId xmlns:p14="http://schemas.microsoft.com/office/powerpoint/2010/main" val="38143970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78498" y="0"/>
            <a:ext cx="10635004" cy="6858000"/>
          </a:xfrm>
          <a:prstGeom prst="rect">
            <a:avLst/>
          </a:prstGeom>
        </p:spPr>
      </p:pic>
    </p:spTree>
    <p:extLst>
      <p:ext uri="{BB962C8B-B14F-4D97-AF65-F5344CB8AC3E}">
        <p14:creationId xmlns:p14="http://schemas.microsoft.com/office/powerpoint/2010/main" val="269571445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461955" y="288324"/>
            <a:ext cx="6657796" cy="6113891"/>
          </a:xfrm>
          <a:prstGeom prst="rect">
            <a:avLst/>
          </a:prstGeom>
        </p:spPr>
      </p:pic>
    </p:spTree>
    <p:extLst>
      <p:ext uri="{BB962C8B-B14F-4D97-AF65-F5344CB8AC3E}">
        <p14:creationId xmlns:p14="http://schemas.microsoft.com/office/powerpoint/2010/main" val="7280165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828800" y="866775"/>
            <a:ext cx="7839075" cy="5623230"/>
          </a:xfrm>
          <a:prstGeom prst="rect">
            <a:avLst/>
          </a:prstGeom>
        </p:spPr>
      </p:pic>
    </p:spTree>
    <p:extLst>
      <p:ext uri="{BB962C8B-B14F-4D97-AF65-F5344CB8AC3E}">
        <p14:creationId xmlns:p14="http://schemas.microsoft.com/office/powerpoint/2010/main" val="196953304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339</TotalTime>
  <Words>200</Words>
  <Application>Microsoft Office PowerPoint</Application>
  <PresentationFormat>Widescreen</PresentationFormat>
  <Paragraphs>31</Paragraphs>
  <Slides>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Arial Black</vt:lpstr>
      <vt:lpstr>Calibri</vt:lpstr>
      <vt:lpstr>Calibri Light</vt:lpstr>
      <vt:lpstr>Times New Roman</vt:lpstr>
      <vt:lpstr>Office Theme</vt:lpstr>
      <vt:lpstr>Wellington Lane cycle scheme update</vt:lpstr>
      <vt:lpstr>Part 8</vt:lpstr>
      <vt:lpstr>PowerPoint Presentation</vt:lpstr>
      <vt:lpstr>PowerPoint Presentation</vt:lpstr>
      <vt:lpstr>PowerPoint Presentation</vt:lpstr>
      <vt:lpstr>PowerPoint Presentation</vt:lpstr>
      <vt:lpstr>PowerPoint Presentation</vt:lpstr>
      <vt:lpstr>PowerPoint Presentation</vt:lpstr>
    </vt:vector>
  </TitlesOfParts>
  <Company>South Dublin County Council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Wellington Lane</dc:title>
  <dc:creator>Helena Fallon</dc:creator>
  <cp:lastModifiedBy>Breda Keenan</cp:lastModifiedBy>
  <cp:revision>13</cp:revision>
  <dcterms:created xsi:type="dcterms:W3CDTF">2017-10-05T15:46:01Z</dcterms:created>
  <dcterms:modified xsi:type="dcterms:W3CDTF">2017-11-08T11:55:50Z</dcterms:modified>
</cp:coreProperties>
</file>