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2" r:id="rId3"/>
    <p:sldId id="276" r:id="rId4"/>
    <p:sldId id="279" r:id="rId5"/>
    <p:sldId id="285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A650E-13E5-4101-B45B-4E78F8E07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01AE-C7C4-4091-8B88-27A823E5E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86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5F840-7C2A-4F9F-919E-75A601056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4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595A12-7E17-4719-8770-E8465E150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A32FD-520A-4DCC-A753-9087BA8DA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6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9F60-F8D2-4264-935F-9060860FD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7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1EE-A447-4399-BA89-939005021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0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F0812-FAC9-4B87-AB83-37EC13413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82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59C02-596E-43D1-9B88-5F2BDBF7B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67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E00A9-F4A0-4FEB-A1E8-5486FC3F3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11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B468-7C00-47B4-A3F9-ED120C8D2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6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B4885-8AD3-4645-89E9-76940FBF4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34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201FF6-F960-4056-A108-6DCC273E60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2588" y="1989138"/>
            <a:ext cx="8305800" cy="3168650"/>
          </a:xfrm>
          <a:noFill/>
          <a:ln/>
        </p:spPr>
        <p:txBody>
          <a:bodyPr/>
          <a:lstStyle/>
          <a:p>
            <a:r>
              <a:rPr lang="en-IE" altLang="en-US" sz="4800">
                <a:solidFill>
                  <a:schemeClr val="bg1"/>
                </a:solidFill>
              </a:rPr>
              <a:t>South Dublin County Council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573405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72147" y="2826075"/>
            <a:ext cx="7652550" cy="351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Prioritised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river water quality assessment and improvement work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part of Water Framework Directive 2nd Cycle RBMP measures</a:t>
            </a:r>
          </a:p>
          <a:p>
            <a:r>
              <a:rPr lang="en-IE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Eastern &amp; Midlands Region </a:t>
            </a:r>
            <a:br>
              <a:rPr lang="en-IE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sz="2800" dirty="0" smtClean="0"/>
              <a:t/>
            </a:r>
            <a:br>
              <a:rPr lang="en-IE" sz="2800" dirty="0" smtClean="0"/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0" y="1246458"/>
            <a:ext cx="7355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000" u="sng" dirty="0"/>
              <a:t>Step 2</a:t>
            </a:r>
            <a:r>
              <a:rPr lang="en-IE" sz="2000" dirty="0"/>
              <a:t>. Taking a pragmatic approach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887537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0070C0"/>
                </a:solidFill>
              </a:rPr>
              <a:t>Fair </a:t>
            </a:r>
            <a:r>
              <a:rPr lang="en-IE" sz="2000" dirty="0">
                <a:solidFill>
                  <a:srgbClr val="0070C0"/>
                </a:solidFill>
              </a:rPr>
              <a:t>distribution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0070C0"/>
                </a:solidFill>
              </a:rPr>
              <a:t>Headwater First</a:t>
            </a:r>
          </a:p>
          <a:p>
            <a:pPr>
              <a:lnSpc>
                <a:spcPct val="150000"/>
              </a:lnSpc>
            </a:pPr>
            <a:r>
              <a:rPr lang="en-IE" sz="2000" dirty="0"/>
              <a:t>Address </a:t>
            </a:r>
            <a:r>
              <a:rPr lang="en-IE" sz="2000" dirty="0">
                <a:solidFill>
                  <a:srgbClr val="0070C0"/>
                </a:solidFill>
              </a:rPr>
              <a:t>multiple pressures </a:t>
            </a:r>
            <a:r>
              <a:rPr lang="en-IE" sz="2000" dirty="0"/>
              <a:t>together – where work is already planned e.g. IW investment…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0070C0"/>
                </a:solidFill>
              </a:rPr>
              <a:t>Sub catchment projects</a:t>
            </a:r>
            <a:r>
              <a:rPr lang="en-IE" sz="2000" dirty="0"/>
              <a:t> addressing where issues exist in multiple water bodies within a sub catchment</a:t>
            </a:r>
          </a:p>
          <a:p>
            <a:pPr>
              <a:lnSpc>
                <a:spcPct val="150000"/>
              </a:lnSpc>
            </a:pPr>
            <a:r>
              <a:rPr lang="en-IE" sz="2000" dirty="0"/>
              <a:t>Build on </a:t>
            </a:r>
            <a:r>
              <a:rPr lang="en-IE" sz="2000" dirty="0">
                <a:solidFill>
                  <a:srgbClr val="0070C0"/>
                </a:solidFill>
              </a:rPr>
              <a:t>existing programmes </a:t>
            </a:r>
            <a:r>
              <a:rPr lang="en-IE" sz="2000" dirty="0"/>
              <a:t>and community group initiatives </a:t>
            </a:r>
          </a:p>
          <a:p>
            <a:pPr>
              <a:lnSpc>
                <a:spcPct val="150000"/>
              </a:lnSpc>
            </a:pPr>
            <a:r>
              <a:rPr lang="en-IE" sz="2000" dirty="0"/>
              <a:t>Build on </a:t>
            </a:r>
            <a:r>
              <a:rPr lang="en-IE" sz="2000" dirty="0">
                <a:solidFill>
                  <a:srgbClr val="0070C0"/>
                </a:solidFill>
              </a:rPr>
              <a:t>water quality improvements </a:t>
            </a:r>
            <a:r>
              <a:rPr lang="en-IE" sz="2000" dirty="0"/>
              <a:t>that are already occurring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0070C0"/>
                </a:solidFill>
              </a:rPr>
              <a:t>Quick wins </a:t>
            </a:r>
            <a:r>
              <a:rPr lang="en-IE" sz="2000" dirty="0"/>
              <a:t>and </a:t>
            </a:r>
            <a:r>
              <a:rPr lang="en-IE" sz="2000" dirty="0">
                <a:solidFill>
                  <a:srgbClr val="0070C0"/>
                </a:solidFill>
              </a:rPr>
              <a:t>longer term </a:t>
            </a:r>
            <a:r>
              <a:rPr lang="en-IE" sz="20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858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454818" y="1916832"/>
            <a:ext cx="8229600" cy="4662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291848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Prioritised areas for 2018 – 2021 period ‘at a glance’</a:t>
            </a:r>
            <a:endParaRPr lang="en-I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331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79512" y="836286"/>
            <a:ext cx="2611791" cy="1479694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-4763" y="2487013"/>
            <a:ext cx="2796066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400" dirty="0" smtClean="0">
                <a:solidFill>
                  <a:srgbClr val="0070C0"/>
                </a:solidFill>
              </a:rPr>
              <a:t>Prioritised Waterbody SDCC area – </a:t>
            </a:r>
            <a:r>
              <a:rPr lang="en-IE" sz="2400" dirty="0" smtClean="0"/>
              <a:t>R.</a:t>
            </a:r>
            <a:r>
              <a:rPr lang="en-IE" sz="2400" dirty="0" smtClean="0">
                <a:solidFill>
                  <a:srgbClr val="0070C0"/>
                </a:solidFill>
              </a:rPr>
              <a:t> </a:t>
            </a:r>
            <a:r>
              <a:rPr lang="en-IE" sz="2400" dirty="0" smtClean="0"/>
              <a:t>Dodder is the focus catchment</a:t>
            </a:r>
          </a:p>
          <a:p>
            <a:pPr marL="0" indent="0">
              <a:buNone/>
            </a:pPr>
            <a:r>
              <a:rPr lang="en-IE" sz="2400" dirty="0" smtClean="0"/>
              <a:t>(in conjunction with DCC and DLR)</a:t>
            </a:r>
            <a:endParaRPr lang="en-I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9195" y="2636911"/>
            <a:ext cx="6255031" cy="40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03648" y="1268760"/>
            <a:ext cx="28803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stCxn id="2" idx="5"/>
          </p:cNvCxnSpPr>
          <p:nvPr/>
        </p:nvCxnSpPr>
        <p:spPr>
          <a:xfrm>
            <a:off x="1649499" y="1514611"/>
            <a:ext cx="2850493" cy="22744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/>
          </p:nvPr>
        </p:nvSpPr>
        <p:spPr>
          <a:xfrm>
            <a:off x="323850" y="1880994"/>
            <a:ext cx="7920558" cy="116201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What about other rivers and </a:t>
            </a:r>
            <a:r>
              <a:rPr lang="en-GB" sz="2800" dirty="0" smtClean="0">
                <a:solidFill>
                  <a:srgbClr val="0070C0"/>
                </a:solidFill>
              </a:rPr>
              <a:t>streams </a:t>
            </a:r>
            <a:r>
              <a:rPr lang="en-GB" sz="2800" dirty="0" smtClean="0">
                <a:solidFill>
                  <a:srgbClr val="0070C0"/>
                </a:solidFill>
              </a:rPr>
              <a:t>in the SDCC area?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3175917"/>
            <a:ext cx="8229600" cy="360368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These will continue to be monitored and improved through pollution complaint responses, investigative assessments and planned inspection, e.g. discharge licensing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/>
          </p:nvPr>
        </p:nvSpPr>
        <p:spPr>
          <a:xfrm>
            <a:off x="312288" y="922115"/>
            <a:ext cx="6059016" cy="778098"/>
          </a:xfrm>
        </p:spPr>
        <p:txBody>
          <a:bodyPr/>
          <a:lstStyle/>
          <a:p>
            <a:pPr marL="0" indent="0">
              <a:buNone/>
            </a:pPr>
            <a:r>
              <a:rPr lang="en-IE" sz="2800" b="1" dirty="0">
                <a:solidFill>
                  <a:srgbClr val="0070C0"/>
                </a:solidFill>
              </a:rPr>
              <a:t>What happens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288" y="1916832"/>
            <a:ext cx="8305061" cy="513408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IE" dirty="0" smtClean="0"/>
              <a:t>Agreed work programme on this Dodder catchment recommended for action will be incorporated into Final River Basin Management Plan</a:t>
            </a:r>
          </a:p>
          <a:p>
            <a:pPr marL="0" indent="0">
              <a:buFontTx/>
              <a:buNone/>
            </a:pPr>
            <a:endParaRPr lang="en-IE" dirty="0" smtClean="0"/>
          </a:p>
          <a:p>
            <a:pPr marL="0" indent="0">
              <a:buFontTx/>
              <a:buNone/>
            </a:pPr>
            <a:r>
              <a:rPr lang="en-IE" dirty="0" smtClean="0"/>
              <a:t>Public bodies will continue to implement existing programme of measures to improve water quality, </a:t>
            </a:r>
          </a:p>
          <a:p>
            <a:pPr marL="0" indent="0">
              <a:buFontTx/>
              <a:buNone/>
            </a:pPr>
            <a:endParaRPr lang="en-IE" b="1" dirty="0" smtClean="0"/>
          </a:p>
          <a:p>
            <a:pPr marL="0" indent="0">
              <a:buFontTx/>
              <a:buNone/>
            </a:pPr>
            <a:r>
              <a:rPr lang="en-IE" dirty="0" smtClean="0"/>
              <a:t>National Water Forum will act as an umbrella group for all stakeholders</a:t>
            </a:r>
          </a:p>
          <a:p>
            <a:pPr marL="0" indent="0">
              <a:buFontTx/>
              <a:buNone/>
            </a:pPr>
            <a:endParaRPr lang="en-IE" dirty="0" smtClean="0"/>
          </a:p>
          <a:p>
            <a:pPr marL="0" indent="0">
              <a:buFontTx/>
              <a:buNone/>
            </a:pPr>
            <a:r>
              <a:rPr lang="en-IE" dirty="0" smtClean="0"/>
              <a:t>LAWCO will  drive public engagement and participation with communities and stakeholders at local level. </a:t>
            </a:r>
          </a:p>
          <a:p>
            <a:pPr marL="0" indent="0">
              <a:buFontTx/>
              <a:buNone/>
            </a:pPr>
            <a:endParaRPr lang="en-IE" dirty="0" smtClean="0"/>
          </a:p>
          <a:p>
            <a:pPr marL="0" indent="0">
              <a:buFontTx/>
              <a:buNone/>
            </a:pPr>
            <a:r>
              <a:rPr lang="en-IE" dirty="0" smtClean="0"/>
              <a:t>Co-ordinated National, Regional and local governance structures will work together to improve implementation. </a:t>
            </a:r>
          </a:p>
          <a:p>
            <a:pPr marL="0" indent="0">
              <a:buFontTx/>
              <a:buNone/>
            </a:pPr>
            <a:endParaRPr lang="en-IE" dirty="0" smtClean="0"/>
          </a:p>
          <a:p>
            <a:pPr marL="0" indent="0">
              <a:buFontTx/>
              <a:buNone/>
            </a:pPr>
            <a:r>
              <a:rPr lang="en-IE" dirty="0" smtClean="0"/>
              <a:t>Progress on implementation will be tracked and information shared.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40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/>
          </p:nvPr>
        </p:nvSpPr>
        <p:spPr>
          <a:xfrm>
            <a:off x="-252536" y="1340768"/>
            <a:ext cx="6995120" cy="1066130"/>
          </a:xfrm>
        </p:spPr>
        <p:txBody>
          <a:bodyPr anchor="t"/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Background: Water Framework Directive </a:t>
            </a:r>
            <a:r>
              <a:rPr lang="en-IE" dirty="0">
                <a:solidFill>
                  <a:srgbClr val="0070C0"/>
                </a:solidFill>
              </a:rPr>
              <a:t>(WFD)  </a:t>
            </a:r>
            <a:r>
              <a:rPr lang="en-IE" sz="3200" dirty="0" smtClean="0">
                <a:solidFill>
                  <a:srgbClr val="0070C0"/>
                </a:solidFill>
              </a:rPr>
              <a:t>2000/60/EC</a:t>
            </a:r>
            <a:endParaRPr lang="en-IE" sz="3200" dirty="0">
              <a:solidFill>
                <a:srgbClr val="0070C0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9270" y="2406897"/>
            <a:ext cx="8126112" cy="28943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900"/>
              </a:spcAft>
              <a:defRPr/>
            </a:pPr>
            <a:endParaRPr lang="en-IE" sz="2000" dirty="0" smtClean="0">
              <a:solidFill>
                <a:srgbClr val="C00000"/>
              </a:solidFill>
            </a:endParaRPr>
          </a:p>
          <a:p>
            <a:pPr marL="428625" indent="-428625" algn="just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IE" sz="2200" dirty="0" smtClean="0"/>
              <a:t>Legal framework to </a:t>
            </a:r>
            <a:r>
              <a:rPr lang="en-IE" sz="2200" b="1" dirty="0" smtClean="0">
                <a:solidFill>
                  <a:srgbClr val="0070C0"/>
                </a:solidFill>
                <a:ea typeface="+mj-ea"/>
                <a:cs typeface="+mj-cs"/>
              </a:rPr>
              <a:t>protect and restore </a:t>
            </a:r>
            <a:r>
              <a:rPr lang="en-IE" sz="2200" dirty="0" smtClean="0">
                <a:ea typeface="+mj-ea"/>
                <a:cs typeface="+mj-cs"/>
              </a:rPr>
              <a:t>clean waters </a:t>
            </a:r>
            <a:r>
              <a:rPr lang="en-IE" sz="2200" dirty="0" smtClean="0"/>
              <a:t>and to promote </a:t>
            </a:r>
            <a:r>
              <a:rPr lang="en-IE" sz="2200" b="1" dirty="0" smtClean="0">
                <a:solidFill>
                  <a:srgbClr val="0070C0"/>
                </a:solidFill>
              </a:rPr>
              <a:t>sustainable use </a:t>
            </a:r>
            <a:r>
              <a:rPr lang="en-I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water</a:t>
            </a:r>
          </a:p>
          <a:p>
            <a:pPr marL="428625" indent="-428625" algn="just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Achieved through </a:t>
            </a:r>
            <a:r>
              <a:rPr lang="en-IE" sz="2000" b="1" i="1" dirty="0" smtClean="0">
                <a:solidFill>
                  <a:srgbClr val="0070C0"/>
                </a:solidFill>
              </a:rPr>
              <a:t>River Basin Management Plans </a:t>
            </a:r>
            <a:r>
              <a:rPr lang="en-IE" sz="2000" dirty="0" smtClean="0"/>
              <a:t>(RBMP’s)</a:t>
            </a:r>
          </a:p>
          <a:p>
            <a:pPr marL="428625" indent="-428625" algn="just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Plans are required </a:t>
            </a:r>
            <a:r>
              <a:rPr lang="en-IE" sz="2000" b="1" dirty="0" smtClean="0">
                <a:solidFill>
                  <a:srgbClr val="0070C0"/>
                </a:solidFill>
              </a:rPr>
              <a:t>every 6 years</a:t>
            </a:r>
          </a:p>
          <a:p>
            <a:pPr marL="428625" indent="-428625" algn="just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IE" sz="2100" dirty="0" smtClean="0"/>
              <a:t>Current draft Plan is for the period 2018 to 2021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09601" y="5821279"/>
            <a:ext cx="839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Overall Objective:  “to achieve good ecological status in all waters”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/>
          </p:nvPr>
        </p:nvSpPr>
        <p:spPr>
          <a:xfrm>
            <a:off x="179512" y="908720"/>
            <a:ext cx="3970784" cy="2362274"/>
          </a:xfrm>
        </p:spPr>
        <p:txBody>
          <a:bodyPr/>
          <a:lstStyle/>
          <a:p>
            <a:pPr marL="0" indent="0" algn="l">
              <a:buNone/>
            </a:pPr>
            <a:r>
              <a:rPr lang="en-IE" sz="2000" dirty="0" smtClean="0"/>
              <a:t>The current </a:t>
            </a:r>
            <a:r>
              <a:rPr lang="en-IE" sz="2000" b="1" dirty="0">
                <a:solidFill>
                  <a:srgbClr val="0070C0"/>
                </a:solidFill>
              </a:rPr>
              <a:t>draft River Basin Management </a:t>
            </a:r>
            <a:r>
              <a:rPr lang="en-IE" sz="2000" b="1" dirty="0" smtClean="0">
                <a:solidFill>
                  <a:srgbClr val="0070C0"/>
                </a:solidFill>
              </a:rPr>
              <a:t>Plan</a:t>
            </a:r>
            <a:r>
              <a:rPr lang="en-IE" sz="2000" dirty="0"/>
              <a:t/>
            </a:r>
            <a:br>
              <a:rPr lang="en-IE" sz="2000" dirty="0"/>
            </a:br>
            <a:r>
              <a:rPr lang="en-IE" sz="2000" dirty="0" smtClean="0"/>
              <a:t>outlines </a:t>
            </a:r>
            <a:r>
              <a:rPr lang="en-IE" sz="2000" dirty="0"/>
              <a:t>the importance of our natural </a:t>
            </a:r>
            <a:r>
              <a:rPr lang="en-IE" sz="2000" dirty="0" smtClean="0"/>
              <a:t>water </a:t>
            </a:r>
            <a:r>
              <a:rPr lang="en-IE" sz="2000" dirty="0"/>
              <a:t>resources, </a:t>
            </a:r>
            <a:br>
              <a:rPr lang="en-IE" sz="2000" dirty="0"/>
            </a:br>
            <a:r>
              <a:rPr lang="en-IE" sz="2000" dirty="0" smtClean="0"/>
              <a:t>the </a:t>
            </a:r>
            <a:r>
              <a:rPr lang="en-IE" sz="2000" dirty="0"/>
              <a:t>many pressures on our waters and </a:t>
            </a:r>
            <a:r>
              <a:rPr lang="en-IE" sz="2000" dirty="0" smtClean="0"/>
              <a:t>the </a:t>
            </a:r>
            <a:r>
              <a:rPr lang="en-IE" sz="2000" dirty="0"/>
              <a:t>measures proposed to address </a:t>
            </a:r>
            <a:r>
              <a:rPr lang="en-IE" sz="2000" dirty="0" smtClean="0"/>
              <a:t>these </a:t>
            </a:r>
            <a:r>
              <a:rPr lang="en-IE" sz="2000" dirty="0"/>
              <a:t>pressures.</a:t>
            </a: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983843"/>
            <a:ext cx="2672357" cy="3537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3584650"/>
            <a:ext cx="54023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950" dirty="0"/>
              <a:t>Local Authorities Role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950" dirty="0">
                <a:solidFill>
                  <a:srgbClr val="0070C0"/>
                </a:solidFill>
              </a:rPr>
              <a:t>Working with communities </a:t>
            </a:r>
            <a:r>
              <a:rPr lang="en-IE" sz="1600" dirty="0" smtClean="0"/>
              <a:t>(e.g. LAWCO</a:t>
            </a:r>
            <a:r>
              <a:rPr lang="en-IE" sz="1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950" dirty="0" smtClean="0">
                <a:solidFill>
                  <a:srgbClr val="0070C0"/>
                </a:solidFill>
              </a:rPr>
              <a:t>Technical approach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IE" sz="1950" dirty="0" smtClean="0"/>
              <a:t>Based on sound EPA scientific information and working towards improvements in co-operation with all stakeholders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IE" sz="2000" b="1" dirty="0" smtClean="0">
                <a:solidFill>
                  <a:srgbClr val="0070C0"/>
                </a:solidFill>
              </a:rPr>
              <a:t>‘Boots on the Ground’ </a:t>
            </a:r>
            <a:r>
              <a:rPr lang="en-IE" sz="2000" dirty="0" smtClean="0"/>
              <a:t>looking      at waterbody and field scale issues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IE" sz="19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/>
          </p:nvPr>
        </p:nvSpPr>
        <p:spPr>
          <a:xfrm>
            <a:off x="-4763" y="835421"/>
            <a:ext cx="3754760" cy="706089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rgbClr val="0070C0"/>
                </a:solidFill>
              </a:rPr>
              <a:t>Technical Approach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65" y="2023743"/>
            <a:ext cx="5944430" cy="116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22" y="3188337"/>
            <a:ext cx="1687572" cy="24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65" y="3188337"/>
            <a:ext cx="1842931" cy="256604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66" y="3279211"/>
            <a:ext cx="1558370" cy="23135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96" y="3570238"/>
            <a:ext cx="1556557" cy="17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/>
          </p:nvPr>
        </p:nvSpPr>
        <p:spPr>
          <a:xfrm>
            <a:off x="-4763" y="922116"/>
            <a:ext cx="5050904" cy="77809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Regional </a:t>
            </a:r>
            <a:r>
              <a:rPr lang="en-GB" dirty="0" smtClean="0">
                <a:solidFill>
                  <a:srgbClr val="0070C0"/>
                </a:solidFill>
              </a:rPr>
              <a:t>operation </a:t>
            </a:r>
            <a:r>
              <a:rPr lang="en-GB" dirty="0" smtClean="0">
                <a:solidFill>
                  <a:srgbClr val="0070C0"/>
                </a:solidFill>
              </a:rPr>
              <a:t>areas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4763" y="1772816"/>
            <a:ext cx="8229599" cy="43919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Midlands and Eastern</a:t>
            </a:r>
          </a:p>
          <a:p>
            <a:r>
              <a:rPr lang="en-GB" sz="2800" dirty="0" smtClean="0"/>
              <a:t>South East</a:t>
            </a:r>
          </a:p>
          <a:p>
            <a:r>
              <a:rPr lang="en-GB" sz="2800" dirty="0" smtClean="0"/>
              <a:t>South West</a:t>
            </a:r>
          </a:p>
          <a:p>
            <a:r>
              <a:rPr lang="en-GB" sz="2800" dirty="0" smtClean="0"/>
              <a:t>West</a:t>
            </a:r>
          </a:p>
          <a:p>
            <a:r>
              <a:rPr lang="en-GB" sz="2800" dirty="0" smtClean="0"/>
              <a:t>Northern and Border Counties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66912"/>
            <a:ext cx="3616152" cy="46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/>
          </p:nvPr>
        </p:nvSpPr>
        <p:spPr>
          <a:xfrm>
            <a:off x="0" y="1136813"/>
            <a:ext cx="4932040" cy="563400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Dublin </a:t>
            </a:r>
            <a:r>
              <a:rPr lang="en-IE" sz="2800" dirty="0" smtClean="0">
                <a:solidFill>
                  <a:srgbClr val="0070C0"/>
                </a:solidFill>
              </a:rPr>
              <a:t>Area water </a:t>
            </a:r>
            <a:r>
              <a:rPr lang="en-IE" sz="2800" dirty="0">
                <a:solidFill>
                  <a:srgbClr val="0070C0"/>
                </a:solidFill>
              </a:rPr>
              <a:t>body status </a:t>
            </a:r>
            <a:r>
              <a:rPr lang="en-I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2000" dirty="0"/>
              <a:t/>
            </a:r>
            <a:br>
              <a:rPr lang="en-IE" sz="2000" dirty="0"/>
            </a:br>
            <a:r>
              <a:rPr lang="en-IE" sz="2000" dirty="0"/>
              <a:t/>
            </a:r>
            <a:br>
              <a:rPr lang="en-IE" sz="2000" dirty="0"/>
            </a:b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371" y="2105532"/>
            <a:ext cx="64504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3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/>
          </p:nvPr>
        </p:nvSpPr>
        <p:spPr>
          <a:xfrm>
            <a:off x="0" y="1484784"/>
            <a:ext cx="6809011" cy="648072"/>
          </a:xfrm>
        </p:spPr>
        <p:txBody>
          <a:bodyPr/>
          <a:lstStyle/>
          <a:p>
            <a:pPr marL="0" indent="0">
              <a:buNone/>
            </a:pPr>
            <a:r>
              <a:rPr lang="en-IE" b="1" dirty="0">
                <a:solidFill>
                  <a:srgbClr val="0070C0"/>
                </a:solidFill>
              </a:rPr>
              <a:t>Why “prioritised areas for action”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4763" y="2353761"/>
            <a:ext cx="8229600" cy="3932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IE" sz="2800" dirty="0" smtClean="0"/>
              <a:t>30 waterbodies at risk in the Eastern &amp; Midlands Region will be addressed in 2018-2021 period,</a:t>
            </a:r>
          </a:p>
          <a:p>
            <a:pPr marL="514350" indent="-514350">
              <a:buFont typeface="Arial"/>
              <a:buAutoNum type="arabicPeriod"/>
            </a:pPr>
            <a:r>
              <a:rPr lang="en-IE" sz="2800" dirty="0" smtClean="0"/>
              <a:t>Resources and sufficient information not available to address all 300 water bodies in the Midlands and Eastern area in short term – rest to be addressed post 2021, and</a:t>
            </a:r>
          </a:p>
          <a:p>
            <a:pPr marL="514350" indent="-514350">
              <a:buFont typeface="Arial"/>
              <a:buAutoNum type="arabicPeriod"/>
            </a:pPr>
            <a:r>
              <a:rPr lang="en-IE" sz="2800" dirty="0" smtClean="0"/>
              <a:t>River Dodder chosen as a focus catchment for the purpose of improving knowledge of similar type urban river catchments</a:t>
            </a: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val="5802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/>
          </p:nvPr>
        </p:nvSpPr>
        <p:spPr>
          <a:xfrm>
            <a:off x="-8617" y="908720"/>
            <a:ext cx="5554960" cy="1786210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M</a:t>
            </a:r>
            <a:r>
              <a:rPr lang="en-IE" sz="2800" dirty="0" smtClean="0">
                <a:solidFill>
                  <a:srgbClr val="0070C0"/>
                </a:solidFill>
              </a:rPr>
              <a:t>ulti-agency </a:t>
            </a:r>
            <a:r>
              <a:rPr lang="en-IE" sz="2800" dirty="0">
                <a:solidFill>
                  <a:srgbClr val="0070C0"/>
                </a:solidFill>
              </a:rPr>
              <a:t>workshops were </a:t>
            </a:r>
            <a:r>
              <a:rPr lang="en-IE" sz="2800" dirty="0" smtClean="0">
                <a:solidFill>
                  <a:srgbClr val="0070C0"/>
                </a:solidFill>
              </a:rPr>
              <a:t>held to </a:t>
            </a:r>
            <a:r>
              <a:rPr lang="en-IE" sz="2800" b="1" dirty="0" smtClean="0">
                <a:solidFill>
                  <a:srgbClr val="FF0000"/>
                </a:solidFill>
              </a:rPr>
              <a:t>prioritise</a:t>
            </a:r>
            <a:r>
              <a:rPr lang="en-IE" sz="2800" b="1" dirty="0" smtClean="0">
                <a:solidFill>
                  <a:srgbClr val="0070C0"/>
                </a:solidFill>
              </a:rPr>
              <a:t> </a:t>
            </a:r>
            <a:r>
              <a:rPr lang="en-IE" sz="2800" dirty="0" smtClean="0">
                <a:solidFill>
                  <a:srgbClr val="0070C0"/>
                </a:solidFill>
              </a:rPr>
              <a:t>rivers for WFD assessment and improvement work</a:t>
            </a:r>
            <a:endParaRPr lang="en-IE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88906"/>
            <a:ext cx="8493376" cy="38107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IE" sz="3000" dirty="0" smtClean="0"/>
              <a:t>Multi-agencies including</a:t>
            </a:r>
          </a:p>
          <a:p>
            <a:r>
              <a:rPr lang="en-IE" sz="3000" dirty="0" smtClean="0"/>
              <a:t>Local Authorities</a:t>
            </a:r>
          </a:p>
          <a:p>
            <a:r>
              <a:rPr lang="en-IE" sz="3000" dirty="0" smtClean="0"/>
              <a:t>EPA</a:t>
            </a:r>
          </a:p>
          <a:p>
            <a:r>
              <a:rPr lang="en-IE" sz="3000" dirty="0" smtClean="0"/>
              <a:t>Irish Water</a:t>
            </a:r>
          </a:p>
          <a:p>
            <a:r>
              <a:rPr lang="en-IE" sz="3000" dirty="0" smtClean="0"/>
              <a:t>IFI </a:t>
            </a:r>
          </a:p>
          <a:p>
            <a:r>
              <a:rPr lang="en-IE" sz="3000" dirty="0" smtClean="0"/>
              <a:t>Forest Service</a:t>
            </a:r>
          </a:p>
          <a:p>
            <a:r>
              <a:rPr lang="en-IE" sz="3000" dirty="0" err="1" smtClean="0"/>
              <a:t>Coillte</a:t>
            </a:r>
            <a:endParaRPr lang="en-IE" sz="3000" dirty="0" smtClean="0"/>
          </a:p>
          <a:p>
            <a:r>
              <a:rPr lang="en-IE" sz="3000" dirty="0" smtClean="0"/>
              <a:t>NPWS, </a:t>
            </a:r>
            <a:r>
              <a:rPr lang="en-IE" sz="3000" dirty="0" err="1" smtClean="0"/>
              <a:t>Teagasc</a:t>
            </a:r>
            <a:r>
              <a:rPr lang="en-IE" sz="3000" dirty="0" smtClean="0"/>
              <a:t>, etc.</a:t>
            </a:r>
          </a:p>
          <a:p>
            <a:pPr marL="457200" lvl="1" indent="0">
              <a:buFontTx/>
              <a:buNone/>
            </a:pPr>
            <a:endParaRPr lang="en-IE" sz="3400" b="1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11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700213"/>
            <a:ext cx="8058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en-US" sz="7200">
              <a:solidFill>
                <a:srgbClr val="D95E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-42614" y="1844824"/>
            <a:ext cx="8127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400" b="1" dirty="0">
                <a:solidFill>
                  <a:srgbClr val="0070C0"/>
                </a:solidFill>
              </a:rPr>
              <a:t>How were “areas for recommended action” </a:t>
            </a:r>
            <a:r>
              <a:rPr lang="en-IE" sz="2400" b="1" dirty="0" smtClean="0">
                <a:solidFill>
                  <a:srgbClr val="0070C0"/>
                </a:solidFill>
              </a:rPr>
              <a:t>selected?</a:t>
            </a:r>
            <a:endParaRPr lang="en-IE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6670" y="2636912"/>
            <a:ext cx="8775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u="sng" dirty="0"/>
              <a:t>Step 1</a:t>
            </a:r>
            <a:r>
              <a:rPr lang="en-IE" sz="2000" dirty="0"/>
              <a:t>. Prioritisation of areas based on the National  priorities </a:t>
            </a:r>
            <a:r>
              <a:rPr lang="en-IE" sz="2000" dirty="0" smtClean="0"/>
              <a:t>(in </a:t>
            </a:r>
            <a:r>
              <a:rPr lang="en-IE" sz="2000" dirty="0"/>
              <a:t>the draft </a:t>
            </a:r>
            <a:r>
              <a:rPr lang="en-IE" sz="2000" dirty="0" smtClean="0"/>
              <a:t>River Basin Management Plan)</a:t>
            </a:r>
          </a:p>
          <a:p>
            <a:endParaRPr lang="en-IE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Compliance with existing EU legislation (e.g. Urban Wastewater Treatment Directive)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Prevent deterioration of existing </a:t>
            </a:r>
            <a:r>
              <a:rPr lang="en-IE" sz="2000" dirty="0"/>
              <a:t>G</a:t>
            </a:r>
            <a:r>
              <a:rPr lang="en-IE" sz="2000" dirty="0" smtClean="0"/>
              <a:t>ood quality rivers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Meet water objectives for designated ‘protected areas’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Protect High status areas, 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Implement targeted actions and pilot schemes in </a:t>
            </a:r>
            <a:r>
              <a:rPr lang="en-IE" sz="2000" u="sng" dirty="0" smtClean="0"/>
              <a:t>focus catchments</a:t>
            </a:r>
            <a:endParaRPr lang="en-IE" sz="2000" u="sng" dirty="0"/>
          </a:p>
        </p:txBody>
      </p:sp>
    </p:spTree>
    <p:extLst>
      <p:ext uri="{BB962C8B-B14F-4D97-AF65-F5344CB8AC3E}">
        <p14:creationId xmlns:p14="http://schemas.microsoft.com/office/powerpoint/2010/main" val="895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556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eleech</dc:creator>
  <cp:lastModifiedBy>Richard Fitzpatrick</cp:lastModifiedBy>
  <cp:revision>38</cp:revision>
  <cp:lastPrinted>2017-10-03T12:42:40Z</cp:lastPrinted>
  <dcterms:created xsi:type="dcterms:W3CDTF">2008-12-19T14:36:15Z</dcterms:created>
  <dcterms:modified xsi:type="dcterms:W3CDTF">2017-10-03T12:43:15Z</dcterms:modified>
</cp:coreProperties>
</file>