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1" r:id="rId6"/>
    <p:sldId id="265" r:id="rId7"/>
    <p:sldId id="262" r:id="rId8"/>
    <p:sldId id="267" r:id="rId9"/>
    <p:sldId id="264" r:id="rId10"/>
    <p:sldId id="260" r:id="rId11"/>
  </p:sldIdLst>
  <p:sldSz cx="12192000" cy="6858000"/>
  <p:notesSz cx="6805613" cy="9944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48" d="100"/>
          <a:sy n="48" d="100"/>
        </p:scale>
        <p:origin x="77" y="19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IE"/>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IE"/>
          </a:p>
        </p:txBody>
      </p:sp>
      <p:sp>
        <p:nvSpPr>
          <p:cNvPr id="4" name="Date Placeholder 3"/>
          <p:cNvSpPr>
            <a:spLocks noGrp="1"/>
          </p:cNvSpPr>
          <p:nvPr>
            <p:ph type="dt" sz="half" idx="10"/>
          </p:nvPr>
        </p:nvSpPr>
        <p:spPr/>
        <p:txBody>
          <a:bodyPr/>
          <a:lstStyle/>
          <a:p>
            <a:fld id="{78BD1526-8B2E-4492-A2DA-D60E9C96B77D}" type="datetimeFigureOut">
              <a:rPr lang="en-IE" smtClean="0"/>
              <a:t>25/09/2017</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650D2739-FF74-4B03-AA8A-D44A13D0FF9F}" type="slidenum">
              <a:rPr lang="en-IE" smtClean="0"/>
              <a:t>‹#›</a:t>
            </a:fld>
            <a:endParaRPr lang="en-IE"/>
          </a:p>
        </p:txBody>
      </p:sp>
    </p:spTree>
    <p:extLst>
      <p:ext uri="{BB962C8B-B14F-4D97-AF65-F5344CB8AC3E}">
        <p14:creationId xmlns:p14="http://schemas.microsoft.com/office/powerpoint/2010/main" val="3524184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78BD1526-8B2E-4492-A2DA-D60E9C96B77D}" type="datetimeFigureOut">
              <a:rPr lang="en-IE" smtClean="0"/>
              <a:t>25/09/2017</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650D2739-FF74-4B03-AA8A-D44A13D0FF9F}" type="slidenum">
              <a:rPr lang="en-IE" smtClean="0"/>
              <a:t>‹#›</a:t>
            </a:fld>
            <a:endParaRPr lang="en-IE"/>
          </a:p>
        </p:txBody>
      </p:sp>
    </p:spTree>
    <p:extLst>
      <p:ext uri="{BB962C8B-B14F-4D97-AF65-F5344CB8AC3E}">
        <p14:creationId xmlns:p14="http://schemas.microsoft.com/office/powerpoint/2010/main" val="41729516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IE"/>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78BD1526-8B2E-4492-A2DA-D60E9C96B77D}" type="datetimeFigureOut">
              <a:rPr lang="en-IE" smtClean="0"/>
              <a:t>25/09/2017</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650D2739-FF74-4B03-AA8A-D44A13D0FF9F}" type="slidenum">
              <a:rPr lang="en-IE" smtClean="0"/>
              <a:t>‹#›</a:t>
            </a:fld>
            <a:endParaRPr lang="en-IE"/>
          </a:p>
        </p:txBody>
      </p:sp>
    </p:spTree>
    <p:extLst>
      <p:ext uri="{BB962C8B-B14F-4D97-AF65-F5344CB8AC3E}">
        <p14:creationId xmlns:p14="http://schemas.microsoft.com/office/powerpoint/2010/main" val="24880109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78BD1526-8B2E-4492-A2DA-D60E9C96B77D}" type="datetimeFigureOut">
              <a:rPr lang="en-IE" smtClean="0"/>
              <a:t>25/09/2017</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650D2739-FF74-4B03-AA8A-D44A13D0FF9F}" type="slidenum">
              <a:rPr lang="en-IE" smtClean="0"/>
              <a:t>‹#›</a:t>
            </a:fld>
            <a:endParaRPr lang="en-IE"/>
          </a:p>
        </p:txBody>
      </p:sp>
    </p:spTree>
    <p:extLst>
      <p:ext uri="{BB962C8B-B14F-4D97-AF65-F5344CB8AC3E}">
        <p14:creationId xmlns:p14="http://schemas.microsoft.com/office/powerpoint/2010/main" val="6137667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IE"/>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8BD1526-8B2E-4492-A2DA-D60E9C96B77D}" type="datetimeFigureOut">
              <a:rPr lang="en-IE" smtClean="0"/>
              <a:t>25/09/2017</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650D2739-FF74-4B03-AA8A-D44A13D0FF9F}" type="slidenum">
              <a:rPr lang="en-IE" smtClean="0"/>
              <a:t>‹#›</a:t>
            </a:fld>
            <a:endParaRPr lang="en-IE"/>
          </a:p>
        </p:txBody>
      </p:sp>
    </p:spTree>
    <p:extLst>
      <p:ext uri="{BB962C8B-B14F-4D97-AF65-F5344CB8AC3E}">
        <p14:creationId xmlns:p14="http://schemas.microsoft.com/office/powerpoint/2010/main" val="10172815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4"/>
          <p:cNvSpPr>
            <a:spLocks noGrp="1"/>
          </p:cNvSpPr>
          <p:nvPr>
            <p:ph type="dt" sz="half" idx="10"/>
          </p:nvPr>
        </p:nvSpPr>
        <p:spPr/>
        <p:txBody>
          <a:bodyPr/>
          <a:lstStyle/>
          <a:p>
            <a:fld id="{78BD1526-8B2E-4492-A2DA-D60E9C96B77D}" type="datetimeFigureOut">
              <a:rPr lang="en-IE" smtClean="0"/>
              <a:t>25/09/2017</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650D2739-FF74-4B03-AA8A-D44A13D0FF9F}" type="slidenum">
              <a:rPr lang="en-IE" smtClean="0"/>
              <a:t>‹#›</a:t>
            </a:fld>
            <a:endParaRPr lang="en-IE"/>
          </a:p>
        </p:txBody>
      </p:sp>
    </p:spTree>
    <p:extLst>
      <p:ext uri="{BB962C8B-B14F-4D97-AF65-F5344CB8AC3E}">
        <p14:creationId xmlns:p14="http://schemas.microsoft.com/office/powerpoint/2010/main" val="28391907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IE"/>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7" name="Date Placeholder 6"/>
          <p:cNvSpPr>
            <a:spLocks noGrp="1"/>
          </p:cNvSpPr>
          <p:nvPr>
            <p:ph type="dt" sz="half" idx="10"/>
          </p:nvPr>
        </p:nvSpPr>
        <p:spPr/>
        <p:txBody>
          <a:bodyPr/>
          <a:lstStyle/>
          <a:p>
            <a:fld id="{78BD1526-8B2E-4492-A2DA-D60E9C96B77D}" type="datetimeFigureOut">
              <a:rPr lang="en-IE" smtClean="0"/>
              <a:t>25/09/2017</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650D2739-FF74-4B03-AA8A-D44A13D0FF9F}" type="slidenum">
              <a:rPr lang="en-IE" smtClean="0"/>
              <a:t>‹#›</a:t>
            </a:fld>
            <a:endParaRPr lang="en-IE"/>
          </a:p>
        </p:txBody>
      </p:sp>
    </p:spTree>
    <p:extLst>
      <p:ext uri="{BB962C8B-B14F-4D97-AF65-F5344CB8AC3E}">
        <p14:creationId xmlns:p14="http://schemas.microsoft.com/office/powerpoint/2010/main" val="5067231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Date Placeholder 2"/>
          <p:cNvSpPr>
            <a:spLocks noGrp="1"/>
          </p:cNvSpPr>
          <p:nvPr>
            <p:ph type="dt" sz="half" idx="10"/>
          </p:nvPr>
        </p:nvSpPr>
        <p:spPr/>
        <p:txBody>
          <a:bodyPr/>
          <a:lstStyle/>
          <a:p>
            <a:fld id="{78BD1526-8B2E-4492-A2DA-D60E9C96B77D}" type="datetimeFigureOut">
              <a:rPr lang="en-IE" smtClean="0"/>
              <a:t>25/09/2017</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650D2739-FF74-4B03-AA8A-D44A13D0FF9F}" type="slidenum">
              <a:rPr lang="en-IE" smtClean="0"/>
              <a:t>‹#›</a:t>
            </a:fld>
            <a:endParaRPr lang="en-IE"/>
          </a:p>
        </p:txBody>
      </p:sp>
    </p:spTree>
    <p:extLst>
      <p:ext uri="{BB962C8B-B14F-4D97-AF65-F5344CB8AC3E}">
        <p14:creationId xmlns:p14="http://schemas.microsoft.com/office/powerpoint/2010/main" val="22036335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BD1526-8B2E-4492-A2DA-D60E9C96B77D}" type="datetimeFigureOut">
              <a:rPr lang="en-IE" smtClean="0"/>
              <a:t>25/09/2017</a:t>
            </a:fld>
            <a:endParaRPr lang="en-IE"/>
          </a:p>
        </p:txBody>
      </p:sp>
      <p:sp>
        <p:nvSpPr>
          <p:cNvPr id="3" name="Footer Placeholder 2"/>
          <p:cNvSpPr>
            <a:spLocks noGrp="1"/>
          </p:cNvSpPr>
          <p:nvPr>
            <p:ph type="ftr" sz="quarter" idx="11"/>
          </p:nvPr>
        </p:nvSpPr>
        <p:spPr/>
        <p:txBody>
          <a:bodyPr/>
          <a:lstStyle/>
          <a:p>
            <a:endParaRPr lang="en-IE"/>
          </a:p>
        </p:txBody>
      </p:sp>
      <p:sp>
        <p:nvSpPr>
          <p:cNvPr id="4" name="Slide Number Placeholder 3"/>
          <p:cNvSpPr>
            <a:spLocks noGrp="1"/>
          </p:cNvSpPr>
          <p:nvPr>
            <p:ph type="sldNum" sz="quarter" idx="12"/>
          </p:nvPr>
        </p:nvSpPr>
        <p:spPr/>
        <p:txBody>
          <a:bodyPr/>
          <a:lstStyle/>
          <a:p>
            <a:fld id="{650D2739-FF74-4B03-AA8A-D44A13D0FF9F}" type="slidenum">
              <a:rPr lang="en-IE" smtClean="0"/>
              <a:t>‹#›</a:t>
            </a:fld>
            <a:endParaRPr lang="en-IE"/>
          </a:p>
        </p:txBody>
      </p:sp>
    </p:spTree>
    <p:extLst>
      <p:ext uri="{BB962C8B-B14F-4D97-AF65-F5344CB8AC3E}">
        <p14:creationId xmlns:p14="http://schemas.microsoft.com/office/powerpoint/2010/main" val="40443957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E"/>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8BD1526-8B2E-4492-A2DA-D60E9C96B77D}" type="datetimeFigureOut">
              <a:rPr lang="en-IE" smtClean="0"/>
              <a:t>25/09/2017</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650D2739-FF74-4B03-AA8A-D44A13D0FF9F}" type="slidenum">
              <a:rPr lang="en-IE" smtClean="0"/>
              <a:t>‹#›</a:t>
            </a:fld>
            <a:endParaRPr lang="en-IE"/>
          </a:p>
        </p:txBody>
      </p:sp>
    </p:spTree>
    <p:extLst>
      <p:ext uri="{BB962C8B-B14F-4D97-AF65-F5344CB8AC3E}">
        <p14:creationId xmlns:p14="http://schemas.microsoft.com/office/powerpoint/2010/main" val="2894474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E"/>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8BD1526-8B2E-4492-A2DA-D60E9C96B77D}" type="datetimeFigureOut">
              <a:rPr lang="en-IE" smtClean="0"/>
              <a:t>25/09/2017</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650D2739-FF74-4B03-AA8A-D44A13D0FF9F}" type="slidenum">
              <a:rPr lang="en-IE" smtClean="0"/>
              <a:t>‹#›</a:t>
            </a:fld>
            <a:endParaRPr lang="en-IE"/>
          </a:p>
        </p:txBody>
      </p:sp>
    </p:spTree>
    <p:extLst>
      <p:ext uri="{BB962C8B-B14F-4D97-AF65-F5344CB8AC3E}">
        <p14:creationId xmlns:p14="http://schemas.microsoft.com/office/powerpoint/2010/main" val="27288571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IE"/>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BD1526-8B2E-4492-A2DA-D60E9C96B77D}" type="datetimeFigureOut">
              <a:rPr lang="en-IE" smtClean="0"/>
              <a:t>25/09/2017</a:t>
            </a:fld>
            <a:endParaRPr lang="en-IE"/>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0D2739-FF74-4B03-AA8A-D44A13D0FF9F}" type="slidenum">
              <a:rPr lang="en-IE" smtClean="0"/>
              <a:t>‹#›</a:t>
            </a:fld>
            <a:endParaRPr lang="en-IE"/>
          </a:p>
        </p:txBody>
      </p:sp>
    </p:spTree>
    <p:extLst>
      <p:ext uri="{BB962C8B-B14F-4D97-AF65-F5344CB8AC3E}">
        <p14:creationId xmlns:p14="http://schemas.microsoft.com/office/powerpoint/2010/main" val="28666116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emf"/></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IE" sz="4000" dirty="0" smtClean="0"/>
              <a:t>N4 to City Centre Phase 2</a:t>
            </a:r>
            <a:br>
              <a:rPr lang="en-IE" sz="4000" dirty="0" smtClean="0"/>
            </a:br>
            <a:r>
              <a:rPr lang="en-IE" sz="4000" dirty="0" smtClean="0"/>
              <a:t>Section 38 Report</a:t>
            </a:r>
            <a:endParaRPr lang="en-IE" sz="4000" dirty="0"/>
          </a:p>
        </p:txBody>
      </p:sp>
    </p:spTree>
    <p:extLst>
      <p:ext uri="{BB962C8B-B14F-4D97-AF65-F5344CB8AC3E}">
        <p14:creationId xmlns:p14="http://schemas.microsoft.com/office/powerpoint/2010/main" val="8906716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7729151" cy="738745"/>
          </a:xfrm>
        </p:spPr>
        <p:txBody>
          <a:bodyPr>
            <a:normAutofit/>
          </a:bodyPr>
          <a:lstStyle/>
          <a:p>
            <a:r>
              <a:rPr lang="en-IE" sz="3200" dirty="0" smtClean="0"/>
              <a:t>Proposed temporary cycle track</a:t>
            </a:r>
            <a:endParaRPr lang="en-IE" sz="32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80302" y="2594918"/>
            <a:ext cx="3937373" cy="295303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2218" y="2594919"/>
            <a:ext cx="5017284" cy="2953030"/>
          </a:xfrm>
          <a:prstGeom prst="rect">
            <a:avLst/>
          </a:prstGeom>
        </p:spPr>
      </p:pic>
    </p:spTree>
    <p:extLst>
      <p:ext uri="{BB962C8B-B14F-4D97-AF65-F5344CB8AC3E}">
        <p14:creationId xmlns:p14="http://schemas.microsoft.com/office/powerpoint/2010/main" val="28571859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Scheme Proposals</a:t>
            </a:r>
            <a:br>
              <a:rPr lang="en-IE" dirty="0" smtClean="0"/>
            </a:br>
            <a:endParaRPr lang="en-IE" dirty="0"/>
          </a:p>
        </p:txBody>
      </p:sp>
      <p:sp>
        <p:nvSpPr>
          <p:cNvPr id="3" name="Content Placeholder 2"/>
          <p:cNvSpPr>
            <a:spLocks noGrp="1"/>
          </p:cNvSpPr>
          <p:nvPr>
            <p:ph idx="1"/>
          </p:nvPr>
        </p:nvSpPr>
        <p:spPr/>
        <p:txBody>
          <a:bodyPr>
            <a:normAutofit fontScale="70000" lnSpcReduction="20000"/>
          </a:bodyPr>
          <a:lstStyle/>
          <a:p>
            <a:pPr marL="0" indent="0">
              <a:buNone/>
            </a:pPr>
            <a:r>
              <a:rPr lang="en-GB" dirty="0"/>
              <a:t>The proposed works will comprise the following:</a:t>
            </a:r>
            <a:endParaRPr lang="en-IE" dirty="0"/>
          </a:p>
          <a:p>
            <a:pPr lvl="0"/>
            <a:r>
              <a:rPr lang="en-GB" dirty="0"/>
              <a:t>The removal of the right turn from R136 (Outer Ring Rd) (southbound) on to the N4 on-ramp (westbound), in order to provide a segregated cycle route in both directions across the bridge over the N4. This will allow for the separation of buses and cyclists, thereby increasing safety for cyclists.</a:t>
            </a:r>
            <a:endParaRPr lang="en-IE" dirty="0"/>
          </a:p>
          <a:p>
            <a:pPr lvl="0"/>
            <a:r>
              <a:rPr lang="en-GB" dirty="0"/>
              <a:t>The extension of the right turning lane from R136 (Outer Ring Rd) (southbound) on to Willsbrook Rd in order to increase capacity and prevent delays to southbound traffic. </a:t>
            </a:r>
            <a:endParaRPr lang="en-IE" dirty="0"/>
          </a:p>
          <a:p>
            <a:pPr lvl="0"/>
            <a:r>
              <a:rPr lang="en-GB" dirty="0"/>
              <a:t>The provision and improvement of almost 1.3km of two way off road cycle track from the R136 (Outer Ring Rd)/Willsbrook Rd junction to the R136 (Outer Ring Rd)/Old Lucan Rd junction.</a:t>
            </a:r>
            <a:endParaRPr lang="en-IE" dirty="0"/>
          </a:p>
          <a:p>
            <a:pPr lvl="0"/>
            <a:r>
              <a:rPr lang="en-GB" dirty="0"/>
              <a:t>Improved crossing facilities on all arms of the R136 (Outer Ring Rd)/Old Lucan Rd junction.</a:t>
            </a:r>
            <a:endParaRPr lang="en-IE" dirty="0"/>
          </a:p>
          <a:p>
            <a:pPr lvl="0"/>
            <a:r>
              <a:rPr lang="en-GB" dirty="0"/>
              <a:t>Bus stop improvements with Real Time Passenger Information (RPTI) and improved set-down facilities, including setting back the existing bus stop on the south side of Old Lucan Rd, which currently blocks traffic.</a:t>
            </a:r>
            <a:endParaRPr lang="en-IE" dirty="0"/>
          </a:p>
          <a:p>
            <a:pPr lvl="0"/>
            <a:r>
              <a:rPr lang="en-GB" dirty="0"/>
              <a:t>Additional landscaping works throughout the scheme</a:t>
            </a:r>
            <a:endParaRPr lang="en-IE" dirty="0"/>
          </a:p>
          <a:p>
            <a:pPr lvl="0"/>
            <a:r>
              <a:rPr lang="en-GB" dirty="0"/>
              <a:t>Provision of new public lighting, road markings and cycle route signage </a:t>
            </a:r>
            <a:endParaRPr lang="en-IE" dirty="0"/>
          </a:p>
          <a:p>
            <a:endParaRPr lang="en-IE" dirty="0"/>
          </a:p>
          <a:p>
            <a:endParaRPr lang="en-IE" dirty="0"/>
          </a:p>
        </p:txBody>
      </p:sp>
    </p:spTree>
    <p:extLst>
      <p:ext uri="{BB962C8B-B14F-4D97-AF65-F5344CB8AC3E}">
        <p14:creationId xmlns:p14="http://schemas.microsoft.com/office/powerpoint/2010/main" val="22370785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noChangeAspect="1"/>
          </p:cNvGraphicFramePr>
          <p:nvPr>
            <p:ph idx="1"/>
            <p:extLst>
              <p:ext uri="{D42A27DB-BD31-4B8C-83A1-F6EECF244321}">
                <p14:modId xmlns:p14="http://schemas.microsoft.com/office/powerpoint/2010/main" val="1471371996"/>
              </p:ext>
            </p:extLst>
          </p:nvPr>
        </p:nvGraphicFramePr>
        <p:xfrm>
          <a:off x="1491048" y="131805"/>
          <a:ext cx="8803060" cy="6218864"/>
        </p:xfrm>
        <a:graphic>
          <a:graphicData uri="http://schemas.openxmlformats.org/presentationml/2006/ole">
            <mc:AlternateContent xmlns:mc="http://schemas.openxmlformats.org/markup-compatibility/2006">
              <mc:Choice xmlns:v="urn:schemas-microsoft-com:vml" Requires="v">
                <p:oleObj spid="_x0000_s1042" name="Acrobat Document" r:id="rId3" imgW="22707375" imgH="16039890" progId="AcroExch.Document.DC">
                  <p:embed/>
                </p:oleObj>
              </mc:Choice>
              <mc:Fallback>
                <p:oleObj name="Acrobat Document" r:id="rId3" imgW="22707375" imgH="16039890" progId="AcroExch.Document.DC">
                  <p:embed/>
                  <p:pic>
                    <p:nvPicPr>
                      <p:cNvPr id="0" name=""/>
                      <p:cNvPicPr/>
                      <p:nvPr/>
                    </p:nvPicPr>
                    <p:blipFill>
                      <a:blip r:embed="rId4"/>
                      <a:stretch>
                        <a:fillRect/>
                      </a:stretch>
                    </p:blipFill>
                    <p:spPr>
                      <a:xfrm>
                        <a:off x="1491048" y="131805"/>
                        <a:ext cx="8803060" cy="6218864"/>
                      </a:xfrm>
                      <a:prstGeom prst="rect">
                        <a:avLst/>
                      </a:prstGeom>
                    </p:spPr>
                  </p:pic>
                </p:oleObj>
              </mc:Fallback>
            </mc:AlternateContent>
          </a:graphicData>
        </a:graphic>
      </p:graphicFrame>
    </p:spTree>
    <p:extLst>
      <p:ext uri="{BB962C8B-B14F-4D97-AF65-F5344CB8AC3E}">
        <p14:creationId xmlns:p14="http://schemas.microsoft.com/office/powerpoint/2010/main" val="34277486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noChangeAspect="1"/>
          </p:cNvGraphicFramePr>
          <p:nvPr>
            <p:ph idx="1"/>
            <p:extLst>
              <p:ext uri="{D42A27DB-BD31-4B8C-83A1-F6EECF244321}">
                <p14:modId xmlns:p14="http://schemas.microsoft.com/office/powerpoint/2010/main" val="1280997316"/>
              </p:ext>
            </p:extLst>
          </p:nvPr>
        </p:nvGraphicFramePr>
        <p:xfrm>
          <a:off x="1482812" y="387343"/>
          <a:ext cx="8888626" cy="6279311"/>
        </p:xfrm>
        <a:graphic>
          <a:graphicData uri="http://schemas.openxmlformats.org/presentationml/2006/ole">
            <mc:AlternateContent xmlns:mc="http://schemas.openxmlformats.org/markup-compatibility/2006">
              <mc:Choice xmlns:v="urn:schemas-microsoft-com:vml" Requires="v">
                <p:oleObj spid="_x0000_s2065" name="Acrobat Document" r:id="rId3" imgW="22707375" imgH="16039890" progId="AcroExch.Document.DC">
                  <p:embed/>
                </p:oleObj>
              </mc:Choice>
              <mc:Fallback>
                <p:oleObj name="Acrobat Document" r:id="rId3" imgW="22707375" imgH="16039890" progId="AcroExch.Document.DC">
                  <p:embed/>
                  <p:pic>
                    <p:nvPicPr>
                      <p:cNvPr id="0" name=""/>
                      <p:cNvPicPr/>
                      <p:nvPr/>
                    </p:nvPicPr>
                    <p:blipFill>
                      <a:blip r:embed="rId4"/>
                      <a:stretch>
                        <a:fillRect/>
                      </a:stretch>
                    </p:blipFill>
                    <p:spPr>
                      <a:xfrm>
                        <a:off x="1482812" y="387343"/>
                        <a:ext cx="8888626" cy="6279311"/>
                      </a:xfrm>
                      <a:prstGeom prst="rect">
                        <a:avLst/>
                      </a:prstGeom>
                    </p:spPr>
                  </p:pic>
                </p:oleObj>
              </mc:Fallback>
            </mc:AlternateContent>
          </a:graphicData>
        </a:graphic>
      </p:graphicFrame>
    </p:spTree>
    <p:extLst>
      <p:ext uri="{BB962C8B-B14F-4D97-AF65-F5344CB8AC3E}">
        <p14:creationId xmlns:p14="http://schemas.microsoft.com/office/powerpoint/2010/main" val="30201862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dirty="0" smtClean="0"/>
              <a:t>Submissions</a:t>
            </a:r>
            <a:endParaRPr lang="en-IE" dirty="0"/>
          </a:p>
        </p:txBody>
      </p:sp>
      <p:sp>
        <p:nvSpPr>
          <p:cNvPr id="7" name="Content Placeholder 6"/>
          <p:cNvSpPr>
            <a:spLocks noGrp="1"/>
          </p:cNvSpPr>
          <p:nvPr>
            <p:ph idx="1"/>
          </p:nvPr>
        </p:nvSpPr>
        <p:spPr/>
        <p:txBody>
          <a:bodyPr/>
          <a:lstStyle/>
          <a:p>
            <a:r>
              <a:rPr lang="en-IE" dirty="0" smtClean="0"/>
              <a:t>195 submissions received</a:t>
            </a:r>
          </a:p>
          <a:p>
            <a:r>
              <a:rPr lang="en-IE" dirty="0" smtClean="0"/>
              <a:t>The following tables give the main submissions and responses</a:t>
            </a:r>
            <a:endParaRPr lang="en-IE" dirty="0"/>
          </a:p>
        </p:txBody>
      </p:sp>
      <p:graphicFrame>
        <p:nvGraphicFramePr>
          <p:cNvPr id="4" name="Table 3"/>
          <p:cNvGraphicFramePr>
            <a:graphicFrameLocks noGrp="1"/>
          </p:cNvGraphicFramePr>
          <p:nvPr>
            <p:extLst>
              <p:ext uri="{D42A27DB-BD31-4B8C-83A1-F6EECF244321}">
                <p14:modId xmlns:p14="http://schemas.microsoft.com/office/powerpoint/2010/main" val="2425902600"/>
              </p:ext>
            </p:extLst>
          </p:nvPr>
        </p:nvGraphicFramePr>
        <p:xfrm>
          <a:off x="593124" y="10140777"/>
          <a:ext cx="11359978" cy="7863840"/>
        </p:xfrm>
        <a:graphic>
          <a:graphicData uri="http://schemas.openxmlformats.org/drawingml/2006/table">
            <a:tbl>
              <a:tblPr firstRow="1" bandRow="1">
                <a:tableStyleId>{5C22544A-7EE6-4342-B048-85BDC9FD1C3A}</a:tableStyleId>
              </a:tblPr>
              <a:tblGrid>
                <a:gridCol w="4079615"/>
                <a:gridCol w="7280363"/>
              </a:tblGrid>
              <a:tr h="139775">
                <a:tc>
                  <a:txBody>
                    <a:bodyPr/>
                    <a:lstStyle/>
                    <a:p>
                      <a:r>
                        <a:rPr lang="en-IE" dirty="0" smtClean="0"/>
                        <a:t>Submission</a:t>
                      </a:r>
                      <a:endParaRPr lang="en-IE" dirty="0"/>
                    </a:p>
                  </a:txBody>
                  <a:tcPr/>
                </a:tc>
                <a:tc>
                  <a:txBody>
                    <a:bodyPr/>
                    <a:lstStyle/>
                    <a:p>
                      <a:r>
                        <a:rPr lang="en-IE" dirty="0" smtClean="0"/>
                        <a:t>Response</a:t>
                      </a:r>
                      <a:endParaRPr lang="en-IE" dirty="0"/>
                    </a:p>
                  </a:txBody>
                  <a:tcPr/>
                </a:tc>
              </a:tr>
              <a:tr h="45426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800" kern="1200" dirty="0" smtClean="0">
                          <a:solidFill>
                            <a:schemeClr val="dk1"/>
                          </a:solidFill>
                          <a:effectLst/>
                          <a:latin typeface="+mn-lt"/>
                          <a:ea typeface="+mn-ea"/>
                          <a:cs typeface="+mn-cs"/>
                        </a:rPr>
                        <a:t>Removal of right turn will force traffic through areas such as Willsbrook intersection and Lucan Village.</a:t>
                      </a:r>
                    </a:p>
                    <a:p>
                      <a:endParaRPr lang="en-IE" dirty="0"/>
                    </a:p>
                  </a:txBody>
                  <a:tcPr/>
                </a:tc>
                <a:tc>
                  <a:txBody>
                    <a:bodyPr/>
                    <a:lstStyle/>
                    <a:p>
                      <a:endParaRPr lang="en-IE"/>
                    </a:p>
                  </a:txBody>
                  <a:tcPr/>
                </a:tc>
              </a:tr>
              <a:tr h="873594">
                <a:tc>
                  <a:txBody>
                    <a:bodyPr/>
                    <a:lstStyle/>
                    <a:p>
                      <a:pPr lvl="0"/>
                      <a:r>
                        <a:rPr lang="en-IE" sz="1800" kern="1200" dirty="0" smtClean="0">
                          <a:solidFill>
                            <a:schemeClr val="dk1"/>
                          </a:solidFill>
                          <a:effectLst/>
                          <a:latin typeface="+mn-lt"/>
                          <a:ea typeface="+mn-ea"/>
                          <a:cs typeface="+mn-cs"/>
                        </a:rPr>
                        <a:t>Objects to the removal of trees to add a set down bus stop in front of Woodville Downs’s estate. </a:t>
                      </a:r>
                    </a:p>
                    <a:p>
                      <a:pPr lvl="0"/>
                      <a:r>
                        <a:rPr lang="en-IE" sz="1800" kern="1200" dirty="0" smtClean="0">
                          <a:solidFill>
                            <a:schemeClr val="dk1"/>
                          </a:solidFill>
                          <a:effectLst/>
                          <a:latin typeface="+mn-lt"/>
                          <a:ea typeface="+mn-ea"/>
                          <a:cs typeface="+mn-cs"/>
                        </a:rPr>
                        <a:t>Object to the construction of a bus bay in front of the Woodville Estate.  </a:t>
                      </a:r>
                    </a:p>
                    <a:p>
                      <a:pPr lvl="0"/>
                      <a:r>
                        <a:rPr lang="en-IE" sz="1800" kern="1200" dirty="0" smtClean="0">
                          <a:solidFill>
                            <a:schemeClr val="dk1"/>
                          </a:solidFill>
                          <a:effectLst/>
                          <a:latin typeface="+mn-lt"/>
                          <a:ea typeface="+mn-ea"/>
                          <a:cs typeface="+mn-cs"/>
                        </a:rPr>
                        <a:t>The Bus which currently blocks traffic helps people exit Esker Lane</a:t>
                      </a:r>
                    </a:p>
                    <a:p>
                      <a:endParaRPr lang="en-IE"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800" kern="1200" dirty="0" smtClean="0">
                          <a:solidFill>
                            <a:schemeClr val="dk1"/>
                          </a:solidFill>
                          <a:effectLst/>
                          <a:latin typeface="+mn-lt"/>
                          <a:ea typeface="+mn-ea"/>
                          <a:cs typeface="+mn-cs"/>
                        </a:rPr>
                        <a:t>The bus stop is being set back to prevent buses from blocking traffic through the R136/Old Lucan Rd junction. There will be a yellow box incorporated as part of the scheme, which will help residents to exit the junction at Esker Lane. </a:t>
                      </a:r>
                    </a:p>
                    <a:p>
                      <a:endParaRPr lang="en-IE" dirty="0"/>
                    </a:p>
                  </a:txBody>
                  <a:tcPr/>
                </a:tc>
              </a:tr>
              <a:tr h="139775">
                <a:tc>
                  <a:txBody>
                    <a:bodyPr/>
                    <a:lstStyle/>
                    <a:p>
                      <a:endParaRPr lang="en-IE" dirty="0"/>
                    </a:p>
                  </a:txBody>
                  <a:tcPr/>
                </a:tc>
                <a:tc>
                  <a:txBody>
                    <a:bodyPr/>
                    <a:lstStyle/>
                    <a:p>
                      <a:endParaRPr lang="en-IE"/>
                    </a:p>
                  </a:txBody>
                  <a:tcPr/>
                </a:tc>
              </a:tr>
              <a:tr h="6639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800" kern="1200" dirty="0" smtClean="0">
                          <a:solidFill>
                            <a:schemeClr val="dk1"/>
                          </a:solidFill>
                          <a:effectLst/>
                          <a:latin typeface="+mn-lt"/>
                          <a:ea typeface="+mn-ea"/>
                          <a:cs typeface="+mn-cs"/>
                        </a:rPr>
                        <a:t>Concerned about the safety cyclists using the newly proposed road layout for the Texaco slip road.</a:t>
                      </a:r>
                    </a:p>
                    <a:p>
                      <a:endParaRPr lang="en-IE"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800" kern="1200" dirty="0" smtClean="0">
                          <a:solidFill>
                            <a:schemeClr val="dk1"/>
                          </a:solidFill>
                          <a:effectLst/>
                          <a:latin typeface="+mn-lt"/>
                          <a:ea typeface="+mn-ea"/>
                          <a:cs typeface="+mn-cs"/>
                        </a:rPr>
                        <a:t>The scheme is required to go through a detailed design procedure, including a mandatory Road Safety Audit process. Due to the high speed on this slip road, consideration to changing the cycle facility to a segregated cycle facility will be investigated. It will be designed to the highest standards as prescribed in the National Cycle Manual. </a:t>
                      </a:r>
                    </a:p>
                    <a:p>
                      <a:endParaRPr lang="en-IE" dirty="0"/>
                    </a:p>
                  </a:txBody>
                  <a:tcPr/>
                </a:tc>
              </a:tr>
              <a:tr h="139775">
                <a:tc>
                  <a:txBody>
                    <a:bodyPr/>
                    <a:lstStyle/>
                    <a:p>
                      <a:endParaRPr lang="en-IE" dirty="0"/>
                    </a:p>
                  </a:txBody>
                  <a:tcPr/>
                </a:tc>
                <a:tc>
                  <a:txBody>
                    <a:bodyPr/>
                    <a:lstStyle/>
                    <a:p>
                      <a:endParaRPr lang="en-IE" dirty="0"/>
                    </a:p>
                  </a:txBody>
                  <a:tcPr/>
                </a:tc>
              </a:tr>
              <a:tr h="45426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800" kern="1200" dirty="0" smtClean="0">
                          <a:solidFill>
                            <a:schemeClr val="dk1"/>
                          </a:solidFill>
                          <a:effectLst/>
                          <a:latin typeface="+mn-lt"/>
                          <a:ea typeface="+mn-ea"/>
                          <a:cs typeface="+mn-cs"/>
                        </a:rPr>
                        <a:t>Current cycle lanes facilitates are adequate due to low numbers of cyclists in the area.</a:t>
                      </a:r>
                    </a:p>
                    <a:p>
                      <a:endParaRPr lang="en-IE" dirty="0"/>
                    </a:p>
                  </a:txBody>
                  <a:tcPr/>
                </a:tc>
                <a:tc>
                  <a:txBody>
                    <a:bodyPr/>
                    <a:lstStyle/>
                    <a:p>
                      <a:endParaRPr lang="en-IE" dirty="0"/>
                    </a:p>
                  </a:txBody>
                  <a:tcPr/>
                </a:tc>
              </a:tr>
              <a:tr h="139775">
                <a:tc>
                  <a:txBody>
                    <a:bodyPr/>
                    <a:lstStyle/>
                    <a:p>
                      <a:endParaRPr lang="en-IE" dirty="0"/>
                    </a:p>
                  </a:txBody>
                  <a:tcPr/>
                </a:tc>
                <a:tc>
                  <a:txBody>
                    <a:bodyPr/>
                    <a:lstStyle/>
                    <a:p>
                      <a:endParaRPr lang="en-IE" dirty="0"/>
                    </a:p>
                  </a:txBody>
                  <a:tcPr/>
                </a:tc>
              </a:tr>
            </a:tbl>
          </a:graphicData>
        </a:graphic>
      </p:graphicFrame>
    </p:spTree>
    <p:extLst>
      <p:ext uri="{BB962C8B-B14F-4D97-AF65-F5344CB8AC3E}">
        <p14:creationId xmlns:p14="http://schemas.microsoft.com/office/powerpoint/2010/main" val="28918165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3279978944"/>
              </p:ext>
            </p:extLst>
          </p:nvPr>
        </p:nvGraphicFramePr>
        <p:xfrm>
          <a:off x="838200" y="242888"/>
          <a:ext cx="10515600" cy="5648960"/>
        </p:xfrm>
        <a:graphic>
          <a:graphicData uri="http://schemas.openxmlformats.org/drawingml/2006/table">
            <a:tbl>
              <a:tblPr firstRow="1" bandRow="1">
                <a:tableStyleId>{5C22544A-7EE6-4342-B048-85BDC9FD1C3A}</a:tableStyleId>
              </a:tblPr>
              <a:tblGrid>
                <a:gridCol w="4284306"/>
                <a:gridCol w="6231294"/>
              </a:tblGrid>
              <a:tr h="370840">
                <a:tc>
                  <a:txBody>
                    <a:bodyPr/>
                    <a:lstStyle/>
                    <a:p>
                      <a:r>
                        <a:rPr lang="en-IE" dirty="0" smtClean="0"/>
                        <a:t>Submission</a:t>
                      </a:r>
                      <a:endParaRPr lang="en-IE" dirty="0"/>
                    </a:p>
                  </a:txBody>
                  <a:tcPr/>
                </a:tc>
                <a:tc>
                  <a:txBody>
                    <a:bodyPr/>
                    <a:lstStyle/>
                    <a:p>
                      <a:r>
                        <a:rPr lang="en-IE" dirty="0" smtClean="0"/>
                        <a:t>Response</a:t>
                      </a:r>
                      <a:endParaRPr lang="en-IE" dirty="0"/>
                    </a:p>
                  </a:txBody>
                  <a:tcPr/>
                </a:tc>
              </a:tr>
              <a:tr h="370840">
                <a:tc>
                  <a:txBody>
                    <a:bodyPr/>
                    <a:lstStyle/>
                    <a:p>
                      <a:pPr lvl="0"/>
                      <a:r>
                        <a:rPr lang="en-IE" sz="1600" kern="1200" dirty="0" smtClean="0">
                          <a:solidFill>
                            <a:schemeClr val="dk1"/>
                          </a:solidFill>
                          <a:effectLst/>
                          <a:latin typeface="+mn-lt"/>
                          <a:ea typeface="+mn-ea"/>
                          <a:cs typeface="+mn-cs"/>
                        </a:rPr>
                        <a:t>Objects to the proposed removal of the right turn from R136 (ORR) (Southbound) onto N4 (Westbound) in Lucan in order to provide a segregated cycle route in both direction across the bridge over N4. Removal of right turn will significantly increase traffic volumes driving through Lucan Village.</a:t>
                      </a:r>
                      <a:endParaRPr lang="en-IE"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600" kern="1200" dirty="0" smtClean="0">
                          <a:solidFill>
                            <a:schemeClr val="dk1"/>
                          </a:solidFill>
                          <a:effectLst/>
                          <a:latin typeface="+mn-lt"/>
                          <a:ea typeface="+mn-ea"/>
                          <a:cs typeface="+mn-cs"/>
                        </a:rPr>
                        <a:t>The scheme proposes to remove the right turning lane (Westbound) in order to allow for a segregated cycle lane in both directions on the R136. We would be concerned about northbound cyclists sharing the bus lane with buses and taxis at this location due to the number of buses using this section of bus lane and due to the narrowness of the bridge. Where cyclists share bus lanes in other locations, there is generally a footpath. At this particular location, the cyclist could be crushed between a bus and the bridge parapet. In addition southbound cyclists will have a segregated cycle facility. During the morning peak there are only 29 vehicles using this right turn on to the N4 Westbound. This represents only 1.6% of all traffic crossing over the R136 (ORR)/M50 bridge. We feel the benefits of the scheme considerably outweigh the small number of movements, which will be discommoded. </a:t>
                      </a:r>
                      <a:endParaRPr lang="en-IE" sz="1600" dirty="0"/>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600" kern="1200" dirty="0" smtClean="0">
                          <a:solidFill>
                            <a:schemeClr val="dk1"/>
                          </a:solidFill>
                          <a:effectLst/>
                          <a:latin typeface="+mn-lt"/>
                          <a:ea typeface="+mn-ea"/>
                          <a:cs typeface="+mn-cs"/>
                        </a:rPr>
                        <a:t>How will traffic access N4 Westbound?</a:t>
                      </a:r>
                    </a:p>
                    <a:p>
                      <a:endParaRPr lang="en-IE" sz="1600" dirty="0"/>
                    </a:p>
                  </a:txBody>
                  <a:tcPr/>
                </a:tc>
                <a:tc>
                  <a:txBody>
                    <a:bodyPr/>
                    <a:lstStyle/>
                    <a:p>
                      <a:r>
                        <a:rPr lang="en-IE" sz="1600" kern="1200" dirty="0" smtClean="0">
                          <a:solidFill>
                            <a:schemeClr val="dk1"/>
                          </a:solidFill>
                          <a:effectLst/>
                          <a:latin typeface="+mn-lt"/>
                          <a:ea typeface="+mn-ea"/>
                          <a:cs typeface="+mn-cs"/>
                        </a:rPr>
                        <a:t>The N4 Westbound traffic will either travel through Lucan Village to the Newcastle interchange or else travel through Willsbrook Rd to this interchange. </a:t>
                      </a:r>
                      <a:endParaRPr lang="en-IE" sz="1600" dirty="0"/>
                    </a:p>
                  </a:txBody>
                  <a:tcPr/>
                </a:tc>
              </a:tr>
              <a:tr h="370840">
                <a:tc>
                  <a:txBody>
                    <a:bodyPr/>
                    <a:lstStyle/>
                    <a:p>
                      <a:r>
                        <a:rPr lang="en-IE" sz="1600" kern="1200" dirty="0" smtClean="0">
                          <a:solidFill>
                            <a:schemeClr val="dk1"/>
                          </a:solidFill>
                          <a:effectLst/>
                          <a:latin typeface="+mn-lt"/>
                          <a:ea typeface="+mn-ea"/>
                          <a:cs typeface="+mn-cs"/>
                        </a:rPr>
                        <a:t>Health and Safety concern regarding motorists who may perform U-turn at the entrance to Hermitage housing estate .</a:t>
                      </a:r>
                      <a:endParaRPr lang="en-IE"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600" kern="1200" dirty="0" smtClean="0">
                          <a:solidFill>
                            <a:schemeClr val="dk1"/>
                          </a:solidFill>
                          <a:effectLst/>
                          <a:latin typeface="+mn-lt"/>
                          <a:ea typeface="+mn-ea"/>
                          <a:cs typeface="+mn-cs"/>
                        </a:rPr>
                        <a:t>The change in traffic behaviour will be monitored by the Roads Dept. and any undesirable behaviour will be discouraged.</a:t>
                      </a:r>
                      <a:endParaRPr lang="en-IE" sz="1600" dirty="0"/>
                    </a:p>
                  </a:txBody>
                  <a:tcPr/>
                </a:tc>
              </a:tr>
              <a:tr h="370840">
                <a:tc>
                  <a:txBody>
                    <a:bodyPr/>
                    <a:lstStyle/>
                    <a:p>
                      <a:endParaRPr lang="en-IE" sz="1600"/>
                    </a:p>
                  </a:txBody>
                  <a:tcPr/>
                </a:tc>
                <a:tc>
                  <a:txBody>
                    <a:bodyPr/>
                    <a:lstStyle/>
                    <a:p>
                      <a:endParaRPr lang="en-IE" sz="1600" dirty="0"/>
                    </a:p>
                  </a:txBody>
                  <a:tcPr/>
                </a:tc>
              </a:tr>
            </a:tbl>
          </a:graphicData>
        </a:graphic>
      </p:graphicFrame>
    </p:spTree>
    <p:extLst>
      <p:ext uri="{BB962C8B-B14F-4D97-AF65-F5344CB8AC3E}">
        <p14:creationId xmlns:p14="http://schemas.microsoft.com/office/powerpoint/2010/main" val="25718740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4145774607"/>
              </p:ext>
            </p:extLst>
          </p:nvPr>
        </p:nvGraphicFramePr>
        <p:xfrm>
          <a:off x="838200" y="271849"/>
          <a:ext cx="10515600" cy="6004560"/>
        </p:xfrm>
        <a:graphic>
          <a:graphicData uri="http://schemas.openxmlformats.org/drawingml/2006/table">
            <a:tbl>
              <a:tblPr firstRow="1" bandRow="1">
                <a:tableStyleId>{5C22544A-7EE6-4342-B048-85BDC9FD1C3A}</a:tableStyleId>
              </a:tblPr>
              <a:tblGrid>
                <a:gridCol w="3354859"/>
                <a:gridCol w="7160741"/>
              </a:tblGrid>
              <a:tr h="148281">
                <a:tc>
                  <a:txBody>
                    <a:bodyPr/>
                    <a:lstStyle/>
                    <a:p>
                      <a:r>
                        <a:rPr lang="en-IE" dirty="0" smtClean="0"/>
                        <a:t>Submission</a:t>
                      </a:r>
                      <a:endParaRPr lang="en-IE" dirty="0"/>
                    </a:p>
                  </a:txBody>
                  <a:tcPr/>
                </a:tc>
                <a:tc>
                  <a:txBody>
                    <a:bodyPr/>
                    <a:lstStyle/>
                    <a:p>
                      <a:r>
                        <a:rPr lang="en-IE" dirty="0" smtClean="0"/>
                        <a:t>Response</a:t>
                      </a:r>
                      <a:endParaRPr lang="en-IE" dirty="0"/>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600" kern="1200" dirty="0" smtClean="0">
                          <a:solidFill>
                            <a:schemeClr val="dk1"/>
                          </a:solidFill>
                          <a:effectLst/>
                          <a:latin typeface="+mn-lt"/>
                          <a:ea typeface="+mn-ea"/>
                          <a:cs typeface="+mn-cs"/>
                        </a:rPr>
                        <a:t>The Proposed Cycle Lane would get a minimal amount of Cyclists due to its peripheral location on the outskirts of the village.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600" kern="1200" dirty="0" smtClean="0">
                          <a:solidFill>
                            <a:schemeClr val="dk1"/>
                          </a:solidFill>
                          <a:effectLst/>
                          <a:latin typeface="+mn-lt"/>
                          <a:ea typeface="+mn-ea"/>
                          <a:cs typeface="+mn-cs"/>
                        </a:rPr>
                        <a:t>This scheme is being designed to bring some measure of choice for the residents of Lucan and to encourage parents to allow their children to cycle to school rather than being driven. The proposed cycle network produced by the NTA shows a primary cycle route along the N4 to the City Centre. There is a proposed secondary route along the R136 to join with the N4 primary route, which is part of this scheme. This scheme will provide a safe route for school children to cycle to the large number of schools in Lucan village and commuters to the primary route to the City Centre along the N4. Whilst cycle numbers may not be significant at present, providing high quality cycle facilities will help to increase cycle figures in the area. This has already been shown to be the case, the recent CSO figures has shown an increase in cycling of 43% between 2011 and 2016.</a:t>
                      </a:r>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600" kern="1200" dirty="0" smtClean="0">
                          <a:solidFill>
                            <a:schemeClr val="dk1"/>
                          </a:solidFill>
                          <a:effectLst/>
                          <a:latin typeface="+mn-lt"/>
                          <a:ea typeface="+mn-ea"/>
                          <a:cs typeface="+mn-cs"/>
                        </a:rPr>
                        <a:t>Objects to the proposed Bus stop improvements with Real Time Passenger Information (RPTI) and improved set-down facilities, including setting back the existing bus stop on the south side of Old Lucan Rd, which currently blocks traffic.</a:t>
                      </a:r>
                      <a:endParaRPr lang="en-IE" sz="1600" dirty="0"/>
                    </a:p>
                  </a:txBody>
                  <a:tcPr/>
                </a:tc>
                <a:tc>
                  <a:txBody>
                    <a:bodyPr/>
                    <a:lstStyle/>
                    <a:p>
                      <a:r>
                        <a:rPr lang="en-IE" sz="1600" kern="1200" dirty="0" smtClean="0">
                          <a:solidFill>
                            <a:schemeClr val="dk1"/>
                          </a:solidFill>
                          <a:effectLst/>
                          <a:latin typeface="+mn-lt"/>
                          <a:ea typeface="+mn-ea"/>
                          <a:cs typeface="+mn-cs"/>
                        </a:rPr>
                        <a:t>Noted, the bus stop is being set back to prevent buses from blocking traffic through the R136/Old Lucan Rd junction. There will be a yellow box incorporated as part of the scheme, which will help residents to exit the junction at Esker Lane.</a:t>
                      </a:r>
                      <a:endParaRPr lang="en-IE" sz="1600" dirty="0"/>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600" kern="1200" dirty="0" smtClean="0">
                          <a:solidFill>
                            <a:schemeClr val="dk1"/>
                          </a:solidFill>
                          <a:effectLst/>
                          <a:latin typeface="+mn-lt"/>
                          <a:ea typeface="+mn-ea"/>
                          <a:cs typeface="+mn-cs"/>
                        </a:rPr>
                        <a:t>There is safer alternative route for cyclists through Willsbrook Park to gain access to the village. </a:t>
                      </a:r>
                    </a:p>
                    <a:p>
                      <a:endParaRPr lang="en-IE" sz="1600" dirty="0"/>
                    </a:p>
                  </a:txBody>
                  <a:tcPr/>
                </a:tc>
                <a:tc>
                  <a:txBody>
                    <a:bodyPr/>
                    <a:lstStyle/>
                    <a:p>
                      <a:r>
                        <a:rPr lang="en-IE" sz="1600" kern="1200" dirty="0" smtClean="0">
                          <a:solidFill>
                            <a:schemeClr val="dk1"/>
                          </a:solidFill>
                          <a:effectLst/>
                          <a:latin typeface="+mn-lt"/>
                          <a:ea typeface="+mn-ea"/>
                          <a:cs typeface="+mn-cs"/>
                        </a:rPr>
                        <a:t>While the Willsbrook Park cycle route is a good alternative for schoolchildren, the R136 route  is a more direct route for commuters, which will link to the N4 cycle route and on to the City . </a:t>
                      </a:r>
                      <a:endParaRPr lang="en-IE" sz="1600" dirty="0"/>
                    </a:p>
                  </a:txBody>
                  <a:tcPr/>
                </a:tc>
              </a:tr>
            </a:tbl>
          </a:graphicData>
        </a:graphic>
      </p:graphicFrame>
    </p:spTree>
    <p:extLst>
      <p:ext uri="{BB962C8B-B14F-4D97-AF65-F5344CB8AC3E}">
        <p14:creationId xmlns:p14="http://schemas.microsoft.com/office/powerpoint/2010/main" val="10323417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sz="2000" dirty="0" smtClean="0"/>
              <a:t>Traffic Surveys </a:t>
            </a:r>
            <a:r>
              <a:rPr lang="en-IE" sz="2000" dirty="0" err="1" smtClean="0"/>
              <a:t>Ballyowen</a:t>
            </a:r>
            <a:r>
              <a:rPr lang="en-IE" sz="2000" dirty="0" smtClean="0"/>
              <a:t>/N4 Interchange 2017</a:t>
            </a:r>
            <a:endParaRPr lang="en-IE" sz="2000" dirty="0"/>
          </a:p>
        </p:txBody>
      </p:sp>
      <p:sp>
        <p:nvSpPr>
          <p:cNvPr id="10" name="Text Placeholder 9"/>
          <p:cNvSpPr>
            <a:spLocks noGrp="1"/>
          </p:cNvSpPr>
          <p:nvPr>
            <p:ph type="body" idx="1"/>
          </p:nvPr>
        </p:nvSpPr>
        <p:spPr>
          <a:xfrm>
            <a:off x="447869" y="5777707"/>
            <a:ext cx="11140751" cy="823912"/>
          </a:xfrm>
        </p:spPr>
        <p:txBody>
          <a:bodyPr>
            <a:normAutofit/>
          </a:bodyPr>
          <a:lstStyle/>
          <a:p>
            <a:r>
              <a:rPr lang="en-IE" sz="1400" dirty="0" smtClean="0"/>
              <a:t>As shown, for the N4 on-ramp (</a:t>
            </a:r>
            <a:r>
              <a:rPr lang="en-IE" sz="1400" smtClean="0"/>
              <a:t>right turn) </a:t>
            </a:r>
            <a:r>
              <a:rPr lang="en-IE" sz="1400" dirty="0" smtClean="0"/>
              <a:t>traffic movement only, it represents 1.6% of all movement over the bridge in the morning peak and 3.2% in the evening peak.</a:t>
            </a:r>
            <a:endParaRPr lang="en-IE" sz="1400" dirty="0"/>
          </a:p>
        </p:txBody>
      </p:sp>
      <p:pic>
        <p:nvPicPr>
          <p:cNvPr id="8" name="Content Placeholder 7"/>
          <p:cNvPicPr>
            <a:picLocks noGrp="1" noChangeAspect="1"/>
          </p:cNvPicPr>
          <p:nvPr>
            <p:ph sz="half" idx="2"/>
          </p:nvPr>
        </p:nvPicPr>
        <p:blipFill>
          <a:blip r:embed="rId2"/>
          <a:stretch>
            <a:fillRect/>
          </a:stretch>
        </p:blipFill>
        <p:spPr>
          <a:xfrm>
            <a:off x="596452" y="1171645"/>
            <a:ext cx="4776478" cy="4110346"/>
          </a:xfrm>
          <a:prstGeom prst="rect">
            <a:avLst/>
          </a:prstGeom>
        </p:spPr>
      </p:pic>
      <p:pic>
        <p:nvPicPr>
          <p:cNvPr id="6" name="Picture 5"/>
          <p:cNvPicPr>
            <a:picLocks noChangeAspect="1"/>
          </p:cNvPicPr>
          <p:nvPr/>
        </p:nvPicPr>
        <p:blipFill>
          <a:blip r:embed="rId3"/>
          <a:stretch>
            <a:fillRect/>
          </a:stretch>
        </p:blipFill>
        <p:spPr>
          <a:xfrm>
            <a:off x="6512767" y="1227498"/>
            <a:ext cx="4742180" cy="4055228"/>
          </a:xfrm>
          <a:prstGeom prst="rect">
            <a:avLst/>
          </a:prstGeom>
        </p:spPr>
      </p:pic>
    </p:spTree>
    <p:extLst>
      <p:ext uri="{BB962C8B-B14F-4D97-AF65-F5344CB8AC3E}">
        <p14:creationId xmlns:p14="http://schemas.microsoft.com/office/powerpoint/2010/main" val="1380481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Recommendations</a:t>
            </a:r>
            <a:endParaRPr lang="en-IE" dirty="0"/>
          </a:p>
        </p:txBody>
      </p:sp>
      <p:sp>
        <p:nvSpPr>
          <p:cNvPr id="3" name="Content Placeholder 2"/>
          <p:cNvSpPr>
            <a:spLocks noGrp="1"/>
          </p:cNvSpPr>
          <p:nvPr>
            <p:ph idx="1"/>
          </p:nvPr>
        </p:nvSpPr>
        <p:spPr/>
        <p:txBody>
          <a:bodyPr>
            <a:normAutofit fontScale="92500" lnSpcReduction="10000"/>
          </a:bodyPr>
          <a:lstStyle/>
          <a:p>
            <a:r>
              <a:rPr lang="en-IE" b="1" dirty="0"/>
              <a:t>Due to the significant number of </a:t>
            </a:r>
            <a:r>
              <a:rPr lang="en-IE" b="1" dirty="0" smtClean="0"/>
              <a:t>objections, </a:t>
            </a:r>
            <a:r>
              <a:rPr lang="en-IE" b="1" dirty="0"/>
              <a:t>particularly focused on the right turning ban, SDCC are proposing to construct the full scheme but introduce the ban on a trial basis on the bridge only. This will consist of flexi kerbs and bollards, to delineate the north and southbound cycletrack on the bridge, and amended lane markings. The rest of the cycle scheme will be permanent works. A survey including queue lengths will be carried out before the works commence and six months after to gauge the effect of the ban. If the ban is found to be detrimental to the traffic movements in and around this </a:t>
            </a:r>
            <a:r>
              <a:rPr lang="en-IE" b="1" dirty="0" smtClean="0"/>
              <a:t>location, </a:t>
            </a:r>
            <a:r>
              <a:rPr lang="en-IE" b="1" dirty="0"/>
              <a:t>other options will be explored.  In addition, cycle training workshops will be set up in all the local schools in order to encourage cycling and to publicise the cycle tracks in the area. </a:t>
            </a:r>
            <a:endParaRPr lang="en-IE" b="1" u="sng" dirty="0"/>
          </a:p>
          <a:p>
            <a:endParaRPr lang="en-IE" dirty="0"/>
          </a:p>
        </p:txBody>
      </p:sp>
    </p:spTree>
    <p:extLst>
      <p:ext uri="{BB962C8B-B14F-4D97-AF65-F5344CB8AC3E}">
        <p14:creationId xmlns:p14="http://schemas.microsoft.com/office/powerpoint/2010/main" val="19692323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2025</TotalTime>
  <Words>1265</Words>
  <Application>Microsoft Office PowerPoint</Application>
  <PresentationFormat>Widescreen</PresentationFormat>
  <Paragraphs>44</Paragraphs>
  <Slides>10</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10</vt:i4>
      </vt:variant>
    </vt:vector>
  </HeadingPairs>
  <TitlesOfParts>
    <vt:vector size="15" baseType="lpstr">
      <vt:lpstr>Arial</vt:lpstr>
      <vt:lpstr>Calibri</vt:lpstr>
      <vt:lpstr>Calibri Light</vt:lpstr>
      <vt:lpstr>Office Theme</vt:lpstr>
      <vt:lpstr>Acrobat Document</vt:lpstr>
      <vt:lpstr>N4 to City Centre Phase 2 Section 38 Report</vt:lpstr>
      <vt:lpstr>Scheme Proposals </vt:lpstr>
      <vt:lpstr>PowerPoint Presentation</vt:lpstr>
      <vt:lpstr>PowerPoint Presentation</vt:lpstr>
      <vt:lpstr>Submissions</vt:lpstr>
      <vt:lpstr>PowerPoint Presentation</vt:lpstr>
      <vt:lpstr>PowerPoint Presentation</vt:lpstr>
      <vt:lpstr>Traffic Surveys Ballyowen/N4 Interchange 2017</vt:lpstr>
      <vt:lpstr>Recommendations</vt:lpstr>
      <vt:lpstr>Proposed temporary cycle track</vt:lpstr>
    </vt:vector>
  </TitlesOfParts>
  <Company>South Dublin County Council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Ballyowen Road Cycle Scheme</dc:title>
  <dc:creator>Helena Fallon</dc:creator>
  <cp:lastModifiedBy>Barbara Reilly</cp:lastModifiedBy>
  <cp:revision>23</cp:revision>
  <cp:lastPrinted>2017-09-25T09:15:37Z</cp:lastPrinted>
  <dcterms:created xsi:type="dcterms:W3CDTF">2017-09-20T08:44:42Z</dcterms:created>
  <dcterms:modified xsi:type="dcterms:W3CDTF">2017-09-25T11:44:41Z</dcterms:modified>
</cp:coreProperties>
</file>