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1" r:id="rId3"/>
    <p:sldId id="286" r:id="rId4"/>
    <p:sldId id="287" r:id="rId5"/>
    <p:sldId id="283" r:id="rId6"/>
    <p:sldId id="273" r:id="rId7"/>
    <p:sldId id="297" r:id="rId8"/>
    <p:sldId id="259" r:id="rId9"/>
    <p:sldId id="295" r:id="rId10"/>
    <p:sldId id="274" r:id="rId11"/>
    <p:sldId id="264" r:id="rId12"/>
    <p:sldId id="290" r:id="rId13"/>
    <p:sldId id="292" r:id="rId14"/>
    <p:sldId id="293" r:id="rId15"/>
    <p:sldId id="265" r:id="rId16"/>
    <p:sldId id="267" r:id="rId17"/>
    <p:sldId id="269" r:id="rId18"/>
    <p:sldId id="281" r:id="rId19"/>
    <p:sldId id="294" r:id="rId20"/>
    <p:sldId id="282" r:id="rId21"/>
    <p:sldId id="289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79" d="100"/>
          <a:sy n="79" d="100"/>
        </p:scale>
        <p:origin x="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neen_s\Documents\Misc\Copy%20of%20Presentation%20slide%20-%20WFD%20draft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821644812181E-2"/>
          <c:y val="5.1450880457726972E-2"/>
          <c:w val="0.92148512992678056"/>
          <c:h val="0.81378789521972261"/>
        </c:manualLayout>
      </c:layout>
      <c:areaChart>
        <c:grouping val="standard"/>
        <c:varyColors val="0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softEdge rad="12700"/>
            </a:effectLst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(2)'!$C$3:$C$15</c:f>
              <c:numCache>
                <c:formatCode>General</c:formatCode>
                <c:ptCount val="13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4">
                  <c:v>69</c:v>
                </c:pt>
                <c:pt idx="5">
                  <c:v>71</c:v>
                </c:pt>
                <c:pt idx="6">
                  <c:v>69</c:v>
                </c:pt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F-4BD1-B1E0-7F30C6C7CCE6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6350" cap="flat"/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(2)'!$D$3:$D$15</c:f>
              <c:numCache>
                <c:formatCode>General</c:formatCode>
                <c:ptCount val="13"/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F-4BD1-B1E0-7F30C6C7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450992"/>
        <c:axId val="368464552"/>
      </c:areaChart>
      <c:dateAx>
        <c:axId val="368450992"/>
        <c:scaling>
          <c:orientation val="minMax"/>
          <c:max val="46752"/>
          <c:min val="33238"/>
        </c:scaling>
        <c:delete val="1"/>
        <c:axPos val="b"/>
        <c:numFmt formatCode="dd/mm/yy;@" sourceLinked="1"/>
        <c:majorTickMark val="out"/>
        <c:minorTickMark val="none"/>
        <c:tickLblPos val="none"/>
        <c:crossAx val="368464552"/>
        <c:crosses val="autoZero"/>
        <c:auto val="0"/>
        <c:lblOffset val="100"/>
        <c:baseTimeUnit val="years"/>
        <c:majorUnit val="1"/>
        <c:majorTimeUnit val="years"/>
      </c:dateAx>
      <c:valAx>
        <c:axId val="368464552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84509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96521567048186"/>
          <c:y val="0"/>
          <c:w val="0.65812262179202308"/>
          <c:h val="0.8094668774176596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F6D-8000-CA2E9CE3B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F6D-8000-CA2E9CE3BA4B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0.35000000000000031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4-4F6D-8000-CA2E9CE3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834504"/>
        <c:axId val="368834120"/>
      </c:barChart>
      <c:valAx>
        <c:axId val="368834120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68834504"/>
        <c:crosses val="autoZero"/>
        <c:crossBetween val="between"/>
      </c:valAx>
      <c:catAx>
        <c:axId val="368834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688341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0.68025</cdr:x>
      <cdr:y>0.05823</cdr:y>
    </cdr:from>
    <cdr:to>
      <cdr:x>0.68025</cdr:x>
      <cdr:y>0.87051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61979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0.30915</cdr:x>
      <cdr:y>0.05823</cdr:y>
    </cdr:from>
    <cdr:to>
      <cdr:x>0.30915</cdr:x>
      <cdr:y>0.87051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9951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0.04955</cdr:x>
      <cdr:y>0.4875</cdr:y>
    </cdr:from>
    <cdr:to>
      <cdr:x>0.18738</cdr:x>
      <cdr:y>0.5445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1688" y="2808312"/>
          <a:ext cx="1117325" cy="3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1987-1990</a:t>
          </a:r>
        </a:p>
      </cdr:txBody>
    </cdr:sp>
  </cdr:relSizeAnchor>
  <cdr:relSizeAnchor xmlns:cdr="http://schemas.openxmlformats.org/drawingml/2006/chartDrawing">
    <cdr:from>
      <cdr:x>0.52292</cdr:x>
      <cdr:y>0.55569</cdr:y>
    </cdr:from>
    <cdr:to>
      <cdr:x>0.63956</cdr:x>
      <cdr:y>0.59844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7711" y="3204337"/>
          <a:ext cx="1045618" cy="2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2010-2012</a:t>
          </a:r>
        </a:p>
      </cdr:txBody>
    </cdr:sp>
  </cdr:relSizeAnchor>
  <cdr:relSizeAnchor xmlns:cdr="http://schemas.openxmlformats.org/drawingml/2006/chartDrawing">
    <cdr:from>
      <cdr:x>0.16503</cdr:x>
      <cdr:y>0.7375</cdr:y>
    </cdr:from>
    <cdr:to>
      <cdr:x>0.27782</cdr:x>
      <cdr:y>0.89623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792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1995-1997</a:t>
          </a:r>
        </a:p>
      </cdr:txBody>
    </cdr:sp>
  </cdr:relSizeAnchor>
  <cdr:relSizeAnchor xmlns:cdr="http://schemas.openxmlformats.org/drawingml/2006/chartDrawing">
    <cdr:from>
      <cdr:x>0.25385</cdr:x>
      <cdr:y>0.6375</cdr:y>
    </cdr:from>
    <cdr:to>
      <cdr:x>0.36665</cdr:x>
      <cdr:y>0.79623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57872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1998-2000</a:t>
          </a:r>
        </a:p>
      </cdr:txBody>
    </cdr:sp>
  </cdr:relSizeAnchor>
  <cdr:relSizeAnchor xmlns:cdr="http://schemas.openxmlformats.org/drawingml/2006/chartDrawing">
    <cdr:from>
      <cdr:x>0.31544</cdr:x>
      <cdr:y>0.7625</cdr:y>
    </cdr:from>
    <cdr:to>
      <cdr:x>0.42824</cdr:x>
      <cdr:y>0.92123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7133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200" b="1" dirty="0"/>
        </a:p>
      </cdr:txBody>
    </cdr:sp>
  </cdr:relSizeAnchor>
  <cdr:relSizeAnchor xmlns:cdr="http://schemas.openxmlformats.org/drawingml/2006/chartDrawing">
    <cdr:from>
      <cdr:x>0.82714</cdr:x>
      <cdr:y>0.04495</cdr:y>
    </cdr:from>
    <cdr:to>
      <cdr:x>0.82714</cdr:x>
      <cdr:y>0.85723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414887" y="259198"/>
          <a:ext cx="0" cy="4683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0.78714</cdr:x>
      <cdr:y>0.72098</cdr:y>
    </cdr:from>
    <cdr:to>
      <cdr:x>0.86746</cdr:x>
      <cdr:y>0.78503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7056276" y="4157457"/>
          <a:ext cx="7200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008000"/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0.39219</cdr:x>
      <cdr:y>0.05304</cdr:y>
    </cdr:from>
    <cdr:to>
      <cdr:x>0.64003</cdr:x>
      <cdr:y>0.10833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5787" y="305840"/>
          <a:ext cx="2221734" cy="31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dirty="0"/>
            <a:t>Expenditure 2000-2014 € billion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ED0-5E0D-4646-AF36-8F2F9E895C52}" type="datetimeFigureOut">
              <a:rPr lang="en-IE" smtClean="0"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556A-3F03-4DF0-96D3-98D79D24FA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4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493-204E-49EB-8607-32C8AB5C9EC3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356-82B4-4A9F-B0A6-A8CD726D80E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83"/>
              </a:spcBef>
            </a:pPr>
            <a:r>
              <a:rPr lang="en-IE" dirty="0"/>
              <a:t>Programme of measures to address, amongst other things, the following pressures:</a:t>
            </a:r>
          </a:p>
          <a:p>
            <a:pPr>
              <a:spcBef>
                <a:spcPts val="1783"/>
              </a:spcBef>
            </a:pPr>
            <a:r>
              <a:rPr lang="en-IE" dirty="0"/>
              <a:t>Agriculture*</a:t>
            </a:r>
          </a:p>
          <a:p>
            <a:pPr>
              <a:spcBef>
                <a:spcPts val="1783"/>
              </a:spcBef>
            </a:pPr>
            <a:r>
              <a:rPr lang="en-IE" dirty="0"/>
              <a:t>Septic tanks</a:t>
            </a:r>
          </a:p>
          <a:p>
            <a:pPr>
              <a:spcBef>
                <a:spcPts val="1783"/>
              </a:spcBef>
            </a:pPr>
            <a:r>
              <a:rPr lang="en-IE" dirty="0"/>
              <a:t>Urban waste water</a:t>
            </a:r>
          </a:p>
          <a:p>
            <a:pPr>
              <a:spcBef>
                <a:spcPts val="1189"/>
              </a:spcBef>
            </a:pPr>
            <a:r>
              <a:rPr lang="en-IE" dirty="0"/>
              <a:t>Forestry</a:t>
            </a:r>
          </a:p>
          <a:p>
            <a:pPr>
              <a:spcBef>
                <a:spcPts val="1189"/>
              </a:spcBef>
            </a:pPr>
            <a:r>
              <a:rPr lang="en-IE" dirty="0"/>
              <a:t>Peat harvesting</a:t>
            </a:r>
          </a:p>
          <a:p>
            <a:pPr>
              <a:spcBef>
                <a:spcPts val="1189"/>
              </a:spcBef>
            </a:pPr>
            <a:r>
              <a:rPr lang="en-IE" dirty="0"/>
              <a:t>Invasive alien species</a:t>
            </a:r>
          </a:p>
          <a:p>
            <a:pPr>
              <a:spcBef>
                <a:spcPts val="1783"/>
              </a:spcBef>
            </a:pPr>
            <a:r>
              <a:rPr lang="en-IE" dirty="0"/>
              <a:t>Protected areas</a:t>
            </a:r>
          </a:p>
          <a:p>
            <a:pPr>
              <a:spcBef>
                <a:spcPts val="1783"/>
              </a:spcBef>
            </a:pPr>
            <a:r>
              <a:rPr lang="en-IE" dirty="0"/>
              <a:t>High status waters - “blue dot catchments programme”</a:t>
            </a:r>
          </a:p>
          <a:p>
            <a:pPr>
              <a:spcBef>
                <a:spcPts val="1783"/>
              </a:spcBef>
            </a:pPr>
            <a:r>
              <a:rPr lang="en-IE" dirty="0" err="1"/>
              <a:t>Hydromorphology</a:t>
            </a:r>
            <a:endParaRPr lang="en-IE" dirty="0"/>
          </a:p>
          <a:p>
            <a:pPr>
              <a:spcBef>
                <a:spcPts val="1783"/>
              </a:spcBef>
            </a:pPr>
            <a:r>
              <a:rPr lang="en-IE" dirty="0"/>
              <a:t>Floods</a:t>
            </a:r>
          </a:p>
          <a:p>
            <a:pPr>
              <a:spcBef>
                <a:spcPts val="1783"/>
              </a:spcBef>
            </a:pPr>
            <a:r>
              <a:rPr lang="en-IE" dirty="0"/>
              <a:t>Land use planning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551F-7FBE-43BA-92A9-993E69CB1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BMP@housing.gov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18055"/>
            <a:ext cx="5400600" cy="10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367045"/>
            <a:ext cx="3016311" cy="364613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23529" y="908720"/>
            <a:ext cx="5184576" cy="2736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/>
              <a:t>Presentation </a:t>
            </a:r>
          </a:p>
          <a:p>
            <a:pPr>
              <a:defRPr/>
            </a:pPr>
            <a:r>
              <a:rPr lang="en-IE" sz="3200" dirty="0"/>
              <a:t>to </a:t>
            </a:r>
          </a:p>
          <a:p>
            <a:pPr algn="l">
              <a:defRPr/>
            </a:pPr>
            <a:endParaRPr lang="en-IE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Tallaght Area Committee Meeting</a:t>
            </a:r>
            <a:endParaRPr lang="en-IE" sz="1600" dirty="0"/>
          </a:p>
          <a:p>
            <a:pPr algn="l">
              <a:defRPr/>
            </a:pPr>
            <a:endParaRPr lang="en-IE" sz="1600" dirty="0"/>
          </a:p>
          <a:p>
            <a:pPr algn="l">
              <a:defRPr/>
            </a:pPr>
            <a:r>
              <a:rPr lang="en-IE" sz="1600" smtClean="0"/>
              <a:t>Date: 22</a:t>
            </a:r>
            <a:r>
              <a:rPr lang="en-IE" sz="1600" baseline="30000" smtClean="0"/>
              <a:t>nd</a:t>
            </a:r>
            <a:r>
              <a:rPr lang="en-IE" sz="1600" smtClean="0"/>
              <a:t> </a:t>
            </a:r>
            <a:r>
              <a:rPr lang="en-IE" sz="1600" dirty="0" smtClean="0"/>
              <a:t>May 2017.</a:t>
            </a:r>
            <a:endParaRPr lang="en-I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5" y="5085184"/>
            <a:ext cx="5805815" cy="15223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99" y="169844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</a:rPr>
              <a:t>River Basin Management Plan for Ireland (2018-2021)</a:t>
            </a:r>
          </a:p>
        </p:txBody>
      </p:sp>
    </p:spTree>
    <p:extLst>
      <p:ext uri="{BB962C8B-B14F-4D97-AF65-F5344CB8AC3E}">
        <p14:creationId xmlns:p14="http://schemas.microsoft.com/office/powerpoint/2010/main" val="357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03250"/>
            <a:ext cx="8663880" cy="754024"/>
          </a:xfrm>
        </p:spPr>
        <p:txBody>
          <a:bodyPr>
            <a:noAutofit/>
          </a:bodyPr>
          <a:lstStyle/>
          <a:p>
            <a:r>
              <a:rPr lang="en-IE" sz="3600" dirty="0"/>
              <a:t>Programme of Measures </a:t>
            </a:r>
            <a:r>
              <a:rPr lang="en-IE" sz="2000" dirty="0"/>
              <a:t>(Ch. 7)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382000" cy="55004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IE" sz="24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Septic tanks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Urban waste water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Forestry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Extractive industry incl. peat harvesting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Invasive alien species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Physical modification</a:t>
            </a:r>
          </a:p>
          <a:p>
            <a:pPr lvl="0">
              <a:spcBef>
                <a:spcPts val="1800"/>
              </a:spcBef>
            </a:pPr>
            <a:r>
              <a:rPr lang="en-IE" sz="2400" dirty="0"/>
              <a:t>Water abstractions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Waste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Historically polluted sites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Water treatment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03250"/>
            <a:ext cx="8375848" cy="754024"/>
          </a:xfrm>
        </p:spPr>
        <p:txBody>
          <a:bodyPr>
            <a:noAutofit/>
          </a:bodyPr>
          <a:lstStyle/>
          <a:p>
            <a:r>
              <a:rPr lang="en-IE" sz="3600" dirty="0"/>
              <a:t>Implementation Strategy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87136"/>
            <a:ext cx="8634442" cy="54102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IE" sz="2400" dirty="0"/>
              <a:t>Implementation of basic measures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Supporting measures targeted at priority water bodies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Regional structure in coordinating resources across agencies and other stakeholders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Evidence based approach</a:t>
            </a:r>
          </a:p>
          <a:p>
            <a:pPr>
              <a:spcBef>
                <a:spcPts val="1200"/>
              </a:spcBef>
            </a:pPr>
            <a:r>
              <a:rPr lang="en-IE" sz="2800" dirty="0"/>
              <a:t>Community engagement and awareness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800" dirty="0"/>
              <a:t>     </a:t>
            </a:r>
            <a:r>
              <a:rPr lang="en-IE" sz="2400" dirty="0"/>
              <a:t>(Local Authority Waters and Communities Office - (LAWCO))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400" dirty="0"/>
              <a:t>      (National Water Forum)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IE" sz="2400" dirty="0"/>
              <a:t>“......the right measures in the right place”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54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82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Role of LAWCO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7467"/>
            <a:ext cx="8229600" cy="5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851" y="57709"/>
            <a:ext cx="4815891" cy="639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971" y="480702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Head Office - Clonmel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2038" y="81689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Jimmy McVeigh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059" y="213970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Gretta McCarron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690" y="3364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Basil Mannion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5729" y="276066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Aoife McGrath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8" y="3320854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Sinead Hurson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757" y="41264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Ann Phelan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021" y="3024816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Catherine Seale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036" y="231877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Mick Kane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1007" y="178776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Karen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036" y="406757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Ruairí Ó Conchúir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250954" y="5459406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Kieran Murphy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8016" y="1050624"/>
            <a:ext cx="4132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>
                    <a:lumMod val="50000"/>
                  </a:schemeClr>
                </a:solidFill>
              </a:rPr>
              <a:t>Community Waters Officer Locations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372" y="506711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Bláithín Ni Ainín</a:t>
            </a:r>
          </a:p>
        </p:txBody>
      </p:sp>
    </p:spTree>
    <p:extLst>
      <p:ext uri="{BB962C8B-B14F-4D97-AF65-F5344CB8AC3E}">
        <p14:creationId xmlns:p14="http://schemas.microsoft.com/office/powerpoint/2010/main" val="40459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National Water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Facilitate stakeholder engagement on all water issues.</a:t>
            </a:r>
          </a:p>
          <a:p>
            <a:r>
              <a:rPr lang="en-IE" dirty="0"/>
              <a:t>Inform public views on the links between</a:t>
            </a:r>
          </a:p>
          <a:p>
            <a:pPr lvl="1"/>
            <a:r>
              <a:rPr lang="en-IE" dirty="0"/>
              <a:t>Clean water supplies </a:t>
            </a:r>
          </a:p>
          <a:p>
            <a:pPr lvl="1"/>
            <a:r>
              <a:rPr lang="en-IE" dirty="0"/>
              <a:t>Good water quality</a:t>
            </a:r>
          </a:p>
          <a:p>
            <a:pPr lvl="1"/>
            <a:r>
              <a:rPr lang="en-IE" dirty="0"/>
              <a:t>Public Health</a:t>
            </a:r>
          </a:p>
          <a:p>
            <a:pPr lvl="1"/>
            <a:r>
              <a:rPr lang="en-IE" dirty="0"/>
              <a:t>The Value of water as a resource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70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Proposed Implementation Structure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472"/>
            <a:ext cx="8635390" cy="429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Role of Local Authorities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624918" cy="5486416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Coordinated delivery of measures at regional and local level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Tracking progress and effectiveness of measures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Annual reporting of progress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Ensuring public and stakeholder engagement in implementation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Integrated approach across functional areas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Supporting national policy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059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250"/>
            <a:ext cx="9067800" cy="754024"/>
          </a:xfrm>
        </p:spPr>
        <p:txBody>
          <a:bodyPr>
            <a:noAutofit/>
          </a:bodyPr>
          <a:lstStyle/>
          <a:p>
            <a:r>
              <a:rPr lang="en-IE" sz="3000" dirty="0"/>
              <a:t>Communication &amp; Engagement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54326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IE" sz="2800" dirty="0"/>
              <a:t>Previous consultations highlighted need for: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Better engagement in water policy at national level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Facilitation of public and stakeholder engagement at local level</a:t>
            </a:r>
          </a:p>
          <a:p>
            <a:pPr marL="971550" lvl="1" indent="-514350">
              <a:spcBef>
                <a:spcPts val="900"/>
              </a:spcBef>
              <a:buNone/>
            </a:pPr>
            <a:endParaRPr lang="en-IE" sz="2400" dirty="0"/>
          </a:p>
          <a:p>
            <a:pPr>
              <a:spcBef>
                <a:spcPts val="900"/>
              </a:spcBef>
            </a:pPr>
            <a:r>
              <a:rPr lang="en-IE" sz="2800" dirty="0"/>
              <a:t>Response to above in draft RBMP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b="1" dirty="0"/>
              <a:t>National Water Forum </a:t>
            </a:r>
            <a:r>
              <a:rPr lang="en-IE" sz="2400" dirty="0"/>
              <a:t>will feed into WPAC and other structures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Local Authority Waters and Community Office (LAWCO) to drive public participation and consultation 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EPA/DHPCLG/LA networking &amp; knowledge sharing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 </a:t>
            </a:r>
            <a:r>
              <a:rPr lang="en-IE" sz="2400" u="sng" dirty="0">
                <a:solidFill>
                  <a:srgbClr val="00B0F0"/>
                </a:solidFill>
              </a:rPr>
              <a:t>catchments.ie </a:t>
            </a:r>
            <a:r>
              <a:rPr lang="en-IE" sz="2400" dirty="0"/>
              <a:t>website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txBody>
          <a:bodyPr>
            <a:noAutofit/>
          </a:bodyPr>
          <a:lstStyle/>
          <a:p>
            <a:r>
              <a:rPr lang="en-IE" sz="3600" dirty="0"/>
              <a:t>Community Engagement (LAWCO)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749810" cy="4525963"/>
          </a:xfrm>
        </p:spPr>
        <p:txBody>
          <a:bodyPr>
            <a:normAutofit/>
          </a:bodyPr>
          <a:lstStyle/>
          <a:p>
            <a:r>
              <a:rPr lang="en-IE" dirty="0"/>
              <a:t>Public meetings to be held in local areas (c. 100)</a:t>
            </a:r>
          </a:p>
          <a:p>
            <a:endParaRPr lang="en-IE" dirty="0"/>
          </a:p>
          <a:p>
            <a:r>
              <a:rPr lang="en-IE" dirty="0"/>
              <a:t>To be completed by end of August 2017</a:t>
            </a:r>
          </a:p>
          <a:p>
            <a:endParaRPr lang="en-IE" dirty="0"/>
          </a:p>
          <a:p>
            <a:r>
              <a:rPr lang="en-GB" dirty="0"/>
              <a:t>Include a focus on local issues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53" y="1988840"/>
            <a:ext cx="2592289" cy="3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Public Meetings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4638"/>
            <a:ext cx="5399314" cy="1957049"/>
          </a:xfrm>
        </p:spPr>
      </p:pic>
      <p:sp>
        <p:nvSpPr>
          <p:cNvPr id="5" name="TextBox 4"/>
          <p:cNvSpPr txBox="1"/>
          <p:nvPr/>
        </p:nvSpPr>
        <p:spPr>
          <a:xfrm>
            <a:off x="616857" y="2267972"/>
            <a:ext cx="8011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Your LA.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South Dublin: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/>
              <a:t>15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</a:t>
            </a:r>
            <a:r>
              <a:rPr lang="en-IE" sz="2000" dirty="0"/>
              <a:t>@</a:t>
            </a:r>
            <a:r>
              <a:rPr lang="en-IE" sz="2000" dirty="0" smtClean="0"/>
              <a:t>7.30pm - Clarion Hotel Dublin, </a:t>
            </a:r>
            <a:r>
              <a:rPr lang="en-IE" sz="2000" dirty="0" err="1" smtClean="0"/>
              <a:t>Liffey</a:t>
            </a:r>
            <a:r>
              <a:rPr lang="en-IE" sz="2000" dirty="0" smtClean="0"/>
              <a:t> Valley. </a:t>
            </a:r>
            <a:endParaRPr lang="en-IE" sz="2000" dirty="0"/>
          </a:p>
          <a:p>
            <a:r>
              <a:rPr lang="en-IE" sz="2000" dirty="0" smtClean="0"/>
              <a:t>18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@ 7.30pm- Louis Fitzgerald Hotel, Newland’s Cross.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260350"/>
            <a:ext cx="8856984" cy="6264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IE" sz="34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  <a:p>
            <a:pPr algn="l">
              <a:buFont typeface="Arial" charset="0"/>
              <a:buNone/>
              <a:defRPr/>
            </a:pPr>
            <a:endParaRPr lang="en-IE" sz="3600" dirty="0"/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Legal framework to </a:t>
            </a:r>
            <a:r>
              <a:rPr lang="en-IE" sz="3100" i="1" dirty="0">
                <a:solidFill>
                  <a:schemeClr val="tx1"/>
                </a:solidFill>
              </a:rPr>
              <a:t>protect and restore</a:t>
            </a:r>
            <a:r>
              <a:rPr lang="en-IE" sz="3100" dirty="0">
                <a:solidFill>
                  <a:schemeClr val="tx1"/>
                </a:solidFill>
              </a:rPr>
              <a:t> clean water ….. and to ensure its long-term, sustainable use.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Three cycles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1</a:t>
            </a:r>
            <a:r>
              <a:rPr lang="en-IE" sz="2600" baseline="30000" dirty="0">
                <a:solidFill>
                  <a:schemeClr val="tx1"/>
                </a:solidFill>
              </a:rPr>
              <a:t>st</a:t>
            </a:r>
            <a:r>
              <a:rPr lang="en-IE" sz="2600" dirty="0">
                <a:solidFill>
                  <a:schemeClr val="tx1"/>
                </a:solidFill>
              </a:rPr>
              <a:t> Cycle:	2010-2015 (minimal community engagement)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2</a:t>
            </a:r>
            <a:r>
              <a:rPr lang="en-IE" sz="2600" baseline="30000" dirty="0">
                <a:solidFill>
                  <a:schemeClr val="tx1"/>
                </a:solidFill>
              </a:rPr>
              <a:t>nd</a:t>
            </a:r>
            <a:r>
              <a:rPr lang="en-IE" sz="2600" dirty="0">
                <a:solidFill>
                  <a:schemeClr val="tx1"/>
                </a:solidFill>
              </a:rPr>
              <a:t> Cycle:	2016-2021 (2 years behind)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3</a:t>
            </a:r>
            <a:r>
              <a:rPr lang="en-IE" sz="2600" baseline="30000" dirty="0">
                <a:solidFill>
                  <a:schemeClr val="tx1"/>
                </a:solidFill>
              </a:rPr>
              <a:t>rd</a:t>
            </a:r>
            <a:r>
              <a:rPr lang="en-IE" sz="2600" dirty="0">
                <a:solidFill>
                  <a:schemeClr val="tx1"/>
                </a:solidFill>
              </a:rPr>
              <a:t> Cycle:	2022-2027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…… “to achieve good ecological status in all waters”.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5832648"/>
          </a:xfrm>
        </p:spPr>
        <p:txBody>
          <a:bodyPr>
            <a:normAutofit/>
          </a:bodyPr>
          <a:lstStyle/>
          <a:p>
            <a:pPr algn="l"/>
            <a:r>
              <a:rPr lang="en-IE" sz="2400" dirty="0"/>
              <a:t>High level: Department of Housing Planning Community and Local Government website (</a:t>
            </a:r>
            <a:r>
              <a:rPr lang="en-IE" altLang="en-US" sz="2400" dirty="0">
                <a:latin typeface="Calibri" panose="020F0502020204030204" pitchFamily="34" charset="0"/>
                <a:hlinkClick r:id="rId2"/>
              </a:rPr>
              <a:t>RBMP@housing.gov.ie </a:t>
            </a:r>
            <a:r>
              <a:rPr lang="en-IE" altLang="en-US" sz="2400" dirty="0">
                <a:latin typeface="Calibri" panose="020F0502020204030204" pitchFamily="34" charset="0"/>
              </a:rPr>
              <a:t>)</a:t>
            </a:r>
            <a:r>
              <a:rPr lang="en-IE" sz="2400" dirty="0"/>
              <a:t>: </a:t>
            </a:r>
            <a:r>
              <a:rPr lang="en-IE" sz="2400" u="sng" dirty="0"/>
              <a:t>now to end of August 2017</a:t>
            </a:r>
            <a:br>
              <a:rPr lang="en-IE" sz="2400" u="sng" dirty="0"/>
            </a:br>
            <a:r>
              <a:rPr lang="en-IE" sz="2400" u="sng" dirty="0"/>
              <a:t/>
            </a:r>
            <a:br>
              <a:rPr lang="en-IE" sz="2400" u="sng" dirty="0"/>
            </a:br>
            <a:r>
              <a:rPr lang="en-IE" sz="2400" dirty="0"/>
              <a:t>Local level: Public consultations meetings: </a:t>
            </a:r>
            <a:r>
              <a:rPr lang="en-IE" sz="2400" u="sng" dirty="0"/>
              <a:t>end of April to end of August 2017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Local Authority submissions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Online </a:t>
            </a:r>
            <a:r>
              <a:rPr lang="en-IE" sz="2400" dirty="0" err="1"/>
              <a:t>Surveymonkey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Consultations though PPN and sectoral organisations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National meeting to be organised by DHPCLG</a:t>
            </a:r>
            <a:endParaRPr lang="en-I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77569"/>
            <a:ext cx="7398308" cy="8311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tx1"/>
                </a:solidFill>
              </a:rPr>
              <a:t>How can people input to plan?</a:t>
            </a:r>
          </a:p>
        </p:txBody>
      </p:sp>
    </p:spTree>
    <p:extLst>
      <p:ext uri="{BB962C8B-B14F-4D97-AF65-F5344CB8AC3E}">
        <p14:creationId xmlns:p14="http://schemas.microsoft.com/office/powerpoint/2010/main" val="124553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47528"/>
            <a:ext cx="8812088" cy="69344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1200"/>
              </a:spcBef>
              <a:buNone/>
            </a:pPr>
            <a:r>
              <a:rPr lang="en-IE" sz="3600" dirty="0"/>
              <a:t>http://www.housing.gov.ie/</a:t>
            </a:r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1428735"/>
            <a:ext cx="8856984" cy="531263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Develop River Basin Management Plans –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Identify the pressures on water quality 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Set out the programme of measures to address these significant pressures.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Public consultation and engagement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2844" y="188640"/>
            <a:ext cx="88445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980729"/>
            <a:ext cx="8856984" cy="57606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Need for better evidence base (EPA characterisation work)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First cycle too ambitious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“fragmented institutional structures”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“no single body having ultimate responsibility”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Single RBD with national plan the responsibility of Minister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New governance &amp; implementation structures right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Local Authorities central to this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for improved communication &amp; public engagement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Consultation central to development of draft Plan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Specific resource developed through setting up the Local Authority Water and Community Office (LAWCO).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4282" y="188640"/>
            <a:ext cx="877312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Key Learnings from 1</a:t>
            </a:r>
            <a:r>
              <a:rPr lang="en-IE" sz="32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 Cycle Plan</a:t>
            </a:r>
          </a:p>
        </p:txBody>
      </p:sp>
    </p:spTree>
    <p:extLst>
      <p:ext uri="{BB962C8B-B14F-4D97-AF65-F5344CB8AC3E}">
        <p14:creationId xmlns:p14="http://schemas.microsoft.com/office/powerpoint/2010/main" val="37820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72047"/>
              </p:ext>
            </p:extLst>
          </p:nvPr>
        </p:nvGraphicFramePr>
        <p:xfrm>
          <a:off x="899592" y="1091628"/>
          <a:ext cx="8064896" cy="50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73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latin typeface="Calibri" panose="020F0502020204030204" pitchFamily="34" charset="0"/>
              </a:rPr>
              <a:t>River Water Quality, past, now, future?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3929"/>
              </p:ext>
            </p:extLst>
          </p:nvPr>
        </p:nvGraphicFramePr>
        <p:xfrm>
          <a:off x="1763688" y="1628800"/>
          <a:ext cx="46085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1" y="3717032"/>
            <a:ext cx="701677" cy="88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84168" y="1556792"/>
            <a:ext cx="2664296" cy="218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523438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0411" y="3332311"/>
            <a:ext cx="41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07912" y="1375076"/>
            <a:ext cx="0" cy="468390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04448" y="1172071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349332" y="5229200"/>
            <a:ext cx="720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8000"/>
                </a:solidFill>
              </a:rPr>
              <a:t>2027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82491" y="4603173"/>
            <a:ext cx="527920" cy="146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 bwMode="auto">
          <a:xfrm>
            <a:off x="5944704" y="4641688"/>
            <a:ext cx="309813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17080" y="347574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% river channel length at satisfactory status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49965" y="1556794"/>
            <a:ext cx="2457947" cy="3096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9498" y="2157536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310483" y="4531165"/>
            <a:ext cx="125613" cy="1219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71414"/>
            <a:ext cx="8772556" cy="754024"/>
          </a:xfrm>
        </p:spPr>
        <p:txBody>
          <a:bodyPr>
            <a:noAutofit/>
          </a:bodyPr>
          <a:lstStyle/>
          <a:p>
            <a:r>
              <a:rPr lang="en-IE" sz="3200" dirty="0"/>
              <a:t>EPA Characterisation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4"/>
            <a:ext cx="8382000" cy="6072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Detailed </a:t>
            </a:r>
            <a:r>
              <a:rPr lang="en-IE" sz="2400" dirty="0"/>
              <a:t>assessment of 46 catchments with 4,882 water bodies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45</a:t>
            </a:r>
            <a:r>
              <a:rPr lang="en-IE" sz="2400" dirty="0"/>
              <a:t>% of rivers and 54% of lakes at less than </a:t>
            </a:r>
            <a:r>
              <a:rPr lang="en-IE" sz="2400" dirty="0" smtClean="0"/>
              <a:t>“good status”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Drop in “good” or “high” status numbers since 2007-2009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48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" y="2193184"/>
            <a:ext cx="7255318" cy="4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 Bodies “at risk” of not meeting their objective</a:t>
            </a:r>
          </a:p>
          <a:p>
            <a:pPr algn="ctr"/>
            <a:endParaRPr lang="en-GB" sz="3200" dirty="0" smtClean="0"/>
          </a:p>
          <a:p>
            <a:r>
              <a:rPr lang="en-GB" dirty="0" smtClean="0"/>
              <a:t>53% are impacted by more than one significant pressure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6889576" cy="754024"/>
          </a:xfrm>
        </p:spPr>
        <p:txBody>
          <a:bodyPr>
            <a:normAutofit/>
          </a:bodyPr>
          <a:lstStyle/>
          <a:p>
            <a:r>
              <a:rPr lang="en-IE" sz="3600" dirty="0"/>
              <a:t>Draft River Basin Management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IE" sz="2800" dirty="0"/>
              <a:t>Draft Plan approved by the Minister </a:t>
            </a:r>
          </a:p>
          <a:p>
            <a:endParaRPr lang="en-IE" sz="2800" dirty="0"/>
          </a:p>
          <a:p>
            <a:r>
              <a:rPr lang="en-IE" sz="2800" dirty="0"/>
              <a:t>Publication 28</a:t>
            </a:r>
            <a:r>
              <a:rPr lang="en-IE" sz="2800" baseline="30000" dirty="0"/>
              <a:t>th</a:t>
            </a:r>
            <a:r>
              <a:rPr lang="en-IE" sz="2800" dirty="0"/>
              <a:t> February 2017</a:t>
            </a:r>
          </a:p>
          <a:p>
            <a:endParaRPr lang="en-IE" sz="2800" dirty="0"/>
          </a:p>
          <a:p>
            <a:r>
              <a:rPr lang="en-IE" sz="2800" dirty="0"/>
              <a:t>6 months public consultation process</a:t>
            </a:r>
          </a:p>
          <a:p>
            <a:endParaRPr lang="en-IE" sz="2800" dirty="0"/>
          </a:p>
          <a:p>
            <a:r>
              <a:rPr lang="en-IE" sz="2800" dirty="0"/>
              <a:t>Final RBMP by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2477125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3250"/>
            <a:ext cx="8303840" cy="754024"/>
          </a:xfrm>
        </p:spPr>
        <p:txBody>
          <a:bodyPr>
            <a:noAutofit/>
          </a:bodyPr>
          <a:lstStyle/>
          <a:p>
            <a:r>
              <a:rPr lang="en-IE" sz="3600" dirty="0"/>
              <a:t>Objectives &amp;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434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400" dirty="0" smtClean="0"/>
              <a:t>“…</a:t>
            </a:r>
            <a:r>
              <a:rPr lang="en-IE" sz="2400" dirty="0"/>
              <a:t>Good ecological status for all </a:t>
            </a:r>
            <a:r>
              <a:rPr lang="en-IE" sz="2400" dirty="0" smtClean="0"/>
              <a:t>waters”</a:t>
            </a:r>
            <a:endParaRPr lang="en-IE" sz="2400" dirty="0"/>
          </a:p>
          <a:p>
            <a:pPr>
              <a:spcBef>
                <a:spcPts val="1800"/>
              </a:spcBef>
            </a:pPr>
            <a:r>
              <a:rPr lang="en-IE" sz="2400" dirty="0"/>
              <a:t>Priorities identified in the </a:t>
            </a:r>
            <a:r>
              <a:rPr lang="en-IE" sz="2400" dirty="0" smtClean="0"/>
              <a:t>Plan</a:t>
            </a:r>
            <a:r>
              <a:rPr lang="en-IE" sz="2400" dirty="0"/>
              <a:t>: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Compliance with existing EU legislation (e.g. UWWTD)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Prevent deterioration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Meet water objectives for </a:t>
            </a:r>
            <a:r>
              <a:rPr lang="en-IE" dirty="0" smtClean="0"/>
              <a:t>“protected areas”</a:t>
            </a:r>
            <a:endParaRPr lang="en-IE" dirty="0"/>
          </a:p>
          <a:p>
            <a:pPr marL="1464750" lvl="3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Bathing areas, drinking waters, </a:t>
            </a:r>
            <a:r>
              <a:rPr lang="en-IE" dirty="0" smtClean="0"/>
              <a:t>shellfish</a:t>
            </a:r>
            <a:r>
              <a:rPr lang="en-IE" dirty="0"/>
              <a:t>, SACs etc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Protect high status waters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 smtClean="0"/>
              <a:t>Supporting measures implemented in approximately 600 to 700 prioritised water bodies</a:t>
            </a:r>
          </a:p>
        </p:txBody>
      </p:sp>
    </p:spTree>
    <p:extLst>
      <p:ext uri="{BB962C8B-B14F-4D97-AF65-F5344CB8AC3E}">
        <p14:creationId xmlns:p14="http://schemas.microsoft.com/office/powerpoint/2010/main" val="261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733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 Characterisation</vt:lpstr>
      <vt:lpstr>PowerPoint Presentation</vt:lpstr>
      <vt:lpstr>Draft River Basin Management Plan </vt:lpstr>
      <vt:lpstr>Objectives &amp; Priorities</vt:lpstr>
      <vt:lpstr>Programme of Measures (Ch. 7) </vt:lpstr>
      <vt:lpstr>Implementation Strategy</vt:lpstr>
      <vt:lpstr>Role of LAWCO</vt:lpstr>
      <vt:lpstr>PowerPoint Presentation</vt:lpstr>
      <vt:lpstr>National Water Forum</vt:lpstr>
      <vt:lpstr>Proposed Implementation Structure</vt:lpstr>
      <vt:lpstr>Role of Local Authorities</vt:lpstr>
      <vt:lpstr>Communication &amp; Engagement</vt:lpstr>
      <vt:lpstr>Community Engagement (LAWCO)</vt:lpstr>
      <vt:lpstr>Public Meetings</vt:lpstr>
      <vt:lpstr>High level: Department of Housing Planning Community and Local Government website (RBMP@housing.gov.ie ): now to end of August 2017  Local level: Public consultations meetings: end of April to end of August 2017  Local Authority submissions  Online Surveymonkey  Consultations though PPN and sectoral organisations  National meeting to be organised by DHPCLG</vt:lpstr>
      <vt:lpstr>PowerPoint Presentation</vt:lpstr>
    </vt:vector>
  </TitlesOfParts>
  <Company>South Tipperary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mshortt</dc:creator>
  <cp:lastModifiedBy>Richard Fitzpatrick</cp:lastModifiedBy>
  <cp:revision>63</cp:revision>
  <cp:lastPrinted>2017-04-26T15:34:27Z</cp:lastPrinted>
  <dcterms:created xsi:type="dcterms:W3CDTF">2017-03-20T15:09:22Z</dcterms:created>
  <dcterms:modified xsi:type="dcterms:W3CDTF">2017-05-02T15:10:12Z</dcterms:modified>
</cp:coreProperties>
</file>