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73" r:id="rId4"/>
    <p:sldId id="261" r:id="rId5"/>
    <p:sldId id="267" r:id="rId6"/>
    <p:sldId id="268" r:id="rId7"/>
    <p:sldId id="262" r:id="rId8"/>
    <p:sldId id="272" r:id="rId9"/>
    <p:sldId id="270" r:id="rId10"/>
    <p:sldId id="266"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E"/>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E"/>
          </a:p>
        </p:txBody>
      </p:sp>
      <p:sp>
        <p:nvSpPr>
          <p:cNvPr id="4" name="Date Placeholder 3"/>
          <p:cNvSpPr>
            <a:spLocks noGrp="1"/>
          </p:cNvSpPr>
          <p:nvPr>
            <p:ph type="dt" sz="half" idx="10"/>
          </p:nvPr>
        </p:nvSpPr>
        <p:spPr/>
        <p:txBody>
          <a:bodyPr/>
          <a:lstStyle/>
          <a:p>
            <a:fld id="{88098190-B780-42AA-909F-93D7A90AF3CF}" type="datetimeFigureOut">
              <a:rPr lang="en-IE" smtClean="0"/>
              <a:t>08/05/2017</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4AD39053-58CF-4544-A215-68FD355D83AD}" type="slidenum">
              <a:rPr lang="en-IE" smtClean="0"/>
              <a:t>‹#›</a:t>
            </a:fld>
            <a:endParaRPr lang="en-IE"/>
          </a:p>
        </p:txBody>
      </p:sp>
    </p:spTree>
    <p:extLst>
      <p:ext uri="{BB962C8B-B14F-4D97-AF65-F5344CB8AC3E}">
        <p14:creationId xmlns:p14="http://schemas.microsoft.com/office/powerpoint/2010/main" val="9626842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88098190-B780-42AA-909F-93D7A90AF3CF}" type="datetimeFigureOut">
              <a:rPr lang="en-IE" smtClean="0"/>
              <a:t>08/05/2017</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4AD39053-58CF-4544-A215-68FD355D83AD}" type="slidenum">
              <a:rPr lang="en-IE" smtClean="0"/>
              <a:t>‹#›</a:t>
            </a:fld>
            <a:endParaRPr lang="en-IE"/>
          </a:p>
        </p:txBody>
      </p:sp>
    </p:spTree>
    <p:extLst>
      <p:ext uri="{BB962C8B-B14F-4D97-AF65-F5344CB8AC3E}">
        <p14:creationId xmlns:p14="http://schemas.microsoft.com/office/powerpoint/2010/main" val="31533179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88098190-B780-42AA-909F-93D7A90AF3CF}" type="datetimeFigureOut">
              <a:rPr lang="en-IE" smtClean="0"/>
              <a:t>08/05/2017</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4AD39053-58CF-4544-A215-68FD355D83AD}" type="slidenum">
              <a:rPr lang="en-IE" smtClean="0"/>
              <a:t>‹#›</a:t>
            </a:fld>
            <a:endParaRPr lang="en-IE"/>
          </a:p>
        </p:txBody>
      </p:sp>
    </p:spTree>
    <p:extLst>
      <p:ext uri="{BB962C8B-B14F-4D97-AF65-F5344CB8AC3E}">
        <p14:creationId xmlns:p14="http://schemas.microsoft.com/office/powerpoint/2010/main" val="26742921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88098190-B780-42AA-909F-93D7A90AF3CF}" type="datetimeFigureOut">
              <a:rPr lang="en-IE" smtClean="0"/>
              <a:t>08/05/2017</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4AD39053-58CF-4544-A215-68FD355D83AD}" type="slidenum">
              <a:rPr lang="en-IE" smtClean="0"/>
              <a:t>‹#›</a:t>
            </a:fld>
            <a:endParaRPr lang="en-IE"/>
          </a:p>
        </p:txBody>
      </p:sp>
    </p:spTree>
    <p:extLst>
      <p:ext uri="{BB962C8B-B14F-4D97-AF65-F5344CB8AC3E}">
        <p14:creationId xmlns:p14="http://schemas.microsoft.com/office/powerpoint/2010/main" val="443916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8098190-B780-42AA-909F-93D7A90AF3CF}" type="datetimeFigureOut">
              <a:rPr lang="en-IE" smtClean="0"/>
              <a:t>08/05/2017</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4AD39053-58CF-4544-A215-68FD355D83AD}" type="slidenum">
              <a:rPr lang="en-IE" smtClean="0"/>
              <a:t>‹#›</a:t>
            </a:fld>
            <a:endParaRPr lang="en-IE"/>
          </a:p>
        </p:txBody>
      </p:sp>
    </p:spTree>
    <p:extLst>
      <p:ext uri="{BB962C8B-B14F-4D97-AF65-F5344CB8AC3E}">
        <p14:creationId xmlns:p14="http://schemas.microsoft.com/office/powerpoint/2010/main" val="21244660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Date Placeholder 4"/>
          <p:cNvSpPr>
            <a:spLocks noGrp="1"/>
          </p:cNvSpPr>
          <p:nvPr>
            <p:ph type="dt" sz="half" idx="10"/>
          </p:nvPr>
        </p:nvSpPr>
        <p:spPr/>
        <p:txBody>
          <a:bodyPr/>
          <a:lstStyle/>
          <a:p>
            <a:fld id="{88098190-B780-42AA-909F-93D7A90AF3CF}" type="datetimeFigureOut">
              <a:rPr lang="en-IE" smtClean="0"/>
              <a:t>08/05/2017</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4AD39053-58CF-4544-A215-68FD355D83AD}" type="slidenum">
              <a:rPr lang="en-IE" smtClean="0"/>
              <a:t>‹#›</a:t>
            </a:fld>
            <a:endParaRPr lang="en-IE"/>
          </a:p>
        </p:txBody>
      </p:sp>
    </p:spTree>
    <p:extLst>
      <p:ext uri="{BB962C8B-B14F-4D97-AF65-F5344CB8AC3E}">
        <p14:creationId xmlns:p14="http://schemas.microsoft.com/office/powerpoint/2010/main" val="13452078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7" name="Date Placeholder 6"/>
          <p:cNvSpPr>
            <a:spLocks noGrp="1"/>
          </p:cNvSpPr>
          <p:nvPr>
            <p:ph type="dt" sz="half" idx="10"/>
          </p:nvPr>
        </p:nvSpPr>
        <p:spPr/>
        <p:txBody>
          <a:bodyPr/>
          <a:lstStyle/>
          <a:p>
            <a:fld id="{88098190-B780-42AA-909F-93D7A90AF3CF}" type="datetimeFigureOut">
              <a:rPr lang="en-IE" smtClean="0"/>
              <a:t>08/05/2017</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4AD39053-58CF-4544-A215-68FD355D83AD}" type="slidenum">
              <a:rPr lang="en-IE" smtClean="0"/>
              <a:t>‹#›</a:t>
            </a:fld>
            <a:endParaRPr lang="en-IE"/>
          </a:p>
        </p:txBody>
      </p:sp>
    </p:spTree>
    <p:extLst>
      <p:ext uri="{BB962C8B-B14F-4D97-AF65-F5344CB8AC3E}">
        <p14:creationId xmlns:p14="http://schemas.microsoft.com/office/powerpoint/2010/main" val="14822124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Date Placeholder 2"/>
          <p:cNvSpPr>
            <a:spLocks noGrp="1"/>
          </p:cNvSpPr>
          <p:nvPr>
            <p:ph type="dt" sz="half" idx="10"/>
          </p:nvPr>
        </p:nvSpPr>
        <p:spPr/>
        <p:txBody>
          <a:bodyPr/>
          <a:lstStyle/>
          <a:p>
            <a:fld id="{88098190-B780-42AA-909F-93D7A90AF3CF}" type="datetimeFigureOut">
              <a:rPr lang="en-IE" smtClean="0"/>
              <a:t>08/05/2017</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4AD39053-58CF-4544-A215-68FD355D83AD}" type="slidenum">
              <a:rPr lang="en-IE" smtClean="0"/>
              <a:t>‹#›</a:t>
            </a:fld>
            <a:endParaRPr lang="en-IE"/>
          </a:p>
        </p:txBody>
      </p:sp>
    </p:spTree>
    <p:extLst>
      <p:ext uri="{BB962C8B-B14F-4D97-AF65-F5344CB8AC3E}">
        <p14:creationId xmlns:p14="http://schemas.microsoft.com/office/powerpoint/2010/main" val="40625579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098190-B780-42AA-909F-93D7A90AF3CF}" type="datetimeFigureOut">
              <a:rPr lang="en-IE" smtClean="0"/>
              <a:t>08/05/2017</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4AD39053-58CF-4544-A215-68FD355D83AD}" type="slidenum">
              <a:rPr lang="en-IE" smtClean="0"/>
              <a:t>‹#›</a:t>
            </a:fld>
            <a:endParaRPr lang="en-IE"/>
          </a:p>
        </p:txBody>
      </p:sp>
    </p:spTree>
    <p:extLst>
      <p:ext uri="{BB962C8B-B14F-4D97-AF65-F5344CB8AC3E}">
        <p14:creationId xmlns:p14="http://schemas.microsoft.com/office/powerpoint/2010/main" val="16541395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8098190-B780-42AA-909F-93D7A90AF3CF}" type="datetimeFigureOut">
              <a:rPr lang="en-IE" smtClean="0"/>
              <a:t>08/05/2017</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4AD39053-58CF-4544-A215-68FD355D83AD}" type="slidenum">
              <a:rPr lang="en-IE" smtClean="0"/>
              <a:t>‹#›</a:t>
            </a:fld>
            <a:endParaRPr lang="en-IE"/>
          </a:p>
        </p:txBody>
      </p:sp>
    </p:spTree>
    <p:extLst>
      <p:ext uri="{BB962C8B-B14F-4D97-AF65-F5344CB8AC3E}">
        <p14:creationId xmlns:p14="http://schemas.microsoft.com/office/powerpoint/2010/main" val="31098636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8098190-B780-42AA-909F-93D7A90AF3CF}" type="datetimeFigureOut">
              <a:rPr lang="en-IE" smtClean="0"/>
              <a:t>08/05/2017</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4AD39053-58CF-4544-A215-68FD355D83AD}" type="slidenum">
              <a:rPr lang="en-IE" smtClean="0"/>
              <a:t>‹#›</a:t>
            </a:fld>
            <a:endParaRPr lang="en-IE"/>
          </a:p>
        </p:txBody>
      </p:sp>
    </p:spTree>
    <p:extLst>
      <p:ext uri="{BB962C8B-B14F-4D97-AF65-F5344CB8AC3E}">
        <p14:creationId xmlns:p14="http://schemas.microsoft.com/office/powerpoint/2010/main" val="24218983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40000"/>
            <a:lum/>
          </a:blip>
          <a:srcRect/>
          <a:stretch>
            <a:fillRect l="-24000" r="-24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E"/>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098190-B780-42AA-909F-93D7A90AF3CF}" type="datetimeFigureOut">
              <a:rPr lang="en-IE" smtClean="0"/>
              <a:t>08/05/2017</a:t>
            </a:fld>
            <a:endParaRPr lang="en-IE"/>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D39053-58CF-4544-A215-68FD355D83AD}" type="slidenum">
              <a:rPr lang="en-IE" smtClean="0"/>
              <a:t>‹#›</a:t>
            </a:fld>
            <a:endParaRPr lang="en-IE"/>
          </a:p>
        </p:txBody>
      </p:sp>
    </p:spTree>
    <p:extLst>
      <p:ext uri="{BB962C8B-B14F-4D97-AF65-F5344CB8AC3E}">
        <p14:creationId xmlns:p14="http://schemas.microsoft.com/office/powerpoint/2010/main" val="5075300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196752"/>
            <a:ext cx="7772400" cy="1470025"/>
          </a:xfrm>
        </p:spPr>
        <p:txBody>
          <a:bodyPr>
            <a:normAutofit/>
          </a:bodyPr>
          <a:lstStyle/>
          <a:p>
            <a:r>
              <a:rPr lang="en-IE" dirty="0" smtClean="0"/>
              <a:t>Town and </a:t>
            </a:r>
            <a:r>
              <a:rPr lang="en-IE" sz="4000" dirty="0" smtClean="0"/>
              <a:t>Village Renewal Scheme 2017</a:t>
            </a:r>
            <a:endParaRPr lang="en-IE" sz="4000" dirty="0"/>
          </a:p>
        </p:txBody>
      </p:sp>
      <p:sp>
        <p:nvSpPr>
          <p:cNvPr id="3" name="Subtitle 2"/>
          <p:cNvSpPr>
            <a:spLocks noGrp="1"/>
          </p:cNvSpPr>
          <p:nvPr>
            <p:ph type="subTitle" idx="1"/>
          </p:nvPr>
        </p:nvSpPr>
        <p:spPr>
          <a:xfrm>
            <a:off x="251520" y="2060848"/>
            <a:ext cx="8640960" cy="4104456"/>
          </a:xfrm>
        </p:spPr>
        <p:txBody>
          <a:bodyPr>
            <a:normAutofit/>
          </a:bodyPr>
          <a:lstStyle/>
          <a:p>
            <a:endParaRPr lang="en-IE" dirty="0">
              <a:solidFill>
                <a:schemeClr val="tx1"/>
              </a:solidFill>
            </a:endParaRPr>
          </a:p>
          <a:p>
            <a:endParaRPr lang="en-IE" dirty="0" smtClean="0">
              <a:solidFill>
                <a:schemeClr val="tx1"/>
              </a:solidFill>
            </a:endParaRPr>
          </a:p>
          <a:p>
            <a:r>
              <a:rPr lang="en-IE" sz="2400" dirty="0" smtClean="0">
                <a:solidFill>
                  <a:schemeClr val="tx1"/>
                </a:solidFill>
              </a:rPr>
              <a:t>Economic, Enterprise &amp; Tourism SPC</a:t>
            </a:r>
          </a:p>
          <a:p>
            <a:r>
              <a:rPr lang="en-IE" sz="2400" dirty="0" smtClean="0">
                <a:solidFill>
                  <a:schemeClr val="tx1"/>
                </a:solidFill>
              </a:rPr>
              <a:t>10</a:t>
            </a:r>
            <a:r>
              <a:rPr lang="en-IE" sz="2400" baseline="30000" dirty="0" smtClean="0">
                <a:solidFill>
                  <a:schemeClr val="tx1"/>
                </a:solidFill>
              </a:rPr>
              <a:t>tH</a:t>
            </a:r>
            <a:r>
              <a:rPr lang="en-IE" sz="2400" dirty="0" smtClean="0">
                <a:solidFill>
                  <a:schemeClr val="tx1"/>
                </a:solidFill>
              </a:rPr>
              <a:t> May 2017</a:t>
            </a:r>
            <a:endParaRPr lang="en-IE" sz="2400" dirty="0" smtClean="0">
              <a:solidFill>
                <a:schemeClr val="tx1"/>
              </a:solidFill>
            </a:endParaRPr>
          </a:p>
          <a:p>
            <a:endParaRPr lang="en-IE" dirty="0"/>
          </a:p>
        </p:txBody>
      </p:sp>
    </p:spTree>
    <p:extLst>
      <p:ext uri="{BB962C8B-B14F-4D97-AF65-F5344CB8AC3E}">
        <p14:creationId xmlns:p14="http://schemas.microsoft.com/office/powerpoint/2010/main" val="14441559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Next Steps:</a:t>
            </a:r>
            <a:endParaRPr lang="en-IE" dirty="0"/>
          </a:p>
        </p:txBody>
      </p:sp>
      <p:sp>
        <p:nvSpPr>
          <p:cNvPr id="3" name="Content Placeholder 2"/>
          <p:cNvSpPr>
            <a:spLocks noGrp="1"/>
          </p:cNvSpPr>
          <p:nvPr>
            <p:ph idx="1"/>
          </p:nvPr>
        </p:nvSpPr>
        <p:spPr/>
        <p:txBody>
          <a:bodyPr>
            <a:normAutofit fontScale="70000" lnSpcReduction="20000"/>
          </a:bodyPr>
          <a:lstStyle/>
          <a:p>
            <a:pPr>
              <a:lnSpc>
                <a:spcPct val="200000"/>
              </a:lnSpc>
            </a:pPr>
            <a:r>
              <a:rPr lang="en-IE" dirty="0" smtClean="0"/>
              <a:t>Liaise with Village Initiatives</a:t>
            </a:r>
          </a:p>
          <a:p>
            <a:pPr>
              <a:lnSpc>
                <a:spcPct val="200000"/>
              </a:lnSpc>
            </a:pPr>
            <a:r>
              <a:rPr lang="en-IE" dirty="0" smtClean="0"/>
              <a:t>Determine potential eligibility (population, timeframe costs)</a:t>
            </a:r>
          </a:p>
          <a:p>
            <a:pPr>
              <a:lnSpc>
                <a:spcPct val="200000"/>
              </a:lnSpc>
            </a:pPr>
            <a:r>
              <a:rPr lang="en-IE" dirty="0" smtClean="0"/>
              <a:t>Advertise for EOIs</a:t>
            </a:r>
          </a:p>
          <a:p>
            <a:pPr>
              <a:lnSpc>
                <a:spcPct val="200000"/>
              </a:lnSpc>
            </a:pPr>
            <a:r>
              <a:rPr lang="en-IE" dirty="0" smtClean="0"/>
              <a:t>Assess applications received </a:t>
            </a:r>
            <a:endParaRPr lang="en-IE" dirty="0" smtClean="0"/>
          </a:p>
          <a:p>
            <a:pPr>
              <a:lnSpc>
                <a:spcPct val="200000"/>
              </a:lnSpc>
            </a:pPr>
            <a:r>
              <a:rPr lang="en-IE" dirty="0" smtClean="0"/>
              <a:t>Compile detailed applications for submission</a:t>
            </a:r>
          </a:p>
          <a:p>
            <a:pPr>
              <a:lnSpc>
                <a:spcPct val="200000"/>
              </a:lnSpc>
            </a:pPr>
            <a:r>
              <a:rPr lang="en-IE" dirty="0" smtClean="0"/>
              <a:t>Deadline for submission is 30</a:t>
            </a:r>
            <a:r>
              <a:rPr lang="en-IE" baseline="30000" dirty="0" smtClean="0"/>
              <a:t>th</a:t>
            </a:r>
            <a:r>
              <a:rPr lang="en-IE" dirty="0" smtClean="0"/>
              <a:t> June 2017</a:t>
            </a:r>
          </a:p>
        </p:txBody>
      </p:sp>
    </p:spTree>
    <p:extLst>
      <p:ext uri="{BB962C8B-B14F-4D97-AF65-F5344CB8AC3E}">
        <p14:creationId xmlns:p14="http://schemas.microsoft.com/office/powerpoint/2010/main" val="37878883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548681"/>
            <a:ext cx="7772400" cy="1224135"/>
          </a:xfrm>
        </p:spPr>
        <p:txBody>
          <a:bodyPr>
            <a:normAutofit fontScale="90000"/>
          </a:bodyPr>
          <a:lstStyle/>
          <a:p>
            <a:r>
              <a:rPr lang="en-IE" dirty="0" smtClean="0"/>
              <a:t/>
            </a:r>
            <a:br>
              <a:rPr lang="en-IE" dirty="0" smtClean="0"/>
            </a:br>
            <a:r>
              <a:rPr lang="en-IE" dirty="0" smtClean="0"/>
              <a:t/>
            </a:r>
            <a:br>
              <a:rPr lang="en-IE" dirty="0" smtClean="0"/>
            </a:br>
            <a:r>
              <a:rPr lang="en-IE" sz="3900" dirty="0" smtClean="0"/>
              <a:t>Context</a:t>
            </a:r>
            <a:r>
              <a:rPr lang="en-IE" dirty="0" smtClean="0"/>
              <a:t/>
            </a:r>
            <a:br>
              <a:rPr lang="en-IE" dirty="0" smtClean="0"/>
            </a:br>
            <a:endParaRPr lang="en-IE" dirty="0"/>
          </a:p>
        </p:txBody>
      </p:sp>
      <p:sp>
        <p:nvSpPr>
          <p:cNvPr id="3" name="Subtitle 2"/>
          <p:cNvSpPr>
            <a:spLocks noGrp="1"/>
          </p:cNvSpPr>
          <p:nvPr>
            <p:ph type="subTitle" idx="1"/>
          </p:nvPr>
        </p:nvSpPr>
        <p:spPr>
          <a:xfrm>
            <a:off x="251520" y="2060848"/>
            <a:ext cx="8640960" cy="4320480"/>
          </a:xfrm>
        </p:spPr>
        <p:txBody>
          <a:bodyPr>
            <a:normAutofit fontScale="92500" lnSpcReduction="10000"/>
          </a:bodyPr>
          <a:lstStyle/>
          <a:p>
            <a:pPr marL="342900" indent="-342900" algn="l">
              <a:buFont typeface="Arial" panose="020B0604020202020204" pitchFamily="34" charset="0"/>
              <a:buChar char="•"/>
            </a:pPr>
            <a:r>
              <a:rPr lang="en-IE" sz="2000" dirty="0" smtClean="0">
                <a:solidFill>
                  <a:schemeClr val="tx1"/>
                </a:solidFill>
                <a:effectLst/>
                <a:ea typeface="Calibri"/>
                <a:cs typeface="Arial"/>
              </a:rPr>
              <a:t>Ireland’s towns and villages are the focus of the social, commercial and civic life of their wider communities</a:t>
            </a:r>
          </a:p>
          <a:p>
            <a:pPr algn="l"/>
            <a:endParaRPr lang="en-IE" sz="2000" dirty="0" smtClean="0">
              <a:solidFill>
                <a:schemeClr val="tx1"/>
              </a:solidFill>
              <a:effectLst/>
              <a:ea typeface="Calibri"/>
              <a:cs typeface="Arial"/>
            </a:endParaRPr>
          </a:p>
          <a:p>
            <a:pPr marL="342900" indent="-342900" algn="l">
              <a:buFont typeface="Arial" panose="020B0604020202020204" pitchFamily="34" charset="0"/>
              <a:buChar char="•"/>
            </a:pPr>
            <a:r>
              <a:rPr lang="en-IE" sz="2000" dirty="0" smtClean="0">
                <a:solidFill>
                  <a:schemeClr val="tx1"/>
                </a:solidFill>
                <a:effectLst/>
                <a:ea typeface="Calibri"/>
                <a:cs typeface="Arial"/>
              </a:rPr>
              <a:t>Rural towns have felt the impact of the economic challenges of recent years more acutely than cities and larger urban </a:t>
            </a:r>
            <a:r>
              <a:rPr lang="en-IE" sz="2000" dirty="0" smtClean="0">
                <a:solidFill>
                  <a:schemeClr val="tx1"/>
                </a:solidFill>
                <a:effectLst/>
                <a:ea typeface="Calibri"/>
                <a:cs typeface="Arial"/>
              </a:rPr>
              <a:t>centres</a:t>
            </a:r>
          </a:p>
          <a:p>
            <a:pPr algn="l"/>
            <a:endParaRPr lang="en-IE" sz="2000" dirty="0" smtClean="0">
              <a:solidFill>
                <a:schemeClr val="tx1"/>
              </a:solidFill>
              <a:effectLst/>
              <a:cs typeface="Arial"/>
            </a:endParaRPr>
          </a:p>
          <a:p>
            <a:pPr marL="342900" indent="-342900" algn="l">
              <a:buFont typeface="Arial" panose="020B0604020202020204" pitchFamily="34" charset="0"/>
              <a:buChar char="•"/>
            </a:pPr>
            <a:r>
              <a:rPr lang="en-IE" sz="2000" dirty="0" smtClean="0">
                <a:solidFill>
                  <a:schemeClr val="tx1"/>
                </a:solidFill>
                <a:effectLst/>
                <a:ea typeface="Calibri"/>
                <a:cs typeface="Arial"/>
              </a:rPr>
              <a:t>Targeted action required to arrest this decline and harness the regeneration potential of our towns and villages to support economic recovery</a:t>
            </a:r>
          </a:p>
          <a:p>
            <a:pPr algn="l"/>
            <a:endParaRPr lang="en-IE" sz="2000" dirty="0" smtClean="0">
              <a:solidFill>
                <a:schemeClr val="tx1"/>
              </a:solidFill>
              <a:effectLst/>
              <a:ea typeface="Calibri"/>
              <a:cs typeface="Arial"/>
            </a:endParaRPr>
          </a:p>
          <a:p>
            <a:pPr marL="342900" indent="-342900" algn="l">
              <a:buFont typeface="Arial" panose="020B0604020202020204" pitchFamily="34" charset="0"/>
              <a:buChar char="•"/>
            </a:pPr>
            <a:r>
              <a:rPr lang="en-IE" sz="2000" dirty="0" smtClean="0">
                <a:solidFill>
                  <a:schemeClr val="tx1"/>
                </a:solidFill>
              </a:rPr>
              <a:t>Town and Village scheme is </a:t>
            </a:r>
            <a:r>
              <a:rPr lang="en-IE" sz="2000" dirty="0">
                <a:solidFill>
                  <a:schemeClr val="tx1"/>
                </a:solidFill>
              </a:rPr>
              <a:t>part of a concerted effort by Government to support rural development</a:t>
            </a:r>
            <a:r>
              <a:rPr lang="en-IE" sz="2000" dirty="0" smtClean="0">
                <a:solidFill>
                  <a:schemeClr val="tx1"/>
                </a:solidFill>
              </a:rPr>
              <a:t>.</a:t>
            </a:r>
          </a:p>
          <a:p>
            <a:pPr marL="342900" indent="-342900" algn="l">
              <a:buFont typeface="Arial" panose="020B0604020202020204" pitchFamily="34" charset="0"/>
              <a:buChar char="•"/>
            </a:pPr>
            <a:endParaRPr lang="en-IE" sz="2000" dirty="0" smtClean="0">
              <a:solidFill>
                <a:schemeClr val="tx1"/>
              </a:solidFill>
            </a:endParaRPr>
          </a:p>
          <a:p>
            <a:pPr marL="342900" indent="-342900" algn="l">
              <a:buFont typeface="Arial" panose="020B0604020202020204" pitchFamily="34" charset="0"/>
              <a:buChar char="•"/>
            </a:pPr>
            <a:r>
              <a:rPr lang="en-IE" sz="2000" dirty="0" smtClean="0">
                <a:solidFill>
                  <a:schemeClr val="tx1"/>
                </a:solidFill>
              </a:rPr>
              <a:t>Included as part of Action Plan for Rural Development with €12M allocated each year for the next 3 years.  </a:t>
            </a:r>
            <a:endParaRPr lang="en-IE" sz="2000" dirty="0">
              <a:solidFill>
                <a:schemeClr val="tx1"/>
              </a:solidFill>
            </a:endParaRPr>
          </a:p>
          <a:p>
            <a:pPr algn="l"/>
            <a:endParaRPr lang="en-IE" sz="2000" dirty="0" smtClean="0">
              <a:solidFill>
                <a:schemeClr val="tx1"/>
              </a:solidFill>
            </a:endParaRPr>
          </a:p>
          <a:p>
            <a:endParaRPr lang="en-IE" dirty="0" smtClean="0"/>
          </a:p>
          <a:p>
            <a:endParaRPr lang="en-IE" dirty="0" smtClean="0">
              <a:solidFill>
                <a:schemeClr val="tx1"/>
              </a:solidFill>
            </a:endParaRPr>
          </a:p>
          <a:p>
            <a:endParaRPr lang="en-IE" dirty="0"/>
          </a:p>
        </p:txBody>
      </p:sp>
    </p:spTree>
    <p:extLst>
      <p:ext uri="{BB962C8B-B14F-4D97-AF65-F5344CB8AC3E}">
        <p14:creationId xmlns:p14="http://schemas.microsoft.com/office/powerpoint/2010/main" val="40198198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764704"/>
            <a:ext cx="8229600" cy="1143000"/>
          </a:xfrm>
        </p:spPr>
        <p:txBody>
          <a:bodyPr/>
          <a:lstStyle/>
          <a:p>
            <a:r>
              <a:rPr lang="en-IE" dirty="0" smtClean="0"/>
              <a:t>Action Plan – Pillar 1</a:t>
            </a:r>
            <a:endParaRPr lang="en-IE" dirty="0"/>
          </a:p>
        </p:txBody>
      </p:sp>
      <p:sp>
        <p:nvSpPr>
          <p:cNvPr id="3" name="Content Placeholder 2"/>
          <p:cNvSpPr>
            <a:spLocks noGrp="1"/>
          </p:cNvSpPr>
          <p:nvPr>
            <p:ph idx="1"/>
          </p:nvPr>
        </p:nvSpPr>
        <p:spPr>
          <a:xfrm>
            <a:off x="467544" y="1916832"/>
            <a:ext cx="8229600" cy="4525963"/>
          </a:xfrm>
        </p:spPr>
        <p:txBody>
          <a:bodyPr/>
          <a:lstStyle/>
          <a:p>
            <a:pPr lvl="0">
              <a:spcBef>
                <a:spcPts val="600"/>
              </a:spcBef>
              <a:spcAft>
                <a:spcPts val="600"/>
              </a:spcAft>
              <a:buClr>
                <a:schemeClr val="accent4">
                  <a:lumMod val="50000"/>
                </a:schemeClr>
              </a:buClr>
            </a:pPr>
            <a:r>
              <a:rPr lang="en-GB" dirty="0"/>
              <a:t>Make rural Ireland </a:t>
            </a:r>
            <a:r>
              <a:rPr lang="en-GB" b="1" dirty="0"/>
              <a:t>a better place in which to live and work </a:t>
            </a:r>
            <a:r>
              <a:rPr lang="en-GB" dirty="0"/>
              <a:t>by revitalising our town and village centres.</a:t>
            </a:r>
            <a:endParaRPr lang="en-GB" b="1" dirty="0"/>
          </a:p>
          <a:p>
            <a:pPr lvl="0">
              <a:spcBef>
                <a:spcPts val="600"/>
              </a:spcBef>
              <a:spcAft>
                <a:spcPts val="600"/>
              </a:spcAft>
              <a:buClr>
                <a:schemeClr val="accent4">
                  <a:lumMod val="50000"/>
                </a:schemeClr>
              </a:buClr>
            </a:pPr>
            <a:r>
              <a:rPr lang="en-GB" b="1" dirty="0"/>
              <a:t>Empower Local Communities</a:t>
            </a:r>
            <a:r>
              <a:rPr lang="en-GB" dirty="0"/>
              <a:t> and make their voices heard</a:t>
            </a:r>
            <a:endParaRPr lang="en-GB" b="1" dirty="0"/>
          </a:p>
          <a:p>
            <a:pPr lvl="0">
              <a:spcBef>
                <a:spcPts val="600"/>
              </a:spcBef>
              <a:spcAft>
                <a:spcPts val="600"/>
              </a:spcAft>
              <a:buClr>
                <a:schemeClr val="accent4">
                  <a:lumMod val="50000"/>
                </a:schemeClr>
              </a:buClr>
            </a:pPr>
            <a:r>
              <a:rPr lang="en-GB" b="1" dirty="0"/>
              <a:t>Enhance local services </a:t>
            </a:r>
            <a:r>
              <a:rPr lang="en-GB" dirty="0"/>
              <a:t>in the community.</a:t>
            </a:r>
            <a:endParaRPr lang="en-GB" b="1" dirty="0"/>
          </a:p>
          <a:p>
            <a:pPr lvl="0">
              <a:spcBef>
                <a:spcPts val="600"/>
              </a:spcBef>
              <a:spcAft>
                <a:spcPts val="600"/>
              </a:spcAft>
              <a:buClr>
                <a:schemeClr val="accent4">
                  <a:lumMod val="50000"/>
                </a:schemeClr>
              </a:buClr>
            </a:pPr>
            <a:r>
              <a:rPr lang="en-GB" b="1" dirty="0"/>
              <a:t>Build better communities</a:t>
            </a:r>
            <a:r>
              <a:rPr lang="en-GB" dirty="0"/>
              <a:t>. </a:t>
            </a:r>
            <a:endParaRPr lang="en-GB" b="1" dirty="0"/>
          </a:p>
          <a:p>
            <a:endParaRPr lang="en-IE" dirty="0"/>
          </a:p>
        </p:txBody>
      </p:sp>
    </p:spTree>
    <p:extLst>
      <p:ext uri="{BB962C8B-B14F-4D97-AF65-F5344CB8AC3E}">
        <p14:creationId xmlns:p14="http://schemas.microsoft.com/office/powerpoint/2010/main" val="27659990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620688"/>
            <a:ext cx="7772400" cy="1008112"/>
          </a:xfrm>
        </p:spPr>
        <p:txBody>
          <a:bodyPr>
            <a:normAutofit fontScale="90000"/>
          </a:bodyPr>
          <a:lstStyle/>
          <a:p>
            <a:r>
              <a:rPr lang="en-IE" dirty="0" smtClean="0"/>
              <a:t/>
            </a:r>
            <a:br>
              <a:rPr lang="en-IE" dirty="0" smtClean="0"/>
            </a:br>
            <a:r>
              <a:rPr lang="en-IE" dirty="0" smtClean="0"/>
              <a:t/>
            </a:r>
            <a:br>
              <a:rPr lang="en-IE" dirty="0" smtClean="0"/>
            </a:br>
            <a:r>
              <a:rPr lang="en-IE" sz="3900" dirty="0" smtClean="0"/>
              <a:t>Objectives and Focus</a:t>
            </a:r>
            <a:r>
              <a:rPr lang="en-IE" dirty="0" smtClean="0"/>
              <a:t/>
            </a:r>
            <a:br>
              <a:rPr lang="en-IE" dirty="0" smtClean="0"/>
            </a:br>
            <a:endParaRPr lang="en-IE" dirty="0"/>
          </a:p>
        </p:txBody>
      </p:sp>
      <p:sp>
        <p:nvSpPr>
          <p:cNvPr id="3" name="Subtitle 2"/>
          <p:cNvSpPr>
            <a:spLocks noGrp="1"/>
          </p:cNvSpPr>
          <p:nvPr>
            <p:ph type="subTitle" idx="1"/>
          </p:nvPr>
        </p:nvSpPr>
        <p:spPr>
          <a:xfrm>
            <a:off x="251520" y="1844824"/>
            <a:ext cx="8640960" cy="4536504"/>
          </a:xfrm>
        </p:spPr>
        <p:txBody>
          <a:bodyPr>
            <a:normAutofit fontScale="47500" lnSpcReduction="20000"/>
          </a:bodyPr>
          <a:lstStyle/>
          <a:p>
            <a:pPr algn="l"/>
            <a:endParaRPr lang="en-IE" sz="2000" dirty="0" smtClean="0">
              <a:solidFill>
                <a:schemeClr val="tx1"/>
              </a:solidFill>
            </a:endParaRPr>
          </a:p>
          <a:p>
            <a:pPr marL="457200" indent="-457200" algn="l">
              <a:buFont typeface="Arial" panose="020B0604020202020204" pitchFamily="34" charset="0"/>
              <a:buChar char="•"/>
            </a:pPr>
            <a:r>
              <a:rPr lang="en-IE" sz="3500" dirty="0">
                <a:solidFill>
                  <a:schemeClr val="tx1"/>
                </a:solidFill>
              </a:rPr>
              <a:t>The central aim of the scheme is to support the revitalisation of towns and villages in order to improve the living and working environment of their communities and increase their potential to support increased economic activity into the future</a:t>
            </a:r>
            <a:r>
              <a:rPr lang="en-IE" sz="3500" dirty="0" smtClean="0">
                <a:solidFill>
                  <a:schemeClr val="tx1"/>
                </a:solidFill>
              </a:rPr>
              <a:t>.</a:t>
            </a:r>
          </a:p>
          <a:p>
            <a:pPr algn="l"/>
            <a:r>
              <a:rPr lang="en-IE" sz="3500" dirty="0" smtClean="0">
                <a:solidFill>
                  <a:schemeClr val="tx1"/>
                </a:solidFill>
              </a:rPr>
              <a:t>  </a:t>
            </a:r>
          </a:p>
          <a:p>
            <a:pPr marL="457200" indent="-457200" algn="l">
              <a:buFont typeface="Arial" panose="020B0604020202020204" pitchFamily="34" charset="0"/>
              <a:buChar char="•"/>
            </a:pPr>
            <a:r>
              <a:rPr lang="en-IE" sz="3500" dirty="0" smtClean="0">
                <a:solidFill>
                  <a:schemeClr val="tx1"/>
                </a:solidFill>
              </a:rPr>
              <a:t>The </a:t>
            </a:r>
            <a:r>
              <a:rPr lang="en-IE" sz="3500" dirty="0">
                <a:solidFill>
                  <a:schemeClr val="tx1"/>
                </a:solidFill>
              </a:rPr>
              <a:t>type of projects to be funded under this initiative is primarily a matter for the Local Authorities (LAs) to identify in partnership </a:t>
            </a:r>
            <a:r>
              <a:rPr lang="en-IE" sz="3500" dirty="0" smtClean="0">
                <a:solidFill>
                  <a:schemeClr val="tx1"/>
                </a:solidFill>
              </a:rPr>
              <a:t>with local </a:t>
            </a:r>
            <a:r>
              <a:rPr lang="en-IE" sz="3500" dirty="0">
                <a:solidFill>
                  <a:schemeClr val="tx1"/>
                </a:solidFill>
              </a:rPr>
              <a:t>business and communities</a:t>
            </a:r>
            <a:r>
              <a:rPr lang="en-IE" sz="3500" dirty="0" smtClean="0">
                <a:solidFill>
                  <a:schemeClr val="tx1"/>
                </a:solidFill>
              </a:rPr>
              <a:t>.</a:t>
            </a:r>
          </a:p>
          <a:p>
            <a:pPr algn="l"/>
            <a:r>
              <a:rPr lang="en-IE" sz="3500" dirty="0" smtClean="0">
                <a:solidFill>
                  <a:schemeClr val="tx1"/>
                </a:solidFill>
              </a:rPr>
              <a:t> </a:t>
            </a:r>
          </a:p>
          <a:p>
            <a:pPr marL="457200" indent="-457200" algn="l">
              <a:buFont typeface="Arial" panose="020B0604020202020204" pitchFamily="34" charset="0"/>
              <a:buChar char="•"/>
            </a:pPr>
            <a:r>
              <a:rPr lang="en-IE" sz="3500" dirty="0" smtClean="0">
                <a:solidFill>
                  <a:schemeClr val="tx1"/>
                </a:solidFill>
              </a:rPr>
              <a:t>However</a:t>
            </a:r>
            <a:r>
              <a:rPr lang="en-IE" sz="3500" dirty="0">
                <a:solidFill>
                  <a:schemeClr val="tx1"/>
                </a:solidFill>
              </a:rPr>
              <a:t>, the overall intention of the funding is to</a:t>
            </a:r>
            <a:r>
              <a:rPr lang="en-IE" sz="3500" dirty="0" smtClean="0">
                <a:solidFill>
                  <a:schemeClr val="tx1"/>
                </a:solidFill>
              </a:rPr>
              <a:t>:</a:t>
            </a:r>
          </a:p>
          <a:p>
            <a:pPr algn="l"/>
            <a:endParaRPr lang="en-IE" sz="3500" dirty="0">
              <a:solidFill>
                <a:schemeClr val="tx1"/>
              </a:solidFill>
            </a:endParaRPr>
          </a:p>
          <a:p>
            <a:pPr marL="914400" lvl="1" indent="-457200" algn="l">
              <a:buFont typeface="Wingdings" panose="05000000000000000000" pitchFamily="2" charset="2"/>
              <a:buChar char="Ø"/>
            </a:pPr>
            <a:r>
              <a:rPr lang="en-IE" sz="3500" dirty="0">
                <a:solidFill>
                  <a:schemeClr val="tx1"/>
                </a:solidFill>
              </a:rPr>
              <a:t>increase the attractiveness of the town or village as a local commercial and social centre, and as a result increase its sustainability as a place in which to live and work</a:t>
            </a:r>
            <a:r>
              <a:rPr lang="en-IE" sz="3500" dirty="0" smtClean="0">
                <a:solidFill>
                  <a:schemeClr val="tx1"/>
                </a:solidFill>
              </a:rPr>
              <a:t>;</a:t>
            </a:r>
          </a:p>
          <a:p>
            <a:pPr lvl="1" algn="l"/>
            <a:endParaRPr lang="en-IE" sz="3500" dirty="0">
              <a:solidFill>
                <a:schemeClr val="tx1"/>
              </a:solidFill>
            </a:endParaRPr>
          </a:p>
          <a:p>
            <a:pPr marL="914400" lvl="1" indent="-457200" algn="l">
              <a:buFont typeface="Wingdings" panose="05000000000000000000" pitchFamily="2" charset="2"/>
              <a:buChar char="Ø"/>
            </a:pPr>
            <a:r>
              <a:rPr lang="en-IE" sz="3500" dirty="0">
                <a:solidFill>
                  <a:schemeClr val="tx1"/>
                </a:solidFill>
              </a:rPr>
              <a:t>enhance the towns/village environment and amenities in the interests of residents, businesses,  and visitors</a:t>
            </a:r>
            <a:r>
              <a:rPr lang="en-IE" sz="3500" dirty="0" smtClean="0">
                <a:solidFill>
                  <a:schemeClr val="tx1"/>
                </a:solidFill>
              </a:rPr>
              <a:t>;</a:t>
            </a:r>
          </a:p>
          <a:p>
            <a:pPr lvl="1" algn="l"/>
            <a:endParaRPr lang="en-IE" sz="3500" dirty="0">
              <a:solidFill>
                <a:schemeClr val="tx1"/>
              </a:solidFill>
            </a:endParaRPr>
          </a:p>
          <a:p>
            <a:pPr marL="914400" lvl="1" indent="-457200" algn="l">
              <a:buFont typeface="Wingdings" panose="05000000000000000000" pitchFamily="2" charset="2"/>
              <a:buChar char="Ø"/>
            </a:pPr>
            <a:r>
              <a:rPr lang="en-IE" sz="3500" dirty="0">
                <a:solidFill>
                  <a:schemeClr val="tx1"/>
                </a:solidFill>
              </a:rPr>
              <a:t>promote the town/village’s potential for tourism and as a centre for culture and local heritage, thus enhancing the sense of identity - physically and socially.</a:t>
            </a:r>
          </a:p>
          <a:p>
            <a:pPr algn="l"/>
            <a:endParaRPr lang="en-IE" dirty="0" smtClean="0"/>
          </a:p>
          <a:p>
            <a:endParaRPr lang="en-IE" dirty="0" smtClean="0">
              <a:solidFill>
                <a:schemeClr val="tx1"/>
              </a:solidFill>
            </a:endParaRPr>
          </a:p>
          <a:p>
            <a:endParaRPr lang="en-IE" dirty="0"/>
          </a:p>
        </p:txBody>
      </p:sp>
    </p:spTree>
    <p:extLst>
      <p:ext uri="{BB962C8B-B14F-4D97-AF65-F5344CB8AC3E}">
        <p14:creationId xmlns:p14="http://schemas.microsoft.com/office/powerpoint/2010/main" val="19949063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Scheme outline</a:t>
            </a:r>
            <a:endParaRPr lang="en-IE" dirty="0"/>
          </a:p>
        </p:txBody>
      </p:sp>
      <p:sp>
        <p:nvSpPr>
          <p:cNvPr id="3" name="Content Placeholder 2"/>
          <p:cNvSpPr>
            <a:spLocks noGrp="1"/>
          </p:cNvSpPr>
          <p:nvPr>
            <p:ph idx="1"/>
          </p:nvPr>
        </p:nvSpPr>
        <p:spPr/>
        <p:txBody>
          <a:bodyPr>
            <a:normAutofit lnSpcReduction="10000"/>
          </a:bodyPr>
          <a:lstStyle/>
          <a:p>
            <a:r>
              <a:rPr lang="en-IE" dirty="0" smtClean="0"/>
              <a:t>Eligible towns </a:t>
            </a:r>
          </a:p>
          <a:p>
            <a:pPr lvl="1"/>
            <a:r>
              <a:rPr lang="en-IE" dirty="0" smtClean="0"/>
              <a:t>Up to 5,000 and </a:t>
            </a:r>
          </a:p>
          <a:p>
            <a:pPr lvl="1"/>
            <a:r>
              <a:rPr lang="en-IE" dirty="0" smtClean="0"/>
              <a:t>Between 5,001 and 10,000</a:t>
            </a:r>
          </a:p>
          <a:p>
            <a:r>
              <a:rPr lang="en-IE" dirty="0" smtClean="0"/>
              <a:t>Funding</a:t>
            </a:r>
          </a:p>
          <a:p>
            <a:pPr lvl="1"/>
            <a:r>
              <a:rPr lang="en-IE" dirty="0" smtClean="0"/>
              <a:t>€20k - €100k</a:t>
            </a:r>
          </a:p>
          <a:p>
            <a:pPr lvl="1"/>
            <a:r>
              <a:rPr lang="en-IE" dirty="0" smtClean="0"/>
              <a:t>Up to €200k for special economic case</a:t>
            </a:r>
          </a:p>
          <a:p>
            <a:r>
              <a:rPr lang="en-IE" dirty="0" smtClean="0"/>
              <a:t>Art works</a:t>
            </a:r>
          </a:p>
          <a:p>
            <a:pPr lvl="1"/>
            <a:r>
              <a:rPr lang="en-IE" dirty="0" smtClean="0"/>
              <a:t>Up to €20k per county for art works – to be chosen by the LA in conjunction with community.</a:t>
            </a:r>
          </a:p>
        </p:txBody>
      </p:sp>
    </p:spTree>
    <p:extLst>
      <p:ext uri="{BB962C8B-B14F-4D97-AF65-F5344CB8AC3E}">
        <p14:creationId xmlns:p14="http://schemas.microsoft.com/office/powerpoint/2010/main" val="29470356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Application Process</a:t>
            </a:r>
            <a:endParaRPr lang="en-IE" dirty="0"/>
          </a:p>
        </p:txBody>
      </p:sp>
      <p:sp>
        <p:nvSpPr>
          <p:cNvPr id="3" name="Content Placeholder 2"/>
          <p:cNvSpPr>
            <a:spLocks noGrp="1"/>
          </p:cNvSpPr>
          <p:nvPr>
            <p:ph idx="1"/>
          </p:nvPr>
        </p:nvSpPr>
        <p:spPr/>
        <p:txBody>
          <a:bodyPr/>
          <a:lstStyle/>
          <a:p>
            <a:r>
              <a:rPr lang="en-IE" dirty="0" smtClean="0"/>
              <a:t>Expression of interest</a:t>
            </a:r>
          </a:p>
          <a:p>
            <a:pPr lvl="1"/>
            <a:r>
              <a:rPr lang="en-IE" dirty="0"/>
              <a:t>E</a:t>
            </a:r>
            <a:r>
              <a:rPr lang="en-IE" dirty="0" smtClean="0"/>
              <a:t>xpressions of interest to be sought from eligible towns/villages</a:t>
            </a:r>
          </a:p>
          <a:p>
            <a:pPr lvl="1"/>
            <a:r>
              <a:rPr lang="en-IE" dirty="0" smtClean="0"/>
              <a:t>LA to select up to 15 of the best to be developed into comprehensive applications and submitted to </a:t>
            </a:r>
            <a:r>
              <a:rPr lang="en-IE" dirty="0" err="1" smtClean="0"/>
              <a:t>Dept</a:t>
            </a:r>
            <a:endParaRPr lang="en-IE" dirty="0" smtClean="0"/>
          </a:p>
          <a:p>
            <a:pPr lvl="1"/>
            <a:r>
              <a:rPr lang="en-IE" dirty="0" smtClean="0"/>
              <a:t>Final assessment and selection by </a:t>
            </a:r>
            <a:r>
              <a:rPr lang="en-IE" dirty="0" err="1" smtClean="0"/>
              <a:t>Dept</a:t>
            </a:r>
            <a:endParaRPr lang="en-IE" dirty="0" smtClean="0"/>
          </a:p>
          <a:p>
            <a:pPr lvl="1"/>
            <a:endParaRPr lang="en-IE" dirty="0" smtClean="0"/>
          </a:p>
          <a:p>
            <a:endParaRPr lang="en-IE" dirty="0"/>
          </a:p>
        </p:txBody>
      </p:sp>
    </p:spTree>
    <p:extLst>
      <p:ext uri="{BB962C8B-B14F-4D97-AF65-F5344CB8AC3E}">
        <p14:creationId xmlns:p14="http://schemas.microsoft.com/office/powerpoint/2010/main" val="39765144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620688"/>
            <a:ext cx="7772400" cy="1008112"/>
          </a:xfrm>
        </p:spPr>
        <p:txBody>
          <a:bodyPr>
            <a:normAutofit fontScale="90000"/>
          </a:bodyPr>
          <a:lstStyle/>
          <a:p>
            <a:pPr marL="571500" indent="-571500">
              <a:buFont typeface="Arial" panose="020B0604020202020204" pitchFamily="34" charset="0"/>
              <a:buChar char="•"/>
            </a:pPr>
            <a:r>
              <a:rPr lang="en-IE" dirty="0" smtClean="0"/>
              <a:t/>
            </a:r>
            <a:br>
              <a:rPr lang="en-IE" dirty="0" smtClean="0"/>
            </a:br>
            <a:r>
              <a:rPr lang="en-IE" dirty="0" smtClean="0"/>
              <a:t/>
            </a:r>
            <a:br>
              <a:rPr lang="en-IE" dirty="0" smtClean="0"/>
            </a:br>
            <a:r>
              <a:rPr lang="en-IE" sz="3900" dirty="0" smtClean="0"/>
              <a:t>Eligible Activities</a:t>
            </a:r>
            <a:r>
              <a:rPr lang="en-IE" dirty="0" smtClean="0"/>
              <a:t/>
            </a:r>
            <a:br>
              <a:rPr lang="en-IE" dirty="0" smtClean="0"/>
            </a:br>
            <a:endParaRPr lang="en-IE" dirty="0"/>
          </a:p>
        </p:txBody>
      </p:sp>
      <p:sp>
        <p:nvSpPr>
          <p:cNvPr id="3" name="Subtitle 2"/>
          <p:cNvSpPr>
            <a:spLocks noGrp="1"/>
          </p:cNvSpPr>
          <p:nvPr>
            <p:ph type="subTitle" idx="1"/>
          </p:nvPr>
        </p:nvSpPr>
        <p:spPr>
          <a:xfrm>
            <a:off x="251520" y="1700808"/>
            <a:ext cx="8640960" cy="4824536"/>
          </a:xfrm>
        </p:spPr>
        <p:txBody>
          <a:bodyPr>
            <a:normAutofit/>
          </a:bodyPr>
          <a:lstStyle/>
          <a:p>
            <a:pPr algn="l"/>
            <a:endParaRPr lang="en-IE" sz="5800" dirty="0" smtClean="0">
              <a:solidFill>
                <a:schemeClr val="tx1"/>
              </a:solidFill>
            </a:endParaRPr>
          </a:p>
          <a:p>
            <a:pPr marL="457200" indent="-457200" algn="l">
              <a:buFont typeface="Arial" panose="020B0604020202020204" pitchFamily="34" charset="0"/>
              <a:buChar char="•"/>
            </a:pPr>
            <a:r>
              <a:rPr lang="en-IE" sz="2400" dirty="0">
                <a:solidFill>
                  <a:schemeClr val="tx1"/>
                </a:solidFill>
              </a:rPr>
              <a:t>S</a:t>
            </a:r>
            <a:r>
              <a:rPr lang="en-IE" sz="2400" dirty="0" smtClean="0">
                <a:solidFill>
                  <a:schemeClr val="tx1"/>
                </a:solidFill>
              </a:rPr>
              <a:t>ustainable </a:t>
            </a:r>
            <a:r>
              <a:rPr lang="en-IE" sz="2400" dirty="0">
                <a:solidFill>
                  <a:schemeClr val="tx1"/>
                </a:solidFill>
              </a:rPr>
              <a:t>and visible impact on the town/village. </a:t>
            </a:r>
            <a:endParaRPr lang="en-IE" sz="2400" dirty="0" smtClean="0">
              <a:solidFill>
                <a:schemeClr val="tx1"/>
              </a:solidFill>
            </a:endParaRPr>
          </a:p>
          <a:p>
            <a:pPr marL="457200" indent="-457200" algn="l">
              <a:buFont typeface="Arial" panose="020B0604020202020204" pitchFamily="34" charset="0"/>
              <a:buChar char="•"/>
            </a:pPr>
            <a:endParaRPr lang="en-IE" sz="2400" dirty="0">
              <a:solidFill>
                <a:schemeClr val="tx1"/>
              </a:solidFill>
            </a:endParaRPr>
          </a:p>
          <a:p>
            <a:pPr marL="457200" indent="-457200" algn="l">
              <a:buFont typeface="Arial" panose="020B0604020202020204" pitchFamily="34" charset="0"/>
              <a:buChar char="•"/>
            </a:pPr>
            <a:r>
              <a:rPr lang="en-IE" sz="2400" dirty="0" smtClean="0">
                <a:solidFill>
                  <a:schemeClr val="tx1"/>
                </a:solidFill>
              </a:rPr>
              <a:t>Demonstrate </a:t>
            </a:r>
            <a:r>
              <a:rPr lang="en-IE" sz="2400" dirty="0">
                <a:solidFill>
                  <a:schemeClr val="tx1"/>
                </a:solidFill>
              </a:rPr>
              <a:t>economic </a:t>
            </a:r>
            <a:r>
              <a:rPr lang="en-IE" sz="2400" dirty="0" smtClean="0">
                <a:solidFill>
                  <a:schemeClr val="tx1"/>
                </a:solidFill>
              </a:rPr>
              <a:t>benefit</a:t>
            </a:r>
          </a:p>
          <a:p>
            <a:pPr marL="457200" indent="-457200" algn="l">
              <a:buFont typeface="Arial" panose="020B0604020202020204" pitchFamily="34" charset="0"/>
              <a:buChar char="•"/>
            </a:pPr>
            <a:endParaRPr lang="en-IE" sz="2400" dirty="0">
              <a:solidFill>
                <a:schemeClr val="tx1"/>
              </a:solidFill>
            </a:endParaRPr>
          </a:p>
          <a:p>
            <a:pPr marL="457200" indent="-457200" algn="l">
              <a:buFont typeface="Arial" panose="020B0604020202020204" pitchFamily="34" charset="0"/>
              <a:buChar char="•"/>
            </a:pPr>
            <a:r>
              <a:rPr lang="en-IE" sz="2400" dirty="0" smtClean="0">
                <a:solidFill>
                  <a:schemeClr val="tx1"/>
                </a:solidFill>
              </a:rPr>
              <a:t>Utilise or Leverage other initiatives or schemes operated by Government Departments or agencies.  </a:t>
            </a:r>
          </a:p>
          <a:p>
            <a:pPr marL="457200" indent="-457200" algn="l">
              <a:buFont typeface="Arial" panose="020B0604020202020204" pitchFamily="34" charset="0"/>
              <a:buChar char="•"/>
            </a:pPr>
            <a:endParaRPr lang="en-IE" sz="2400" dirty="0">
              <a:solidFill>
                <a:schemeClr val="tx1"/>
              </a:solidFill>
            </a:endParaRPr>
          </a:p>
          <a:p>
            <a:pPr marL="457200" indent="-457200" algn="l">
              <a:buFont typeface="Arial" panose="020B0604020202020204" pitchFamily="34" charset="0"/>
              <a:buChar char="•"/>
            </a:pPr>
            <a:r>
              <a:rPr lang="en-IE" sz="2400" dirty="0" smtClean="0">
                <a:solidFill>
                  <a:schemeClr val="tx1"/>
                </a:solidFill>
              </a:rPr>
              <a:t>Consistent with Local Economic Community Plan</a:t>
            </a:r>
            <a:endParaRPr lang="en-IE" sz="2400" dirty="0">
              <a:solidFill>
                <a:schemeClr val="tx1"/>
              </a:solidFill>
            </a:endParaRPr>
          </a:p>
          <a:p>
            <a:pPr algn="l"/>
            <a:endParaRPr lang="en-IE" sz="2400" dirty="0" smtClean="0"/>
          </a:p>
          <a:p>
            <a:endParaRPr lang="en-IE" dirty="0" smtClean="0">
              <a:solidFill>
                <a:schemeClr val="tx1"/>
              </a:solidFill>
            </a:endParaRPr>
          </a:p>
          <a:p>
            <a:endParaRPr lang="en-IE" dirty="0"/>
          </a:p>
        </p:txBody>
      </p:sp>
    </p:spTree>
    <p:extLst>
      <p:ext uri="{BB962C8B-B14F-4D97-AF65-F5344CB8AC3E}">
        <p14:creationId xmlns:p14="http://schemas.microsoft.com/office/powerpoint/2010/main" val="13724431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692696"/>
            <a:ext cx="8229600" cy="1143000"/>
          </a:xfrm>
        </p:spPr>
        <p:txBody>
          <a:bodyPr/>
          <a:lstStyle/>
          <a:p>
            <a:r>
              <a:rPr lang="en-IE" dirty="0"/>
              <a:t>Eligible </a:t>
            </a:r>
            <a:r>
              <a:rPr lang="en-IE" dirty="0" smtClean="0"/>
              <a:t>Activities contd.</a:t>
            </a:r>
            <a:endParaRPr lang="en-IE" dirty="0"/>
          </a:p>
        </p:txBody>
      </p:sp>
      <p:sp>
        <p:nvSpPr>
          <p:cNvPr id="3" name="Content Placeholder 2"/>
          <p:cNvSpPr>
            <a:spLocks noGrp="1"/>
          </p:cNvSpPr>
          <p:nvPr>
            <p:ph idx="1"/>
          </p:nvPr>
        </p:nvSpPr>
        <p:spPr/>
        <p:txBody>
          <a:bodyPr>
            <a:normAutofit fontScale="47500" lnSpcReduction="20000"/>
          </a:bodyPr>
          <a:lstStyle/>
          <a:p>
            <a:pPr marL="0" indent="0">
              <a:buNone/>
            </a:pPr>
            <a:r>
              <a:rPr lang="en-IE" sz="4200" b="1" dirty="0" smtClean="0"/>
              <a:t>High </a:t>
            </a:r>
            <a:r>
              <a:rPr lang="en-IE" sz="4200" b="1" dirty="0"/>
              <a:t>priority projects</a:t>
            </a:r>
            <a:r>
              <a:rPr lang="en-IE" sz="3600" b="1" dirty="0" smtClean="0"/>
              <a:t>:</a:t>
            </a:r>
            <a:r>
              <a:rPr lang="en-IE" sz="3600" dirty="0" smtClean="0"/>
              <a:t>       </a:t>
            </a:r>
            <a:endParaRPr lang="en-IE" sz="3600" dirty="0"/>
          </a:p>
          <a:p>
            <a:endParaRPr lang="en-IE" sz="3600" dirty="0" smtClean="0"/>
          </a:p>
          <a:p>
            <a:r>
              <a:rPr lang="en-IE" sz="3600" dirty="0" smtClean="0"/>
              <a:t>          </a:t>
            </a:r>
            <a:r>
              <a:rPr lang="en-IE" sz="4200" dirty="0"/>
              <a:t>Projects that support entrepreneurship – </a:t>
            </a:r>
            <a:r>
              <a:rPr lang="en-IE" sz="4200" dirty="0" smtClean="0"/>
              <a:t>Enterprise/Creative Hubs</a:t>
            </a:r>
            <a:endParaRPr lang="en-IE" sz="4200" dirty="0"/>
          </a:p>
          <a:p>
            <a:endParaRPr lang="en-IE" sz="3600" dirty="0"/>
          </a:p>
          <a:p>
            <a:r>
              <a:rPr lang="en-IE" sz="3600" dirty="0"/>
              <a:t>         </a:t>
            </a:r>
            <a:r>
              <a:rPr lang="en-IE" sz="4200" dirty="0"/>
              <a:t>Development of Individual Sectors – Artisan Food Hubs, Craft Hubs.</a:t>
            </a:r>
          </a:p>
          <a:p>
            <a:endParaRPr lang="en-IE" sz="3600" dirty="0"/>
          </a:p>
          <a:p>
            <a:r>
              <a:rPr lang="en-IE" sz="3600" dirty="0"/>
              <a:t>         </a:t>
            </a:r>
            <a:r>
              <a:rPr lang="en-IE" sz="4200" dirty="0"/>
              <a:t>Tourism initiatives </a:t>
            </a:r>
          </a:p>
          <a:p>
            <a:endParaRPr lang="en-IE" sz="4200" dirty="0" smtClean="0"/>
          </a:p>
          <a:p>
            <a:r>
              <a:rPr lang="en-IE" sz="4200" dirty="0"/>
              <a:t> </a:t>
            </a:r>
            <a:r>
              <a:rPr lang="en-IE" sz="4200" dirty="0" smtClean="0"/>
              <a:t>        Enhancement </a:t>
            </a:r>
            <a:r>
              <a:rPr lang="en-IE" sz="4200" dirty="0"/>
              <a:t>of heritage  or community assets.</a:t>
            </a:r>
          </a:p>
          <a:p>
            <a:pPr marL="0" indent="0">
              <a:buNone/>
            </a:pPr>
            <a:r>
              <a:rPr lang="en-IE" sz="4200" dirty="0"/>
              <a:t>                   </a:t>
            </a:r>
          </a:p>
          <a:p>
            <a:r>
              <a:rPr lang="en-IE" sz="3600" dirty="0"/>
              <a:t>         </a:t>
            </a:r>
            <a:r>
              <a:rPr lang="en-IE" sz="4200" dirty="0">
                <a:solidFill>
                  <a:prstClr val="black"/>
                </a:solidFill>
              </a:rPr>
              <a:t>Town </a:t>
            </a:r>
            <a:r>
              <a:rPr lang="en-IE" sz="4200" dirty="0" smtClean="0">
                <a:solidFill>
                  <a:prstClr val="black"/>
                </a:solidFill>
              </a:rPr>
              <a:t>safety, accessibility, </a:t>
            </a:r>
            <a:r>
              <a:rPr lang="en-IE" sz="4200" dirty="0"/>
              <a:t>leisure </a:t>
            </a:r>
            <a:r>
              <a:rPr lang="en-IE" sz="4200" dirty="0" smtClean="0"/>
              <a:t>facilities, Health Checks.</a:t>
            </a:r>
            <a:endParaRPr lang="en-IE" sz="4200" dirty="0" smtClean="0">
              <a:solidFill>
                <a:prstClr val="black"/>
              </a:solidFill>
            </a:endParaRPr>
          </a:p>
          <a:p>
            <a:endParaRPr lang="en-IE" sz="4200" dirty="0">
              <a:solidFill>
                <a:prstClr val="black"/>
              </a:solidFill>
            </a:endParaRPr>
          </a:p>
          <a:p>
            <a:r>
              <a:rPr lang="en-IE" sz="4200" dirty="0" smtClean="0">
                <a:solidFill>
                  <a:prstClr val="black"/>
                </a:solidFill>
              </a:rPr>
              <a:t>        Development </a:t>
            </a:r>
            <a:r>
              <a:rPr lang="en-IE" sz="4200" dirty="0">
                <a:solidFill>
                  <a:prstClr val="black"/>
                </a:solidFill>
              </a:rPr>
              <a:t>of quality </a:t>
            </a:r>
            <a:r>
              <a:rPr lang="en-IE" sz="4200" dirty="0" smtClean="0">
                <a:solidFill>
                  <a:prstClr val="black"/>
                </a:solidFill>
              </a:rPr>
              <a:t>marks -  Purple Flag, Heritage Town etc.</a:t>
            </a:r>
            <a:endParaRPr lang="en-IE" sz="4200" dirty="0">
              <a:solidFill>
                <a:prstClr val="black"/>
              </a:solidFill>
            </a:endParaRPr>
          </a:p>
          <a:p>
            <a:pPr marL="0" indent="0">
              <a:buNone/>
            </a:pPr>
            <a:endParaRPr lang="en-IE" sz="3600" dirty="0">
              <a:solidFill>
                <a:prstClr val="black"/>
              </a:solidFill>
            </a:endParaRPr>
          </a:p>
          <a:p>
            <a:pPr marL="0" indent="0">
              <a:buNone/>
            </a:pPr>
            <a:r>
              <a:rPr lang="en-IE" sz="3600" dirty="0"/>
              <a:t> </a:t>
            </a:r>
          </a:p>
          <a:p>
            <a:endParaRPr lang="en-IE" dirty="0"/>
          </a:p>
        </p:txBody>
      </p:sp>
    </p:spTree>
    <p:extLst>
      <p:ext uri="{BB962C8B-B14F-4D97-AF65-F5344CB8AC3E}">
        <p14:creationId xmlns:p14="http://schemas.microsoft.com/office/powerpoint/2010/main" val="30607866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908720"/>
            <a:ext cx="8229600" cy="1143000"/>
          </a:xfrm>
        </p:spPr>
        <p:txBody>
          <a:bodyPr>
            <a:normAutofit/>
          </a:bodyPr>
          <a:lstStyle/>
          <a:p>
            <a:r>
              <a:rPr lang="en-IE" dirty="0" smtClean="0"/>
              <a:t>Eligible</a:t>
            </a:r>
            <a:r>
              <a:rPr lang="en-IE" sz="3500" dirty="0" smtClean="0"/>
              <a:t> </a:t>
            </a:r>
            <a:r>
              <a:rPr lang="en-IE" dirty="0" smtClean="0"/>
              <a:t>Activities contd</a:t>
            </a:r>
            <a:r>
              <a:rPr lang="en-IE" sz="3500" dirty="0" smtClean="0"/>
              <a:t>.</a:t>
            </a:r>
            <a:endParaRPr lang="en-IE" sz="3500" dirty="0"/>
          </a:p>
        </p:txBody>
      </p:sp>
      <p:sp>
        <p:nvSpPr>
          <p:cNvPr id="3" name="Rectangle 2"/>
          <p:cNvSpPr/>
          <p:nvPr/>
        </p:nvSpPr>
        <p:spPr>
          <a:xfrm>
            <a:off x="1013123" y="2132856"/>
            <a:ext cx="7020272" cy="4308872"/>
          </a:xfrm>
          <a:prstGeom prst="rect">
            <a:avLst/>
          </a:prstGeom>
        </p:spPr>
        <p:txBody>
          <a:bodyPr wrap="square">
            <a:spAutoFit/>
          </a:bodyPr>
          <a:lstStyle/>
          <a:p>
            <a:r>
              <a:rPr lang="en-IE" sz="2000" b="1" dirty="0" smtClean="0"/>
              <a:t>Lower Priority Projects for towns with over 1,000 population:</a:t>
            </a:r>
          </a:p>
          <a:p>
            <a:endParaRPr lang="en-IE" sz="2000" b="1" dirty="0"/>
          </a:p>
          <a:p>
            <a:pPr marL="342900" indent="-342900">
              <a:buFont typeface="Arial" panose="020B0604020202020204" pitchFamily="34" charset="0"/>
              <a:buChar char="•"/>
            </a:pPr>
            <a:r>
              <a:rPr lang="en-IE" sz="2000" dirty="0" smtClean="0"/>
              <a:t>Enhancement of Streetscape and </a:t>
            </a:r>
            <a:r>
              <a:rPr lang="en-IE" sz="2000" dirty="0"/>
              <a:t>T</a:t>
            </a:r>
            <a:r>
              <a:rPr lang="en-IE" sz="2000" dirty="0" smtClean="0"/>
              <a:t>own Environment</a:t>
            </a:r>
          </a:p>
          <a:p>
            <a:pPr marL="342900" indent="-342900">
              <a:buFont typeface="Arial" panose="020B0604020202020204" pitchFamily="34" charset="0"/>
              <a:buChar char="•"/>
            </a:pPr>
            <a:endParaRPr lang="en-IE" sz="2000" dirty="0" smtClean="0"/>
          </a:p>
          <a:p>
            <a:pPr marL="342900" indent="-342900">
              <a:buFont typeface="Arial" panose="020B0604020202020204" pitchFamily="34" charset="0"/>
              <a:buChar char="•"/>
            </a:pPr>
            <a:r>
              <a:rPr lang="en-IE" sz="2000" dirty="0" smtClean="0"/>
              <a:t>Shop Front Enhancement</a:t>
            </a:r>
          </a:p>
          <a:p>
            <a:pPr marL="342900" indent="-342900">
              <a:buFont typeface="Arial" panose="020B0604020202020204" pitchFamily="34" charset="0"/>
              <a:buChar char="•"/>
            </a:pPr>
            <a:endParaRPr lang="en-IE" sz="2000" dirty="0"/>
          </a:p>
          <a:p>
            <a:pPr marL="342900" indent="-342900">
              <a:buFont typeface="Arial" panose="020B0604020202020204" pitchFamily="34" charset="0"/>
              <a:buChar char="•"/>
            </a:pPr>
            <a:r>
              <a:rPr lang="en-IE" sz="2000" dirty="0" smtClean="0"/>
              <a:t>Branding and promotion of Town to attract new customers and business investments</a:t>
            </a:r>
          </a:p>
          <a:p>
            <a:pPr marL="342900" indent="-342900">
              <a:buFont typeface="Arial" panose="020B0604020202020204" pitchFamily="34" charset="0"/>
              <a:buChar char="•"/>
            </a:pPr>
            <a:endParaRPr lang="en-IE" sz="2000" dirty="0"/>
          </a:p>
          <a:p>
            <a:pPr marL="342900" indent="-342900">
              <a:buFont typeface="Arial" panose="020B0604020202020204" pitchFamily="34" charset="0"/>
              <a:buChar char="•"/>
            </a:pPr>
            <a:r>
              <a:rPr lang="en-IE" sz="2000" dirty="0" smtClean="0"/>
              <a:t>Car parking improvements</a:t>
            </a:r>
          </a:p>
          <a:p>
            <a:pPr marL="342900" indent="-342900">
              <a:buFont typeface="Arial" panose="020B0604020202020204" pitchFamily="34" charset="0"/>
              <a:buChar char="•"/>
            </a:pPr>
            <a:endParaRPr lang="en-IE" sz="2000" dirty="0"/>
          </a:p>
          <a:p>
            <a:pPr marL="342900" indent="-342900">
              <a:buFont typeface="Arial" panose="020B0604020202020204" pitchFamily="34" charset="0"/>
              <a:buChar char="•"/>
            </a:pPr>
            <a:r>
              <a:rPr lang="en-IE" sz="2000" dirty="0" smtClean="0"/>
              <a:t>Targeted actions to tackle minor infrastructural Deficiencies </a:t>
            </a:r>
          </a:p>
          <a:p>
            <a:pPr marL="285750" indent="-285750">
              <a:buFont typeface="Arial" panose="020B0604020202020204" pitchFamily="34" charset="0"/>
              <a:buChar char="•"/>
            </a:pPr>
            <a:endParaRPr lang="en-IE" sz="1700" dirty="0"/>
          </a:p>
          <a:p>
            <a:endParaRPr lang="en-IE" sz="1700" dirty="0"/>
          </a:p>
        </p:txBody>
      </p:sp>
    </p:spTree>
    <p:extLst>
      <p:ext uri="{BB962C8B-B14F-4D97-AF65-F5344CB8AC3E}">
        <p14:creationId xmlns:p14="http://schemas.microsoft.com/office/powerpoint/2010/main" val="34925529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613</TotalTime>
  <Words>583</Words>
  <Application>Microsoft Office PowerPoint</Application>
  <PresentationFormat>On-screen Show (4:3)</PresentationFormat>
  <Paragraphs>95</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Wingdings</vt:lpstr>
      <vt:lpstr>Office Theme</vt:lpstr>
      <vt:lpstr>Town and Village Renewal Scheme 2017</vt:lpstr>
      <vt:lpstr>  Context </vt:lpstr>
      <vt:lpstr>Action Plan – Pillar 1</vt:lpstr>
      <vt:lpstr>  Objectives and Focus </vt:lpstr>
      <vt:lpstr>Scheme outline</vt:lpstr>
      <vt:lpstr>Application Process</vt:lpstr>
      <vt:lpstr>  Eligible Activities </vt:lpstr>
      <vt:lpstr>Eligible Activities contd.</vt:lpstr>
      <vt:lpstr>Eligible Activities contd.</vt:lpstr>
      <vt:lpstr>Next Steps: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Town and Village Renewal Scheme</dc:title>
  <dc:creator>Deirdre Kelly</dc:creator>
  <cp:lastModifiedBy>Colm Ward</cp:lastModifiedBy>
  <cp:revision>34</cp:revision>
  <dcterms:created xsi:type="dcterms:W3CDTF">2017-01-25T10:56:07Z</dcterms:created>
  <dcterms:modified xsi:type="dcterms:W3CDTF">2017-05-08T16:27:23Z</dcterms:modified>
</cp:coreProperties>
</file>