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6" r:id="rId6"/>
    <p:sldId id="259" r:id="rId7"/>
    <p:sldId id="264" r:id="rId8"/>
    <p:sldId id="262" r:id="rId9"/>
    <p:sldId id="260" r:id="rId10"/>
    <p:sldId id="261"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35" autoAdjust="0"/>
    <p:restoredTop sz="94660"/>
  </p:normalViewPr>
  <p:slideViewPr>
    <p:cSldViewPr snapToGrid="0">
      <p:cViewPr>
        <p:scale>
          <a:sx n="100" d="100"/>
          <a:sy n="100" d="100"/>
        </p:scale>
        <p:origin x="-1340" y="-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9314546-CB22-4D6E-9122-2465EBC0EF52}" type="datetimeFigureOut">
              <a:rPr lang="en-IE" smtClean="0"/>
              <a:t>08/05/2017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198BA-9E47-4C98-9BE8-476EBE473856}" type="slidenum">
              <a:rPr lang="en-IE" smtClean="0"/>
              <a:t>‹#›</a:t>
            </a:fld>
            <a:endParaRPr lang="en-IE"/>
          </a:p>
        </p:txBody>
      </p:sp>
    </p:spTree>
    <p:extLst>
      <p:ext uri="{BB962C8B-B14F-4D97-AF65-F5344CB8AC3E}">
        <p14:creationId xmlns:p14="http://schemas.microsoft.com/office/powerpoint/2010/main" val="373503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9314546-CB22-4D6E-9122-2465EBC0EF52}" type="datetimeFigureOut">
              <a:rPr lang="en-IE" smtClean="0"/>
              <a:t>08/05/2017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198BA-9E47-4C98-9BE8-476EBE473856}" type="slidenum">
              <a:rPr lang="en-IE" smtClean="0"/>
              <a:t>‹#›</a:t>
            </a:fld>
            <a:endParaRPr lang="en-IE"/>
          </a:p>
        </p:txBody>
      </p:sp>
    </p:spTree>
    <p:extLst>
      <p:ext uri="{BB962C8B-B14F-4D97-AF65-F5344CB8AC3E}">
        <p14:creationId xmlns:p14="http://schemas.microsoft.com/office/powerpoint/2010/main" val="102039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9314546-CB22-4D6E-9122-2465EBC0EF52}" type="datetimeFigureOut">
              <a:rPr lang="en-IE" smtClean="0"/>
              <a:t>08/05/2017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198BA-9E47-4C98-9BE8-476EBE473856}" type="slidenum">
              <a:rPr lang="en-IE" smtClean="0"/>
              <a:t>‹#›</a:t>
            </a:fld>
            <a:endParaRPr lang="en-IE"/>
          </a:p>
        </p:txBody>
      </p:sp>
    </p:spTree>
    <p:extLst>
      <p:ext uri="{BB962C8B-B14F-4D97-AF65-F5344CB8AC3E}">
        <p14:creationId xmlns:p14="http://schemas.microsoft.com/office/powerpoint/2010/main" val="283466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9314546-CB22-4D6E-9122-2465EBC0EF52}" type="datetimeFigureOut">
              <a:rPr lang="en-IE" smtClean="0"/>
              <a:t>08/05/2017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198BA-9E47-4C98-9BE8-476EBE473856}" type="slidenum">
              <a:rPr lang="en-IE" smtClean="0"/>
              <a:t>‹#›</a:t>
            </a:fld>
            <a:endParaRPr lang="en-IE"/>
          </a:p>
        </p:txBody>
      </p:sp>
    </p:spTree>
    <p:extLst>
      <p:ext uri="{BB962C8B-B14F-4D97-AF65-F5344CB8AC3E}">
        <p14:creationId xmlns:p14="http://schemas.microsoft.com/office/powerpoint/2010/main" val="95243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14546-CB22-4D6E-9122-2465EBC0EF52}" type="datetimeFigureOut">
              <a:rPr lang="en-IE" smtClean="0"/>
              <a:t>08/05/2017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198BA-9E47-4C98-9BE8-476EBE473856}" type="slidenum">
              <a:rPr lang="en-IE" smtClean="0"/>
              <a:t>‹#›</a:t>
            </a:fld>
            <a:endParaRPr lang="en-IE"/>
          </a:p>
        </p:txBody>
      </p:sp>
    </p:spTree>
    <p:extLst>
      <p:ext uri="{BB962C8B-B14F-4D97-AF65-F5344CB8AC3E}">
        <p14:creationId xmlns:p14="http://schemas.microsoft.com/office/powerpoint/2010/main" val="7086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9314546-CB22-4D6E-9122-2465EBC0EF52}" type="datetimeFigureOut">
              <a:rPr lang="en-IE" smtClean="0"/>
              <a:t>08/05/2017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96198BA-9E47-4C98-9BE8-476EBE473856}" type="slidenum">
              <a:rPr lang="en-IE" smtClean="0"/>
              <a:t>‹#›</a:t>
            </a:fld>
            <a:endParaRPr lang="en-IE"/>
          </a:p>
        </p:txBody>
      </p:sp>
    </p:spTree>
    <p:extLst>
      <p:ext uri="{BB962C8B-B14F-4D97-AF65-F5344CB8AC3E}">
        <p14:creationId xmlns:p14="http://schemas.microsoft.com/office/powerpoint/2010/main" val="389732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9314546-CB22-4D6E-9122-2465EBC0EF52}" type="datetimeFigureOut">
              <a:rPr lang="en-IE" smtClean="0"/>
              <a:t>08/05/2017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96198BA-9E47-4C98-9BE8-476EBE473856}" type="slidenum">
              <a:rPr lang="en-IE" smtClean="0"/>
              <a:t>‹#›</a:t>
            </a:fld>
            <a:endParaRPr lang="en-IE"/>
          </a:p>
        </p:txBody>
      </p:sp>
    </p:spTree>
    <p:extLst>
      <p:ext uri="{BB962C8B-B14F-4D97-AF65-F5344CB8AC3E}">
        <p14:creationId xmlns:p14="http://schemas.microsoft.com/office/powerpoint/2010/main" val="116421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9314546-CB22-4D6E-9122-2465EBC0EF52}" type="datetimeFigureOut">
              <a:rPr lang="en-IE" smtClean="0"/>
              <a:t>08/05/2017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96198BA-9E47-4C98-9BE8-476EBE473856}" type="slidenum">
              <a:rPr lang="en-IE" smtClean="0"/>
              <a:t>‹#›</a:t>
            </a:fld>
            <a:endParaRPr lang="en-IE"/>
          </a:p>
        </p:txBody>
      </p:sp>
    </p:spTree>
    <p:extLst>
      <p:ext uri="{BB962C8B-B14F-4D97-AF65-F5344CB8AC3E}">
        <p14:creationId xmlns:p14="http://schemas.microsoft.com/office/powerpoint/2010/main" val="55614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14546-CB22-4D6E-9122-2465EBC0EF52}" type="datetimeFigureOut">
              <a:rPr lang="en-IE" smtClean="0"/>
              <a:t>08/05/2017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96198BA-9E47-4C98-9BE8-476EBE473856}" type="slidenum">
              <a:rPr lang="en-IE" smtClean="0"/>
              <a:t>‹#›</a:t>
            </a:fld>
            <a:endParaRPr lang="en-IE"/>
          </a:p>
        </p:txBody>
      </p:sp>
    </p:spTree>
    <p:extLst>
      <p:ext uri="{BB962C8B-B14F-4D97-AF65-F5344CB8AC3E}">
        <p14:creationId xmlns:p14="http://schemas.microsoft.com/office/powerpoint/2010/main" val="23023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14546-CB22-4D6E-9122-2465EBC0EF52}" type="datetimeFigureOut">
              <a:rPr lang="en-IE" smtClean="0"/>
              <a:t>08/05/2017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96198BA-9E47-4C98-9BE8-476EBE473856}" type="slidenum">
              <a:rPr lang="en-IE" smtClean="0"/>
              <a:t>‹#›</a:t>
            </a:fld>
            <a:endParaRPr lang="en-IE"/>
          </a:p>
        </p:txBody>
      </p:sp>
    </p:spTree>
    <p:extLst>
      <p:ext uri="{BB962C8B-B14F-4D97-AF65-F5344CB8AC3E}">
        <p14:creationId xmlns:p14="http://schemas.microsoft.com/office/powerpoint/2010/main" val="161386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14546-CB22-4D6E-9122-2465EBC0EF52}" type="datetimeFigureOut">
              <a:rPr lang="en-IE" smtClean="0"/>
              <a:t>08/05/2017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96198BA-9E47-4C98-9BE8-476EBE473856}" type="slidenum">
              <a:rPr lang="en-IE" smtClean="0"/>
              <a:t>‹#›</a:t>
            </a:fld>
            <a:endParaRPr lang="en-IE"/>
          </a:p>
        </p:txBody>
      </p:sp>
    </p:spTree>
    <p:extLst>
      <p:ext uri="{BB962C8B-B14F-4D97-AF65-F5344CB8AC3E}">
        <p14:creationId xmlns:p14="http://schemas.microsoft.com/office/powerpoint/2010/main" val="1614875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14546-CB22-4D6E-9122-2465EBC0EF52}" type="datetimeFigureOut">
              <a:rPr lang="en-IE" smtClean="0"/>
              <a:t>08/05/2017</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198BA-9E47-4C98-9BE8-476EBE473856}" type="slidenum">
              <a:rPr lang="en-IE" smtClean="0"/>
              <a:t>‹#›</a:t>
            </a:fld>
            <a:endParaRPr lang="en-IE"/>
          </a:p>
        </p:txBody>
      </p:sp>
    </p:spTree>
    <p:extLst>
      <p:ext uri="{BB962C8B-B14F-4D97-AF65-F5344CB8AC3E}">
        <p14:creationId xmlns:p14="http://schemas.microsoft.com/office/powerpoint/2010/main" val="3447844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6434" y="2042319"/>
            <a:ext cx="9144000" cy="2387600"/>
          </a:xfrm>
        </p:spPr>
        <p:txBody>
          <a:bodyPr/>
          <a:lstStyle/>
          <a:p>
            <a:r>
              <a:rPr lang="en-IE" dirty="0" smtClean="0"/>
              <a:t>Hellfire Mountains project</a:t>
            </a:r>
            <a:br>
              <a:rPr lang="en-IE" dirty="0" smtClean="0"/>
            </a:br>
            <a:r>
              <a:rPr lang="en-IE" dirty="0" smtClean="0"/>
              <a:t>CPG 2</a:t>
            </a:r>
            <a:r>
              <a:rPr lang="en-IE" baseline="30000" dirty="0" smtClean="0"/>
              <a:t>nd</a:t>
            </a:r>
            <a:r>
              <a:rPr lang="en-IE" dirty="0" smtClean="0"/>
              <a:t> May 2017</a:t>
            </a:r>
            <a:endParaRPr lang="en-IE" dirty="0"/>
          </a:p>
        </p:txBody>
      </p:sp>
      <p:sp>
        <p:nvSpPr>
          <p:cNvPr id="3" name="Subtitle 2"/>
          <p:cNvSpPr>
            <a:spLocks noGrp="1"/>
          </p:cNvSpPr>
          <p:nvPr>
            <p:ph type="subTitle" idx="1"/>
          </p:nvPr>
        </p:nvSpPr>
        <p:spPr>
          <a:xfrm>
            <a:off x="123511" y="4661452"/>
            <a:ext cx="9144000" cy="596348"/>
          </a:xfrm>
        </p:spPr>
        <p:txBody>
          <a:bodyPr/>
          <a:lstStyle/>
          <a:p>
            <a:r>
              <a:rPr lang="en-IE" dirty="0" smtClean="0"/>
              <a:t>Report on open days Tallaght Stadium 6</a:t>
            </a:r>
            <a:r>
              <a:rPr lang="en-IE" baseline="30000" dirty="0" smtClean="0"/>
              <a:t>th</a:t>
            </a:r>
            <a:r>
              <a:rPr lang="en-IE" dirty="0" smtClean="0"/>
              <a:t> &amp; 7</a:t>
            </a:r>
            <a:r>
              <a:rPr lang="en-IE" baseline="30000" dirty="0" smtClean="0"/>
              <a:t>th</a:t>
            </a:r>
            <a:r>
              <a:rPr lang="en-IE" dirty="0" smtClean="0"/>
              <a:t> April</a:t>
            </a:r>
            <a:endParaRPr lang="en-IE" dirty="0"/>
          </a:p>
        </p:txBody>
      </p:sp>
      <p:pic>
        <p:nvPicPr>
          <p:cNvPr id="4" name="Picture 3"/>
          <p:cNvPicPr>
            <a:picLocks noChangeAspect="1"/>
          </p:cNvPicPr>
          <p:nvPr/>
        </p:nvPicPr>
        <p:blipFill>
          <a:blip r:embed="rId2"/>
          <a:stretch>
            <a:fillRect/>
          </a:stretch>
        </p:blipFill>
        <p:spPr>
          <a:xfrm>
            <a:off x="123511" y="82914"/>
            <a:ext cx="3749369" cy="1900070"/>
          </a:xfrm>
          <a:prstGeom prst="roundRect">
            <a:avLst/>
          </a:prstGeom>
        </p:spPr>
      </p:pic>
      <p:pic>
        <p:nvPicPr>
          <p:cNvPr id="5" name="Picture 4"/>
          <p:cNvPicPr>
            <a:picLocks noChangeAspect="1"/>
          </p:cNvPicPr>
          <p:nvPr/>
        </p:nvPicPr>
        <p:blipFill>
          <a:blip r:embed="rId3"/>
          <a:stretch>
            <a:fillRect/>
          </a:stretch>
        </p:blipFill>
        <p:spPr>
          <a:xfrm>
            <a:off x="8517834" y="4661452"/>
            <a:ext cx="3776627" cy="2051435"/>
          </a:xfrm>
          <a:prstGeom prst="roundRect">
            <a:avLst/>
          </a:prstGeom>
        </p:spPr>
      </p:pic>
    </p:spTree>
    <p:extLst>
      <p:ext uri="{BB962C8B-B14F-4D97-AF65-F5344CB8AC3E}">
        <p14:creationId xmlns:p14="http://schemas.microsoft.com/office/powerpoint/2010/main" val="1042351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870" y="849003"/>
            <a:ext cx="11190130" cy="6278642"/>
          </a:xfrm>
          <a:prstGeom prst="rect">
            <a:avLst/>
          </a:prstGeom>
        </p:spPr>
        <p:txBody>
          <a:bodyPr wrap="square">
            <a:spAutoFit/>
          </a:bodyPr>
          <a:lstStyle/>
          <a:p>
            <a:r>
              <a:rPr lang="en-IE" sz="3600" b="1" u="sng" dirty="0" smtClean="0">
                <a:effectLst>
                  <a:outerShdw blurRad="38100" dist="38100" dir="2700000" algn="tl">
                    <a:srgbClr val="000000">
                      <a:alpha val="43137"/>
                    </a:srgbClr>
                  </a:outerShdw>
                </a:effectLst>
              </a:rPr>
              <a:t>Feedback 2 – concerns &amp; response</a:t>
            </a:r>
          </a:p>
          <a:p>
            <a:endParaRPr lang="en-IE" b="1" u="sng" dirty="0">
              <a:effectLst>
                <a:outerShdw blurRad="38100" dist="38100" dir="2700000" algn="tl">
                  <a:srgbClr val="000000">
                    <a:alpha val="43137"/>
                  </a:srgbClr>
                </a:outerShdw>
              </a:effectLst>
            </a:endParaRPr>
          </a:p>
          <a:p>
            <a:endParaRPr lang="en-IE" b="1" u="sng"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IE" sz="2400" dirty="0" smtClean="0"/>
              <a:t>Concerns </a:t>
            </a:r>
            <a:r>
              <a:rPr lang="en-IE" sz="2400" dirty="0"/>
              <a:t>were raised by the public surrounding the </a:t>
            </a:r>
            <a:r>
              <a:rPr lang="en-IE" sz="2400" dirty="0" smtClean="0"/>
              <a:t>overall environmental </a:t>
            </a:r>
            <a:r>
              <a:rPr lang="en-IE" sz="2400" dirty="0"/>
              <a:t>impact the development would </a:t>
            </a:r>
            <a:r>
              <a:rPr lang="en-IE" sz="2400" dirty="0" smtClean="0"/>
              <a:t>have. (Bridge structure of particular concern to some).</a:t>
            </a:r>
          </a:p>
          <a:p>
            <a:r>
              <a:rPr lang="en-IE" sz="2400" i="1" dirty="0" smtClean="0">
                <a:solidFill>
                  <a:schemeClr val="accent1"/>
                </a:solidFill>
              </a:rPr>
              <a:t>The EIA &amp; planning application must deal with all impacts and identify sustainable solutions</a:t>
            </a:r>
            <a:endParaRPr lang="en-IE" sz="2400" i="1" dirty="0">
              <a:solidFill>
                <a:schemeClr val="accent1"/>
              </a:solidFill>
            </a:endParaRPr>
          </a:p>
          <a:p>
            <a:pPr marL="285750" indent="-285750">
              <a:buFont typeface="Arial" panose="020B0604020202020204" pitchFamily="34" charset="0"/>
              <a:buChar char="•"/>
            </a:pPr>
            <a:r>
              <a:rPr lang="en-IE" sz="2400" dirty="0" smtClean="0"/>
              <a:t>The </a:t>
            </a:r>
            <a:r>
              <a:rPr lang="en-IE" sz="2400" dirty="0"/>
              <a:t>high number of people who don’t use the car park and instead park on the road illegally.</a:t>
            </a:r>
          </a:p>
          <a:p>
            <a:pPr marL="285750" indent="-285750">
              <a:buFont typeface="Arial" panose="020B0604020202020204" pitchFamily="34" charset="0"/>
              <a:buChar char="•"/>
            </a:pPr>
            <a:r>
              <a:rPr lang="en-IE" sz="2400" dirty="0" smtClean="0"/>
              <a:t>The </a:t>
            </a:r>
            <a:r>
              <a:rPr lang="en-IE" sz="2400" dirty="0"/>
              <a:t>pinch point sections of the roads will create congestion and a backlog of traffic.</a:t>
            </a:r>
          </a:p>
          <a:p>
            <a:pPr marL="285750" indent="-285750">
              <a:buFont typeface="Arial" panose="020B0604020202020204" pitchFamily="34" charset="0"/>
              <a:buChar char="•"/>
            </a:pPr>
            <a:r>
              <a:rPr lang="en-IE" sz="2400" dirty="0" smtClean="0"/>
              <a:t>The </a:t>
            </a:r>
            <a:r>
              <a:rPr lang="en-IE" sz="2400" dirty="0"/>
              <a:t>poor maintenance and vandalism of the area.</a:t>
            </a:r>
          </a:p>
          <a:p>
            <a:pPr marL="285750" indent="-285750">
              <a:buFont typeface="Arial" panose="020B0604020202020204" pitchFamily="34" charset="0"/>
              <a:buChar char="•"/>
            </a:pPr>
            <a:r>
              <a:rPr lang="en-IE" sz="2400" dirty="0" smtClean="0"/>
              <a:t>Security </a:t>
            </a:r>
            <a:r>
              <a:rPr lang="en-IE" sz="2400" dirty="0"/>
              <a:t>of the carpark.</a:t>
            </a:r>
          </a:p>
          <a:p>
            <a:pPr marL="285750" indent="-285750">
              <a:buFont typeface="Arial" panose="020B0604020202020204" pitchFamily="34" charset="0"/>
              <a:buChar char="•"/>
            </a:pPr>
            <a:r>
              <a:rPr lang="en-IE" sz="2400" dirty="0" smtClean="0"/>
              <a:t>Public </a:t>
            </a:r>
            <a:r>
              <a:rPr lang="en-IE" sz="2400" dirty="0"/>
              <a:t>transport to and from the area</a:t>
            </a:r>
            <a:r>
              <a:rPr lang="en-IE" sz="2400" dirty="0" smtClean="0"/>
              <a:t>.</a:t>
            </a:r>
          </a:p>
          <a:p>
            <a:r>
              <a:rPr lang="en-IE" sz="2400" i="1" dirty="0" smtClean="0">
                <a:solidFill>
                  <a:schemeClr val="accent1"/>
                </a:solidFill>
              </a:rPr>
              <a:t>The above issues are very real and existing. It is obvious that these will increase in intensity as recreational usage increases in the Mountains. The project offers an opportunity to both manage and maximise benefit from this increase.</a:t>
            </a:r>
            <a:endParaRPr lang="en-IE" sz="2400" i="1" dirty="0">
              <a:solidFill>
                <a:schemeClr val="accent1"/>
              </a:solidFill>
            </a:endParaRPr>
          </a:p>
          <a:p>
            <a:pPr marL="285750" indent="-285750">
              <a:buFont typeface="Arial" panose="020B0604020202020204" pitchFamily="34" charset="0"/>
              <a:buChar char="•"/>
            </a:pPr>
            <a:endParaRPr lang="en-IE" b="1" u="sng"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0523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383" y="123519"/>
            <a:ext cx="12894364" cy="1287838"/>
          </a:xfrm>
        </p:spPr>
        <p:txBody>
          <a:bodyPr>
            <a:normAutofit/>
          </a:bodyPr>
          <a:lstStyle/>
          <a:p>
            <a:r>
              <a:rPr lang="en-IE" sz="3600" b="1" u="sng" dirty="0" smtClean="0">
                <a:effectLst>
                  <a:outerShdw blurRad="38100" dist="38100" dir="2700000" algn="tl">
                    <a:srgbClr val="000000">
                      <a:alpha val="43137"/>
                    </a:srgbClr>
                  </a:outerShdw>
                </a:effectLst>
              </a:rPr>
              <a:t>Hellfire Mountains project</a:t>
            </a:r>
            <a:br>
              <a:rPr lang="en-IE" sz="3600" b="1" u="sng" dirty="0" smtClean="0">
                <a:effectLst>
                  <a:outerShdw blurRad="38100" dist="38100" dir="2700000" algn="tl">
                    <a:srgbClr val="000000">
                      <a:alpha val="43137"/>
                    </a:srgbClr>
                  </a:outerShdw>
                </a:effectLst>
              </a:rPr>
            </a:br>
            <a:r>
              <a:rPr lang="en-IE" sz="3600" b="1" u="sng" dirty="0" smtClean="0">
                <a:effectLst>
                  <a:outerShdw blurRad="38100" dist="38100" dir="2700000" algn="tl">
                    <a:srgbClr val="000000">
                      <a:alpha val="43137"/>
                    </a:srgbClr>
                  </a:outerShdw>
                </a:effectLst>
              </a:rPr>
              <a:t>CPG 2</a:t>
            </a:r>
            <a:r>
              <a:rPr lang="en-IE" sz="3600" b="1" u="sng" baseline="30000" dirty="0" smtClean="0">
                <a:effectLst>
                  <a:outerShdw blurRad="38100" dist="38100" dir="2700000" algn="tl">
                    <a:srgbClr val="000000">
                      <a:alpha val="43137"/>
                    </a:srgbClr>
                  </a:outerShdw>
                </a:effectLst>
              </a:rPr>
              <a:t>nd</a:t>
            </a:r>
            <a:r>
              <a:rPr lang="en-IE" sz="3600" b="1" u="sng" dirty="0" smtClean="0">
                <a:effectLst>
                  <a:outerShdw blurRad="38100" dist="38100" dir="2700000" algn="tl">
                    <a:srgbClr val="000000">
                      <a:alpha val="43137"/>
                    </a:srgbClr>
                  </a:outerShdw>
                </a:effectLst>
              </a:rPr>
              <a:t> May 2017-next steps</a:t>
            </a:r>
            <a:endParaRPr lang="en-IE" sz="3600" b="1" u="sng"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3511" y="2146852"/>
            <a:ext cx="8294932" cy="5188226"/>
          </a:xfrm>
        </p:spPr>
        <p:txBody>
          <a:bodyPr>
            <a:normAutofit fontScale="70000" lnSpcReduction="20000"/>
          </a:bodyPr>
          <a:lstStyle/>
          <a:p>
            <a:pPr marL="342900" indent="-342900" algn="l">
              <a:buFont typeface="Arial" panose="020B0604020202020204" pitchFamily="34" charset="0"/>
              <a:buChar char="•"/>
            </a:pPr>
            <a:r>
              <a:rPr lang="en-IE" sz="5100" dirty="0" smtClean="0"/>
              <a:t>Await response to ABP correspondence.</a:t>
            </a:r>
          </a:p>
          <a:p>
            <a:pPr marL="342900" indent="-342900" algn="l">
              <a:buFont typeface="Arial" panose="020B0604020202020204" pitchFamily="34" charset="0"/>
              <a:buChar char="•"/>
            </a:pPr>
            <a:r>
              <a:rPr lang="en-IE" sz="5100" dirty="0" smtClean="0"/>
              <a:t>Respond to </a:t>
            </a:r>
            <a:r>
              <a:rPr lang="en-IE" sz="5100" dirty="0" err="1" smtClean="0"/>
              <a:t>Failte</a:t>
            </a:r>
            <a:r>
              <a:rPr lang="en-IE" sz="5100" dirty="0" smtClean="0"/>
              <a:t> Ireland approval for project</a:t>
            </a:r>
          </a:p>
          <a:p>
            <a:pPr marL="342900" indent="-342900" algn="l">
              <a:buFont typeface="Arial" panose="020B0604020202020204" pitchFamily="34" charset="0"/>
              <a:buChar char="•"/>
            </a:pPr>
            <a:r>
              <a:rPr lang="en-IE" sz="5100" dirty="0" smtClean="0"/>
              <a:t>Finalise EIA &amp; planning documentation.</a:t>
            </a:r>
          </a:p>
          <a:p>
            <a:pPr marL="342900" indent="-342900" algn="l">
              <a:buFont typeface="Arial" panose="020B0604020202020204" pitchFamily="34" charset="0"/>
              <a:buChar char="•"/>
            </a:pPr>
            <a:r>
              <a:rPr lang="en-IE" sz="5100" dirty="0" smtClean="0"/>
              <a:t>Prepare model &amp; present to Members before formal planning process.</a:t>
            </a:r>
          </a:p>
          <a:p>
            <a:pPr marL="342900" indent="-342900" algn="l">
              <a:buFont typeface="Arial" panose="020B0604020202020204" pitchFamily="34" charset="0"/>
              <a:buChar char="•"/>
            </a:pPr>
            <a:r>
              <a:rPr lang="en-IE" sz="5100" dirty="0" smtClean="0"/>
              <a:t>Lodge with Board June/July 2017. (Or possibly SDCC process but considered unlikely).</a:t>
            </a:r>
          </a:p>
          <a:p>
            <a:pPr marL="342900" indent="-342900" algn="l">
              <a:buFont typeface="Arial" panose="020B0604020202020204" pitchFamily="34" charset="0"/>
              <a:buChar char="•"/>
            </a:pPr>
            <a:r>
              <a:rPr lang="en-IE" sz="5100" dirty="0" smtClean="0"/>
              <a:t>Update to </a:t>
            </a:r>
            <a:r>
              <a:rPr lang="en-IE" sz="5100" smtClean="0"/>
              <a:t>full Council.</a:t>
            </a:r>
            <a:endParaRPr lang="en-IE" sz="5100" dirty="0"/>
          </a:p>
          <a:p>
            <a:pPr algn="l"/>
            <a:endParaRPr lang="en-IE" sz="3200" b="1" dirty="0"/>
          </a:p>
        </p:txBody>
      </p:sp>
      <p:pic>
        <p:nvPicPr>
          <p:cNvPr id="4" name="Picture 3"/>
          <p:cNvPicPr>
            <a:picLocks noChangeAspect="1"/>
          </p:cNvPicPr>
          <p:nvPr/>
        </p:nvPicPr>
        <p:blipFill>
          <a:blip r:embed="rId2"/>
          <a:stretch>
            <a:fillRect/>
          </a:stretch>
        </p:blipFill>
        <p:spPr>
          <a:xfrm>
            <a:off x="0" y="82914"/>
            <a:ext cx="2759697" cy="1900070"/>
          </a:xfrm>
          <a:prstGeom prst="roundRect">
            <a:avLst/>
          </a:prstGeom>
        </p:spPr>
      </p:pic>
      <p:pic>
        <p:nvPicPr>
          <p:cNvPr id="5" name="Picture 4"/>
          <p:cNvPicPr>
            <a:picLocks noChangeAspect="1"/>
          </p:cNvPicPr>
          <p:nvPr/>
        </p:nvPicPr>
        <p:blipFill>
          <a:blip r:embed="rId3"/>
          <a:stretch>
            <a:fillRect/>
          </a:stretch>
        </p:blipFill>
        <p:spPr>
          <a:xfrm>
            <a:off x="8517834" y="4661452"/>
            <a:ext cx="3776627" cy="2051435"/>
          </a:xfrm>
          <a:prstGeom prst="roundRect">
            <a:avLst/>
          </a:prstGeom>
        </p:spPr>
      </p:pic>
    </p:spTree>
    <p:extLst>
      <p:ext uri="{BB962C8B-B14F-4D97-AF65-F5344CB8AC3E}">
        <p14:creationId xmlns:p14="http://schemas.microsoft.com/office/powerpoint/2010/main" val="3594573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4340"/>
            <a:ext cx="10406270" cy="5724644"/>
          </a:xfrm>
          <a:prstGeom prst="rect">
            <a:avLst/>
          </a:prstGeom>
          <a:noFill/>
        </p:spPr>
        <p:txBody>
          <a:bodyPr wrap="square" rtlCol="0">
            <a:spAutoFit/>
          </a:bodyPr>
          <a:lstStyle/>
          <a:p>
            <a:r>
              <a:rPr lang="en-IE" sz="3600" b="1" u="sng" dirty="0" smtClean="0"/>
              <a:t>Background </a:t>
            </a:r>
          </a:p>
          <a:p>
            <a:endParaRPr lang="en-IE" sz="2400" dirty="0"/>
          </a:p>
          <a:p>
            <a:pPr marL="285750" indent="-285750">
              <a:buFont typeface="Arial" panose="020B0604020202020204" pitchFamily="34" charset="0"/>
              <a:buChar char="•"/>
            </a:pPr>
            <a:r>
              <a:rPr lang="en-IE" sz="2400" dirty="0" smtClean="0"/>
              <a:t>Grow Dublin Report (“Breath of Fresh Air”)-2014</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smtClean="0"/>
              <a:t>South Dublin Tourism Strategy-2015</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smtClean="0"/>
              <a:t>Mountains project feasibility (with </a:t>
            </a:r>
            <a:r>
              <a:rPr lang="en-IE" sz="2400" dirty="0" err="1" smtClean="0"/>
              <a:t>Coillte</a:t>
            </a:r>
            <a:r>
              <a:rPr lang="en-IE" sz="2400" dirty="0" smtClean="0"/>
              <a:t>) – 2016.</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smtClean="0"/>
              <a:t>Hellfire/Masseys identified as optimum opportunity.</a:t>
            </a:r>
          </a:p>
          <a:p>
            <a:endParaRPr lang="en-IE" sz="2400" dirty="0"/>
          </a:p>
          <a:p>
            <a:pPr marL="285750" indent="-285750">
              <a:buFont typeface="Arial" panose="020B0604020202020204" pitchFamily="34" charset="0"/>
              <a:buChar char="•"/>
            </a:pPr>
            <a:r>
              <a:rPr lang="en-IE" sz="2400" dirty="0" smtClean="0"/>
              <a:t>Commence process for planning application to ABP -2017.</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smtClean="0"/>
              <a:t>Project supported by </a:t>
            </a:r>
            <a:r>
              <a:rPr lang="en-IE" sz="2400" dirty="0" err="1" smtClean="0"/>
              <a:t>Bord</a:t>
            </a:r>
            <a:r>
              <a:rPr lang="en-IE" sz="2400" dirty="0" smtClean="0"/>
              <a:t> </a:t>
            </a:r>
            <a:r>
              <a:rPr lang="en-IE" sz="2400" dirty="0" err="1" smtClean="0"/>
              <a:t>Failte</a:t>
            </a:r>
            <a:r>
              <a:rPr lang="en-IE" sz="2400" dirty="0" smtClean="0"/>
              <a:t> capital grants scheme – April 2017. (E100K)</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3313683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6226" y="1033667"/>
            <a:ext cx="8955156" cy="7848302"/>
          </a:xfrm>
          <a:prstGeom prst="rect">
            <a:avLst/>
          </a:prstGeom>
          <a:noFill/>
        </p:spPr>
        <p:txBody>
          <a:bodyPr wrap="square" rtlCol="0">
            <a:spAutoFit/>
          </a:bodyPr>
          <a:lstStyle/>
          <a:p>
            <a:r>
              <a:rPr lang="en-IE" sz="3600" b="1" u="sng" dirty="0" smtClean="0"/>
              <a:t>Current status</a:t>
            </a:r>
          </a:p>
          <a:p>
            <a:endParaRPr lang="en-IE" dirty="0" smtClean="0"/>
          </a:p>
          <a:p>
            <a:endParaRPr lang="en-IE" dirty="0"/>
          </a:p>
          <a:p>
            <a:pPr marL="285750" indent="-285750">
              <a:buFont typeface="Arial" panose="020B0604020202020204" pitchFamily="34" charset="0"/>
              <a:buChar char="•"/>
            </a:pPr>
            <a:r>
              <a:rPr lang="en-IE" sz="2400" dirty="0" smtClean="0"/>
              <a:t>ABP view sought on application-response awaited. </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err="1" smtClean="0"/>
              <a:t>Coillte</a:t>
            </a:r>
            <a:r>
              <a:rPr lang="en-IE" sz="2400" dirty="0" smtClean="0"/>
              <a:t> contact with local residents/landowners followed by 2 meetings in </a:t>
            </a:r>
            <a:r>
              <a:rPr lang="en-IE" sz="2400" dirty="0" err="1" smtClean="0"/>
              <a:t>Whitechurch</a:t>
            </a:r>
            <a:r>
              <a:rPr lang="en-IE" sz="2400" dirty="0" smtClean="0"/>
              <a:t>/Tallaght Stadium.</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smtClean="0"/>
              <a:t>Open days held in Tallaght Stadium. (Thursday 6</a:t>
            </a:r>
            <a:r>
              <a:rPr lang="en-IE" sz="2400" baseline="30000" dirty="0" smtClean="0"/>
              <a:t>th</a:t>
            </a:r>
            <a:r>
              <a:rPr lang="en-IE" sz="2400" dirty="0" smtClean="0"/>
              <a:t> &amp; Friday 7</a:t>
            </a:r>
            <a:r>
              <a:rPr lang="en-IE" sz="2400" baseline="30000" dirty="0" smtClean="0"/>
              <a:t>TH</a:t>
            </a:r>
            <a:r>
              <a:rPr lang="en-IE" sz="2400" dirty="0" smtClean="0"/>
              <a:t> April).</a:t>
            </a:r>
          </a:p>
          <a:p>
            <a:endParaRPr lang="en-IE" sz="2400" dirty="0"/>
          </a:p>
          <a:p>
            <a:r>
              <a:rPr lang="en-IE" sz="2400" i="1" dirty="0" smtClean="0">
                <a:solidFill>
                  <a:srgbClr val="FF0000"/>
                </a:solidFill>
              </a:rPr>
              <a:t>Meetings were to </a:t>
            </a:r>
            <a:r>
              <a:rPr lang="en-IE" sz="2400" b="1" i="1" u="sng" dirty="0" smtClean="0">
                <a:solidFill>
                  <a:srgbClr val="FF0000"/>
                </a:solidFill>
              </a:rPr>
              <a:t>provide information </a:t>
            </a:r>
            <a:r>
              <a:rPr lang="en-IE" sz="2400" i="1" dirty="0" smtClean="0">
                <a:solidFill>
                  <a:srgbClr val="FF0000"/>
                </a:solidFill>
              </a:rPr>
              <a:t>and </a:t>
            </a:r>
            <a:r>
              <a:rPr lang="en-IE" sz="2400" b="1" i="1" u="sng" dirty="0" smtClean="0">
                <a:solidFill>
                  <a:srgbClr val="FF0000"/>
                </a:solidFill>
              </a:rPr>
              <a:t>seek feedback</a:t>
            </a:r>
            <a:r>
              <a:rPr lang="en-IE" sz="2400" i="1" dirty="0" smtClean="0">
                <a:solidFill>
                  <a:srgbClr val="FF0000"/>
                </a:solidFill>
              </a:rPr>
              <a:t>-</a:t>
            </a:r>
            <a:r>
              <a:rPr lang="en-IE" sz="2400" b="1" i="1" u="sng" dirty="0" smtClean="0">
                <a:solidFill>
                  <a:srgbClr val="FF0000"/>
                </a:solidFill>
              </a:rPr>
              <a:t>NOT</a:t>
            </a:r>
            <a:r>
              <a:rPr lang="en-IE" sz="2400" i="1" dirty="0" smtClean="0">
                <a:solidFill>
                  <a:srgbClr val="FF0000"/>
                </a:solidFill>
              </a:rPr>
              <a:t> FORMAL PLANNING CONSULTATION. (Full report available)</a:t>
            </a:r>
          </a:p>
          <a:p>
            <a:endParaRPr lang="en-IE" sz="2400" i="1" dirty="0"/>
          </a:p>
          <a:p>
            <a:pPr marL="285750" indent="-285750">
              <a:buFont typeface="Arial" panose="020B0604020202020204" pitchFamily="34" charset="0"/>
              <a:buChar char="•"/>
            </a:pPr>
            <a:r>
              <a:rPr lang="en-IE" sz="2400" dirty="0" smtClean="0"/>
              <a:t>Planning documentation being prepared informed by above meetings.</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smtClean="0"/>
          </a:p>
          <a:p>
            <a:endParaRPr lang="en-IE" dirty="0" smtClean="0"/>
          </a:p>
          <a:p>
            <a:endParaRPr lang="en-IE" dirty="0"/>
          </a:p>
        </p:txBody>
      </p:sp>
    </p:spTree>
    <p:extLst>
      <p:ext uri="{BB962C8B-B14F-4D97-AF65-F5344CB8AC3E}">
        <p14:creationId xmlns:p14="http://schemas.microsoft.com/office/powerpoint/2010/main" val="1489431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991" y="0"/>
            <a:ext cx="11459818" cy="6778487"/>
          </a:xfrm>
          <a:prstGeom prst="rect">
            <a:avLst/>
          </a:prstGeom>
        </p:spPr>
      </p:pic>
    </p:spTree>
    <p:extLst>
      <p:ext uri="{BB962C8B-B14F-4D97-AF65-F5344CB8AC3E}">
        <p14:creationId xmlns:p14="http://schemas.microsoft.com/office/powerpoint/2010/main" val="3069824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 y="0"/>
            <a:ext cx="11612880" cy="6507480"/>
          </a:xfrm>
          <a:prstGeom prst="rect">
            <a:avLst/>
          </a:prstGeom>
        </p:spPr>
      </p:pic>
    </p:spTree>
    <p:extLst>
      <p:ext uri="{BB962C8B-B14F-4D97-AF65-F5344CB8AC3E}">
        <p14:creationId xmlns:p14="http://schemas.microsoft.com/office/powerpoint/2010/main" val="584017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861" y="238541"/>
            <a:ext cx="8513662" cy="3180522"/>
          </a:xfrm>
          <a:prstGeom prst="rect">
            <a:avLst/>
          </a:prstGeom>
        </p:spPr>
      </p:pic>
      <p:pic>
        <p:nvPicPr>
          <p:cNvPr id="4" name="Picture 3" descr="Photomontage DMVC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861" y="3269974"/>
            <a:ext cx="8381139" cy="3400746"/>
          </a:xfrm>
          <a:prstGeom prst="rect">
            <a:avLst/>
          </a:prstGeom>
        </p:spPr>
      </p:pic>
      <p:sp>
        <p:nvSpPr>
          <p:cNvPr id="5" name="TextBox 4"/>
          <p:cNvSpPr txBox="1"/>
          <p:nvPr/>
        </p:nvSpPr>
        <p:spPr>
          <a:xfrm>
            <a:off x="361785" y="1828802"/>
            <a:ext cx="2914811" cy="3416320"/>
          </a:xfrm>
          <a:prstGeom prst="rect">
            <a:avLst/>
          </a:prstGeom>
          <a:noFill/>
        </p:spPr>
        <p:txBody>
          <a:bodyPr wrap="square" rtlCol="0">
            <a:spAutoFit/>
          </a:bodyPr>
          <a:lstStyle/>
          <a:p>
            <a:r>
              <a:rPr lang="en-IE" sz="3600" b="1" dirty="0" smtClean="0"/>
              <a:t>Current building proposal and visual impact of feasibility proposal </a:t>
            </a:r>
            <a:endParaRPr lang="en-IE" sz="3600" b="1" dirty="0"/>
          </a:p>
        </p:txBody>
      </p:sp>
      <p:sp>
        <p:nvSpPr>
          <p:cNvPr id="6" name="Rectangle 5"/>
          <p:cNvSpPr/>
          <p:nvPr/>
        </p:nvSpPr>
        <p:spPr>
          <a:xfrm>
            <a:off x="6698974" y="4214192"/>
            <a:ext cx="616226" cy="1192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32717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5453" y="258417"/>
            <a:ext cx="9601198" cy="6599583"/>
          </a:xfrm>
          <a:prstGeom prst="rect">
            <a:avLst/>
          </a:prstGeom>
        </p:spPr>
      </p:pic>
      <p:sp>
        <p:nvSpPr>
          <p:cNvPr id="4" name="TextBox 3"/>
          <p:cNvSpPr txBox="1"/>
          <p:nvPr/>
        </p:nvSpPr>
        <p:spPr>
          <a:xfrm>
            <a:off x="159027" y="1282147"/>
            <a:ext cx="2693502" cy="1754326"/>
          </a:xfrm>
          <a:prstGeom prst="rect">
            <a:avLst/>
          </a:prstGeom>
          <a:noFill/>
        </p:spPr>
        <p:txBody>
          <a:bodyPr wrap="square" rtlCol="0">
            <a:spAutoFit/>
          </a:bodyPr>
          <a:lstStyle/>
          <a:p>
            <a:r>
              <a:rPr lang="en-IE" sz="3600" b="1" u="sng" dirty="0" smtClean="0"/>
              <a:t>Plan of proposed building</a:t>
            </a:r>
            <a:endParaRPr lang="en-IE" sz="3600" b="1" u="sng" dirty="0"/>
          </a:p>
        </p:txBody>
      </p:sp>
    </p:spTree>
    <p:extLst>
      <p:ext uri="{BB962C8B-B14F-4D97-AF65-F5344CB8AC3E}">
        <p14:creationId xmlns:p14="http://schemas.microsoft.com/office/powerpoint/2010/main" val="1000850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07705"/>
            <a:ext cx="3170584" cy="3727173"/>
          </a:xfrm>
          <a:prstGeom prst="rect">
            <a:avLst/>
          </a:prstGeom>
        </p:spPr>
      </p:pic>
      <p:pic>
        <p:nvPicPr>
          <p:cNvPr id="3" name="Picture 2"/>
          <p:cNvPicPr>
            <a:picLocks noChangeAspect="1"/>
          </p:cNvPicPr>
          <p:nvPr/>
        </p:nvPicPr>
        <p:blipFill>
          <a:blip r:embed="rId3"/>
          <a:stretch>
            <a:fillRect/>
          </a:stretch>
        </p:blipFill>
        <p:spPr>
          <a:xfrm>
            <a:off x="3170583" y="0"/>
            <a:ext cx="9240078" cy="6858000"/>
          </a:xfrm>
          <a:prstGeom prst="rect">
            <a:avLst/>
          </a:prstGeom>
        </p:spPr>
      </p:pic>
      <p:sp>
        <p:nvSpPr>
          <p:cNvPr id="4" name="TextBox 3"/>
          <p:cNvSpPr txBox="1"/>
          <p:nvPr/>
        </p:nvSpPr>
        <p:spPr>
          <a:xfrm>
            <a:off x="258417" y="407504"/>
            <a:ext cx="2866234" cy="830997"/>
          </a:xfrm>
          <a:prstGeom prst="rect">
            <a:avLst/>
          </a:prstGeom>
          <a:noFill/>
        </p:spPr>
        <p:txBody>
          <a:bodyPr wrap="none" rtlCol="0">
            <a:spAutoFit/>
          </a:bodyPr>
          <a:lstStyle/>
          <a:p>
            <a:r>
              <a:rPr lang="en-IE" sz="2400" b="1" u="sng" dirty="0" smtClean="0">
                <a:effectLst>
                  <a:outerShdw blurRad="38100" dist="38100" dir="2700000" algn="tl">
                    <a:srgbClr val="000000">
                      <a:alpha val="43137"/>
                    </a:srgbClr>
                  </a:outerShdw>
                </a:effectLst>
              </a:rPr>
              <a:t>Traffic…</a:t>
            </a:r>
          </a:p>
          <a:p>
            <a:r>
              <a:rPr lang="en-IE" sz="2400" b="1" u="sng" dirty="0" smtClean="0">
                <a:effectLst>
                  <a:outerShdw blurRad="38100" dist="38100" dir="2700000" algn="tl">
                    <a:srgbClr val="000000">
                      <a:alpha val="43137"/>
                    </a:srgbClr>
                  </a:outerShdw>
                </a:effectLst>
              </a:rPr>
              <a:t>&amp; potential solutions</a:t>
            </a:r>
            <a:endParaRPr lang="en-IE"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7874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070" y="735496"/>
            <a:ext cx="10913165" cy="7017306"/>
          </a:xfrm>
          <a:prstGeom prst="rect">
            <a:avLst/>
          </a:prstGeom>
          <a:noFill/>
        </p:spPr>
        <p:txBody>
          <a:bodyPr wrap="square" rtlCol="0">
            <a:spAutoFit/>
          </a:bodyPr>
          <a:lstStyle/>
          <a:p>
            <a:r>
              <a:rPr lang="en-IE" sz="3600" b="1" u="sng" dirty="0" smtClean="0">
                <a:effectLst>
                  <a:outerShdw blurRad="38100" dist="38100" dir="2700000" algn="tl">
                    <a:srgbClr val="000000">
                      <a:alpha val="43137"/>
                    </a:srgbClr>
                  </a:outerShdw>
                </a:effectLst>
              </a:rPr>
              <a:t>Feedback 1 – overview</a:t>
            </a:r>
          </a:p>
          <a:p>
            <a:endParaRPr lang="en-IE" sz="3600" b="1" u="sng" dirty="0">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IE" sz="2400" dirty="0"/>
              <a:t>The overall feedback received from the public was positive with only a small number turning up to issue a complaint or protest </a:t>
            </a:r>
            <a:r>
              <a:rPr lang="en-IE" sz="2400" dirty="0" smtClean="0"/>
              <a:t>to the project.</a:t>
            </a:r>
          </a:p>
          <a:p>
            <a:pPr marL="571500" indent="-571500">
              <a:buFont typeface="Arial" panose="020B0604020202020204" pitchFamily="34" charset="0"/>
              <a:buChar char="•"/>
            </a:pPr>
            <a:r>
              <a:rPr lang="en-IE" sz="2400" dirty="0"/>
              <a:t>Several members of the public and those within the tourism sector who attended the meetings openly expressed their support for the project</a:t>
            </a:r>
            <a:endParaRPr lang="en-IE" sz="2400" dirty="0" smtClean="0"/>
          </a:p>
          <a:p>
            <a:pPr marL="571500" indent="-571500">
              <a:buFont typeface="Arial" panose="020B0604020202020204" pitchFamily="34" charset="0"/>
              <a:buChar char="•"/>
            </a:pPr>
            <a:r>
              <a:rPr lang="en-IE" sz="2400" dirty="0" smtClean="0"/>
              <a:t>Many there </a:t>
            </a:r>
            <a:r>
              <a:rPr lang="en-IE" sz="2400" dirty="0"/>
              <a:t>to receive more information on the </a:t>
            </a:r>
            <a:r>
              <a:rPr lang="en-IE" sz="2400" dirty="0" smtClean="0"/>
              <a:t>development before </a:t>
            </a:r>
            <a:r>
              <a:rPr lang="en-IE" sz="2400" dirty="0"/>
              <a:t>they made up their mind about it</a:t>
            </a:r>
            <a:r>
              <a:rPr lang="en-IE" sz="2400" dirty="0" smtClean="0"/>
              <a:t>.</a:t>
            </a:r>
          </a:p>
          <a:p>
            <a:pPr marL="571500" indent="-571500">
              <a:buFont typeface="Arial" panose="020B0604020202020204" pitchFamily="34" charset="0"/>
              <a:buChar char="•"/>
            </a:pPr>
            <a:r>
              <a:rPr lang="en-IE" sz="2400" dirty="0" smtClean="0"/>
              <a:t>Lot of misinformation particularly nature and scale of development at the Hellfire location itself varying from large structures beside to demolition of the existing building, large scale development in Masseys etc.</a:t>
            </a:r>
          </a:p>
          <a:p>
            <a:pPr marL="571500" indent="-571500">
              <a:buFont typeface="Arial" panose="020B0604020202020204" pitchFamily="34" charset="0"/>
              <a:buChar char="•"/>
            </a:pPr>
            <a:r>
              <a:rPr lang="en-IE" sz="2400" dirty="0" smtClean="0"/>
              <a:t>Genuine concerns raised on environmental impacts including flora and fauna, visual impacts, existing agricultural activity etc.</a:t>
            </a:r>
          </a:p>
          <a:p>
            <a:pPr marL="571500" indent="-571500">
              <a:buFont typeface="Arial" panose="020B0604020202020204" pitchFamily="34" charset="0"/>
              <a:buChar char="•"/>
            </a:pPr>
            <a:r>
              <a:rPr lang="en-IE" sz="2400" dirty="0" smtClean="0"/>
              <a:t>Main concerns related to traffic and security issues – some in relation to scale and type of development.</a:t>
            </a:r>
          </a:p>
          <a:p>
            <a:endParaRPr lang="en-IE" sz="2400" dirty="0" smtClean="0"/>
          </a:p>
          <a:p>
            <a:pPr marL="571500" indent="-571500">
              <a:buFont typeface="Arial" panose="020B0604020202020204" pitchFamily="34" charset="0"/>
              <a:buChar char="•"/>
            </a:pPr>
            <a:endParaRPr lang="en-IE" sz="2400" dirty="0"/>
          </a:p>
          <a:p>
            <a:pPr marL="571500" indent="-571500">
              <a:buFont typeface="Arial" panose="020B0604020202020204" pitchFamily="34" charset="0"/>
              <a:buChar char="•"/>
            </a:pPr>
            <a:endParaRPr lang="en-IE" dirty="0"/>
          </a:p>
        </p:txBody>
      </p:sp>
    </p:spTree>
    <p:extLst>
      <p:ext uri="{BB962C8B-B14F-4D97-AF65-F5344CB8AC3E}">
        <p14:creationId xmlns:p14="http://schemas.microsoft.com/office/powerpoint/2010/main" val="3129511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487</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Hellfire Mountains project CPG 2nd May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Hellfire Mountains project CPG 2nd May 2017-next steps</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Nevin</dc:creator>
  <cp:lastModifiedBy>Frank Nevin</cp:lastModifiedBy>
  <cp:revision>39</cp:revision>
  <dcterms:created xsi:type="dcterms:W3CDTF">2017-04-26T08:25:29Z</dcterms:created>
  <dcterms:modified xsi:type="dcterms:W3CDTF">2017-05-08T11:31:14Z</dcterms:modified>
</cp:coreProperties>
</file>