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85" r:id="rId2"/>
    <p:sldId id="271" r:id="rId3"/>
    <p:sldId id="286" r:id="rId4"/>
    <p:sldId id="287" r:id="rId5"/>
    <p:sldId id="283" r:id="rId6"/>
    <p:sldId id="273" r:id="rId7"/>
    <p:sldId id="297" r:id="rId8"/>
    <p:sldId id="259" r:id="rId9"/>
    <p:sldId id="295" r:id="rId10"/>
    <p:sldId id="274" r:id="rId11"/>
    <p:sldId id="264" r:id="rId12"/>
    <p:sldId id="290" r:id="rId13"/>
    <p:sldId id="292" r:id="rId14"/>
    <p:sldId id="293" r:id="rId15"/>
    <p:sldId id="265" r:id="rId16"/>
    <p:sldId id="267" r:id="rId17"/>
    <p:sldId id="269" r:id="rId18"/>
    <p:sldId id="281" r:id="rId19"/>
    <p:sldId id="294" r:id="rId20"/>
    <p:sldId id="282" r:id="rId21"/>
    <p:sldId id="289" r:id="rId22"/>
  </p:sldIdLst>
  <p:sldSz cx="9144000" cy="6858000" type="screen4x3"/>
  <p:notesSz cx="6805613" cy="9944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906" autoAdjust="0"/>
    <p:restoredTop sz="94660"/>
  </p:normalViewPr>
  <p:slideViewPr>
    <p:cSldViewPr>
      <p:cViewPr varScale="1">
        <p:scale>
          <a:sx n="79" d="100"/>
          <a:sy n="79" d="100"/>
        </p:scale>
        <p:origin x="82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3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dineen_s\Documents\Misc\Copy%20of%20Presentation%20slide%20-%20WFD%20draft%202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507821644812181E-2"/>
          <c:y val="5.1450880457726972E-2"/>
          <c:w val="0.92148512992678056"/>
          <c:h val="0.81378789521972261"/>
        </c:manualLayout>
      </c:layout>
      <c:areaChart>
        <c:grouping val="standard"/>
        <c:varyColors val="0"/>
        <c:ser>
          <c:idx val="0"/>
          <c:order val="0"/>
          <c:spPr>
            <a:effectLst>
              <a:glow>
                <a:schemeClr val="accent1">
                  <a:alpha val="40000"/>
                </a:schemeClr>
              </a:glow>
              <a:softEdge rad="12700"/>
            </a:effectLst>
          </c:spPr>
          <c:cat>
            <c:numRef>
              <c:f>'Sheet1 (2)'!$B$3:$B$15</c:f>
              <c:numCache>
                <c:formatCode>dd/mm/yy;@</c:formatCode>
                <c:ptCount val="13"/>
                <c:pt idx="0">
                  <c:v>33238</c:v>
                </c:pt>
                <c:pt idx="1">
                  <c:v>34699</c:v>
                </c:pt>
                <c:pt idx="2">
                  <c:v>35795</c:v>
                </c:pt>
                <c:pt idx="3">
                  <c:v>36891</c:v>
                </c:pt>
                <c:pt idx="4">
                  <c:v>37986</c:v>
                </c:pt>
                <c:pt idx="5">
                  <c:v>39082</c:v>
                </c:pt>
                <c:pt idx="6">
                  <c:v>40178</c:v>
                </c:pt>
                <c:pt idx="7">
                  <c:v>41274</c:v>
                </c:pt>
                <c:pt idx="8">
                  <c:v>42369</c:v>
                </c:pt>
                <c:pt idx="9">
                  <c:v>43465</c:v>
                </c:pt>
                <c:pt idx="10">
                  <c:v>44561</c:v>
                </c:pt>
                <c:pt idx="11">
                  <c:v>45657</c:v>
                </c:pt>
                <c:pt idx="12">
                  <c:v>46752</c:v>
                </c:pt>
              </c:numCache>
            </c:numRef>
          </c:cat>
          <c:val>
            <c:numRef>
              <c:f>'Sheet1 (2)'!$C$3:$C$15</c:f>
              <c:numCache>
                <c:formatCode>General</c:formatCode>
                <c:ptCount val="13"/>
                <c:pt idx="0">
                  <c:v>77</c:v>
                </c:pt>
                <c:pt idx="1">
                  <c:v>71</c:v>
                </c:pt>
                <c:pt idx="2">
                  <c:v>67</c:v>
                </c:pt>
                <c:pt idx="3">
                  <c:v>69</c:v>
                </c:pt>
                <c:pt idx="4">
                  <c:v>69</c:v>
                </c:pt>
                <c:pt idx="5">
                  <c:v>71</c:v>
                </c:pt>
                <c:pt idx="6">
                  <c:v>69</c:v>
                </c:pt>
                <c:pt idx="7">
                  <c:v>73</c:v>
                </c:pt>
                <c:pt idx="8">
                  <c:v>80</c:v>
                </c:pt>
                <c:pt idx="9">
                  <c:v>85</c:v>
                </c:pt>
                <c:pt idx="10">
                  <c:v>90</c:v>
                </c:pt>
                <c:pt idx="11">
                  <c:v>95</c:v>
                </c:pt>
                <c:pt idx="12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27F-4BD1-B1E0-7F30C6C7CCE6}"/>
            </c:ext>
          </c:extLst>
        </c:ser>
        <c:ser>
          <c:idx val="1"/>
          <c:order val="1"/>
          <c:spPr>
            <a:solidFill>
              <a:schemeClr val="accent1">
                <a:lumMod val="20000"/>
                <a:lumOff val="80000"/>
              </a:schemeClr>
            </a:solidFill>
            <a:ln w="6350" cap="flat"/>
          </c:spPr>
          <c:cat>
            <c:numRef>
              <c:f>'Sheet1 (2)'!$B$3:$B$15</c:f>
              <c:numCache>
                <c:formatCode>dd/mm/yy;@</c:formatCode>
                <c:ptCount val="13"/>
                <c:pt idx="0">
                  <c:v>33238</c:v>
                </c:pt>
                <c:pt idx="1">
                  <c:v>34699</c:v>
                </c:pt>
                <c:pt idx="2">
                  <c:v>35795</c:v>
                </c:pt>
                <c:pt idx="3">
                  <c:v>36891</c:v>
                </c:pt>
                <c:pt idx="4">
                  <c:v>37986</c:v>
                </c:pt>
                <c:pt idx="5">
                  <c:v>39082</c:v>
                </c:pt>
                <c:pt idx="6">
                  <c:v>40178</c:v>
                </c:pt>
                <c:pt idx="7">
                  <c:v>41274</c:v>
                </c:pt>
                <c:pt idx="8">
                  <c:v>42369</c:v>
                </c:pt>
                <c:pt idx="9">
                  <c:v>43465</c:v>
                </c:pt>
                <c:pt idx="10">
                  <c:v>44561</c:v>
                </c:pt>
                <c:pt idx="11">
                  <c:v>45657</c:v>
                </c:pt>
                <c:pt idx="12">
                  <c:v>46752</c:v>
                </c:pt>
              </c:numCache>
            </c:numRef>
          </c:cat>
          <c:val>
            <c:numRef>
              <c:f>'Sheet1 (2)'!$D$3:$D$15</c:f>
              <c:numCache>
                <c:formatCode>General</c:formatCode>
                <c:ptCount val="13"/>
                <c:pt idx="7">
                  <c:v>73</c:v>
                </c:pt>
                <c:pt idx="8">
                  <c:v>80</c:v>
                </c:pt>
                <c:pt idx="9">
                  <c:v>85</c:v>
                </c:pt>
                <c:pt idx="10">
                  <c:v>90</c:v>
                </c:pt>
                <c:pt idx="11">
                  <c:v>95</c:v>
                </c:pt>
                <c:pt idx="12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27F-4BD1-B1E0-7F30C6C7CC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46470208"/>
        <c:axId val="446470600"/>
      </c:areaChart>
      <c:dateAx>
        <c:axId val="446470208"/>
        <c:scaling>
          <c:orientation val="minMax"/>
          <c:max val="46752"/>
          <c:min val="33238"/>
        </c:scaling>
        <c:delete val="1"/>
        <c:axPos val="b"/>
        <c:numFmt formatCode="dd/mm/yy;@" sourceLinked="1"/>
        <c:majorTickMark val="out"/>
        <c:minorTickMark val="none"/>
        <c:tickLblPos val="none"/>
        <c:crossAx val="446470600"/>
        <c:crosses val="autoZero"/>
        <c:auto val="0"/>
        <c:lblOffset val="100"/>
        <c:baseTimeUnit val="years"/>
        <c:majorUnit val="1"/>
        <c:majorTimeUnit val="years"/>
      </c:dateAx>
      <c:valAx>
        <c:axId val="446470600"/>
        <c:scaling>
          <c:orientation val="minMax"/>
          <c:max val="100"/>
          <c:min val="6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446470208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zero"/>
    <c:showDLblsOverMax val="0"/>
  </c:chart>
  <c:spPr>
    <a:solidFill>
      <a:schemeClr val="bg1"/>
    </a:solidFill>
    <a:ln>
      <a:solidFill>
        <a:schemeClr val="accent3"/>
      </a:solidFill>
    </a:ln>
  </c:sp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1696521567048186"/>
          <c:y val="0"/>
          <c:w val="0.65812262179202308"/>
          <c:h val="0.80946687741765966"/>
        </c:manualLayout>
      </c:layout>
      <c:barChart>
        <c:barDir val="bar"/>
        <c:grouping val="cluster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3"/>
                <c:pt idx="0">
                  <c:v>Urban Waste Water</c:v>
                </c:pt>
                <c:pt idx="1">
                  <c:v>REPS Water</c:v>
                </c:pt>
                <c:pt idx="2">
                  <c:v>Farm Buildings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9F4-4F6D-8000-CA2E9CE3BA4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3"/>
                <c:pt idx="0">
                  <c:v>Urban Waste Water</c:v>
                </c:pt>
                <c:pt idx="1">
                  <c:v>REPS Water</c:v>
                </c:pt>
                <c:pt idx="2">
                  <c:v>Farm Buildings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9F4-4F6D-8000-CA2E9CE3BA4B}"/>
            </c:ext>
          </c:extLst>
        </c:ser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cat>
            <c:strRef>
              <c:f>Sheet1!$A$2:$A$5</c:f>
              <c:strCache>
                <c:ptCount val="3"/>
                <c:pt idx="0">
                  <c:v>Urban Waste Water</c:v>
                </c:pt>
                <c:pt idx="1">
                  <c:v>REPS Water</c:v>
                </c:pt>
                <c:pt idx="2">
                  <c:v>Farm Buildings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3.7</c:v>
                </c:pt>
                <c:pt idx="1">
                  <c:v>0.35000000000000031</c:v>
                </c:pt>
                <c:pt idx="2">
                  <c:v>4.0999999999999996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9F4-4F6D-8000-CA2E9CE3BA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46471776"/>
        <c:axId val="446471384"/>
      </c:barChart>
      <c:valAx>
        <c:axId val="446471384"/>
        <c:scaling>
          <c:orientation val="minMax"/>
          <c:max val="5"/>
          <c:min val="0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US" sz="1200" baseline="0"/>
            </a:pPr>
            <a:endParaRPr lang="en-US"/>
          </a:p>
        </c:txPr>
        <c:crossAx val="446471776"/>
        <c:crosses val="autoZero"/>
        <c:crossBetween val="between"/>
      </c:valAx>
      <c:catAx>
        <c:axId val="44647177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lang="en-US" sz="1200" baseline="0"/>
            </a:pPr>
            <a:endParaRPr lang="en-US"/>
          </a:p>
        </c:txPr>
        <c:crossAx val="446471384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spPr>
    <a:solidFill>
      <a:schemeClr val="bg1"/>
    </a:solidFill>
    <a:ln>
      <a:solidFill>
        <a:schemeClr val="tx1"/>
      </a:solidFill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0.68025</cdr:x>
      <cdr:y>0.05823</cdr:y>
    </cdr:from>
    <cdr:to>
      <cdr:x>0.68025</cdr:x>
      <cdr:y>0.87051</cdr:y>
    </cdr:to>
    <cdr:cxnSp macro="">
      <cdr:nvCxnSpPr>
        <cdr:cNvPr id="17" name="Straight Connector 16"/>
        <cdr:cNvCxnSpPr/>
      </cdr:nvCxnSpPr>
      <cdr:spPr>
        <a:xfrm xmlns:a="http://schemas.openxmlformats.org/drawingml/2006/main" flipV="1">
          <a:off x="4619799" y="294258"/>
          <a:ext cx="0" cy="4104456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22225" cap="flat" cmpd="sng" algn="ctr">
          <a:solidFill>
            <a:srgbClr val="00B050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0.30915</cdr:x>
      <cdr:y>0.05823</cdr:y>
    </cdr:from>
    <cdr:to>
      <cdr:x>0.30915</cdr:x>
      <cdr:y>0.87051</cdr:y>
    </cdr:to>
    <cdr:cxnSp macro="">
      <cdr:nvCxnSpPr>
        <cdr:cNvPr id="10" name="Straight Connector 9"/>
        <cdr:cNvCxnSpPr/>
      </cdr:nvCxnSpPr>
      <cdr:spPr>
        <a:xfrm xmlns:a="http://schemas.openxmlformats.org/drawingml/2006/main" flipV="1">
          <a:off x="2099519" y="294258"/>
          <a:ext cx="0" cy="4104456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22225" cap="flat" cmpd="sng" algn="ctr">
          <a:solidFill>
            <a:srgbClr val="00B050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0.04955</cdr:x>
      <cdr:y>0.4875</cdr:y>
    </cdr:from>
    <cdr:to>
      <cdr:x>0.18738</cdr:x>
      <cdr:y>0.5445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01688" y="2808312"/>
          <a:ext cx="1117325" cy="3283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IE" b="1" dirty="0"/>
            <a:t>1987-1990</a:t>
          </a:r>
        </a:p>
      </cdr:txBody>
    </cdr:sp>
  </cdr:relSizeAnchor>
  <cdr:relSizeAnchor xmlns:cdr="http://schemas.openxmlformats.org/drawingml/2006/chartDrawing">
    <cdr:from>
      <cdr:x>0.52292</cdr:x>
      <cdr:y>0.55569</cdr:y>
    </cdr:from>
    <cdr:to>
      <cdr:x>0.63956</cdr:x>
      <cdr:y>0.59844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4687711" y="3204337"/>
          <a:ext cx="1045618" cy="2465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IE" b="1" dirty="0"/>
            <a:t>2010-2012</a:t>
          </a:r>
        </a:p>
      </cdr:txBody>
    </cdr:sp>
  </cdr:relSizeAnchor>
  <cdr:relSizeAnchor xmlns:cdr="http://schemas.openxmlformats.org/drawingml/2006/chartDrawing">
    <cdr:from>
      <cdr:x>0.16503</cdr:x>
      <cdr:y>0.7375</cdr:y>
    </cdr:from>
    <cdr:to>
      <cdr:x>0.27782</cdr:x>
      <cdr:y>0.89623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1337792" y="424847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IE" sz="1100" b="1" dirty="0"/>
            <a:t>1995-1997</a:t>
          </a:r>
        </a:p>
      </cdr:txBody>
    </cdr:sp>
  </cdr:relSizeAnchor>
  <cdr:relSizeAnchor xmlns:cdr="http://schemas.openxmlformats.org/drawingml/2006/chartDrawing">
    <cdr:from>
      <cdr:x>0.25385</cdr:x>
      <cdr:y>0.6375</cdr:y>
    </cdr:from>
    <cdr:to>
      <cdr:x>0.36665</cdr:x>
      <cdr:y>0.79623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2057872" y="367240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IE" sz="1100" b="1" dirty="0"/>
            <a:t>1998-2000</a:t>
          </a:r>
        </a:p>
      </cdr:txBody>
    </cdr:sp>
  </cdr:relSizeAnchor>
  <cdr:relSizeAnchor xmlns:cdr="http://schemas.openxmlformats.org/drawingml/2006/chartDrawing">
    <cdr:from>
      <cdr:x>0.31544</cdr:x>
      <cdr:y>0.7625</cdr:y>
    </cdr:from>
    <cdr:to>
      <cdr:x>0.42824</cdr:x>
      <cdr:y>0.92123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2557133" y="439248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IE" sz="1200" b="1" dirty="0"/>
        </a:p>
      </cdr:txBody>
    </cdr:sp>
  </cdr:relSizeAnchor>
  <cdr:relSizeAnchor xmlns:cdr="http://schemas.openxmlformats.org/drawingml/2006/chartDrawing">
    <cdr:from>
      <cdr:x>0.82714</cdr:x>
      <cdr:y>0.04495</cdr:y>
    </cdr:from>
    <cdr:to>
      <cdr:x>0.82714</cdr:x>
      <cdr:y>0.85723</cdr:y>
    </cdr:to>
    <cdr:cxnSp macro="">
      <cdr:nvCxnSpPr>
        <cdr:cNvPr id="12" name="Straight Connector 11"/>
        <cdr:cNvCxnSpPr/>
      </cdr:nvCxnSpPr>
      <cdr:spPr>
        <a:xfrm xmlns:a="http://schemas.openxmlformats.org/drawingml/2006/main" flipV="1">
          <a:off x="7414887" y="259198"/>
          <a:ext cx="0" cy="4683909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22225" cap="flat" cmpd="sng" algn="ctr">
          <a:solidFill>
            <a:srgbClr val="00B050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0.78714</cdr:x>
      <cdr:y>0.72098</cdr:y>
    </cdr:from>
    <cdr:to>
      <cdr:x>0.86746</cdr:x>
      <cdr:y>0.78503</cdr:y>
    </cdr:to>
    <cdr:sp macro="" textlink="">
      <cdr:nvSpPr>
        <cdr:cNvPr id="13" name="TextBox 8"/>
        <cdr:cNvSpPr txBox="1"/>
      </cdr:nvSpPr>
      <cdr:spPr>
        <a:xfrm xmlns:a="http://schemas.openxmlformats.org/drawingml/2006/main">
          <a:off x="7056276" y="4157457"/>
          <a:ext cx="720080" cy="369332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IE" b="1" dirty="0">
              <a:solidFill>
                <a:srgbClr val="008000"/>
              </a:solidFill>
            </a:rPr>
            <a:t>2021</a:t>
          </a:r>
        </a:p>
      </cdr:txBody>
    </cdr:sp>
  </cdr:relSizeAnchor>
  <cdr:relSizeAnchor xmlns:cdr="http://schemas.openxmlformats.org/drawingml/2006/chartDrawing">
    <cdr:from>
      <cdr:x>0.39219</cdr:x>
      <cdr:y>0.05304</cdr:y>
    </cdr:from>
    <cdr:to>
      <cdr:x>0.64003</cdr:x>
      <cdr:y>0.10833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3515787" y="305840"/>
          <a:ext cx="2221734" cy="31885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IE" sz="1100" dirty="0"/>
            <a:t>Expenditure 2000-2014 € billion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4D3ED0-5E0D-4646-AF36-8F2F9E895C52}" type="datetimeFigureOut">
              <a:rPr lang="en-IE" smtClean="0"/>
              <a:t>02/05/2017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1B556A-3F03-4DF0-96D3-98D79D24FA9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524385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76A493-204E-49EB-8607-32C8AB5C9EC3}" type="datetimeFigureOut">
              <a:rPr lang="en-IE" smtClean="0"/>
              <a:pPr/>
              <a:t>02/05/2017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F2D356-82B4-4A9F-B0A6-A8CD726D80E6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56707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ts val="1783"/>
              </a:spcBef>
            </a:pPr>
            <a:r>
              <a:rPr lang="en-IE" dirty="0"/>
              <a:t>Programme of measures to address, amongst other things, the following pressures:</a:t>
            </a:r>
          </a:p>
          <a:p>
            <a:pPr>
              <a:spcBef>
                <a:spcPts val="1783"/>
              </a:spcBef>
            </a:pPr>
            <a:r>
              <a:rPr lang="en-IE" dirty="0"/>
              <a:t>Agriculture*</a:t>
            </a:r>
          </a:p>
          <a:p>
            <a:pPr>
              <a:spcBef>
                <a:spcPts val="1783"/>
              </a:spcBef>
            </a:pPr>
            <a:r>
              <a:rPr lang="en-IE" dirty="0"/>
              <a:t>Septic tanks</a:t>
            </a:r>
          </a:p>
          <a:p>
            <a:pPr>
              <a:spcBef>
                <a:spcPts val="1783"/>
              </a:spcBef>
            </a:pPr>
            <a:r>
              <a:rPr lang="en-IE" dirty="0"/>
              <a:t>Urban waste water</a:t>
            </a:r>
          </a:p>
          <a:p>
            <a:pPr>
              <a:spcBef>
                <a:spcPts val="1189"/>
              </a:spcBef>
            </a:pPr>
            <a:r>
              <a:rPr lang="en-IE" dirty="0"/>
              <a:t>Forestry</a:t>
            </a:r>
          </a:p>
          <a:p>
            <a:pPr>
              <a:spcBef>
                <a:spcPts val="1189"/>
              </a:spcBef>
            </a:pPr>
            <a:r>
              <a:rPr lang="en-IE" dirty="0"/>
              <a:t>Peat harvesting</a:t>
            </a:r>
          </a:p>
          <a:p>
            <a:pPr>
              <a:spcBef>
                <a:spcPts val="1189"/>
              </a:spcBef>
            </a:pPr>
            <a:r>
              <a:rPr lang="en-IE" dirty="0"/>
              <a:t>Invasive alien species</a:t>
            </a:r>
          </a:p>
          <a:p>
            <a:pPr>
              <a:spcBef>
                <a:spcPts val="1783"/>
              </a:spcBef>
            </a:pPr>
            <a:r>
              <a:rPr lang="en-IE" dirty="0"/>
              <a:t>Protected areas</a:t>
            </a:r>
          </a:p>
          <a:p>
            <a:pPr>
              <a:spcBef>
                <a:spcPts val="1783"/>
              </a:spcBef>
            </a:pPr>
            <a:r>
              <a:rPr lang="en-IE" dirty="0"/>
              <a:t>High status waters - “blue dot catchments programme”</a:t>
            </a:r>
          </a:p>
          <a:p>
            <a:pPr>
              <a:spcBef>
                <a:spcPts val="1783"/>
              </a:spcBef>
            </a:pPr>
            <a:r>
              <a:rPr lang="en-IE" dirty="0" err="1"/>
              <a:t>Hydromorphology</a:t>
            </a:r>
            <a:endParaRPr lang="en-IE" dirty="0"/>
          </a:p>
          <a:p>
            <a:pPr>
              <a:spcBef>
                <a:spcPts val="1783"/>
              </a:spcBef>
            </a:pPr>
            <a:r>
              <a:rPr lang="en-IE" dirty="0"/>
              <a:t>Floods</a:t>
            </a:r>
          </a:p>
          <a:p>
            <a:pPr>
              <a:spcBef>
                <a:spcPts val="1783"/>
              </a:spcBef>
            </a:pPr>
            <a:r>
              <a:rPr lang="en-IE" dirty="0"/>
              <a:t>Land use planning and water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7551F-7FBE-43BA-92A9-993E69CB110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569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2BB96-62A0-4101-BA1D-99709C54EBEF}" type="datetimeFigureOut">
              <a:rPr lang="en-IE" smtClean="0"/>
              <a:pPr/>
              <a:t>02/05/2017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82EE2-942B-4BC3-9903-707B53B50A9F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2BB96-62A0-4101-BA1D-99709C54EBEF}" type="datetimeFigureOut">
              <a:rPr lang="en-IE" smtClean="0"/>
              <a:pPr/>
              <a:t>02/05/2017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82EE2-942B-4BC3-9903-707B53B50A9F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2BB96-62A0-4101-BA1D-99709C54EBEF}" type="datetimeFigureOut">
              <a:rPr lang="en-IE" smtClean="0"/>
              <a:pPr/>
              <a:t>02/05/2017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82EE2-942B-4BC3-9903-707B53B50A9F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2BB96-62A0-4101-BA1D-99709C54EBEF}" type="datetimeFigureOut">
              <a:rPr lang="en-IE" smtClean="0"/>
              <a:pPr/>
              <a:t>02/05/2017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82EE2-942B-4BC3-9903-707B53B50A9F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2BB96-62A0-4101-BA1D-99709C54EBEF}" type="datetimeFigureOut">
              <a:rPr lang="en-IE" smtClean="0"/>
              <a:pPr/>
              <a:t>02/05/2017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82EE2-942B-4BC3-9903-707B53B50A9F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2BB96-62A0-4101-BA1D-99709C54EBEF}" type="datetimeFigureOut">
              <a:rPr lang="en-IE" smtClean="0"/>
              <a:pPr/>
              <a:t>02/05/2017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82EE2-942B-4BC3-9903-707B53B50A9F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2BB96-62A0-4101-BA1D-99709C54EBEF}" type="datetimeFigureOut">
              <a:rPr lang="en-IE" smtClean="0"/>
              <a:pPr/>
              <a:t>02/05/2017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82EE2-942B-4BC3-9903-707B53B50A9F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2BB96-62A0-4101-BA1D-99709C54EBEF}" type="datetimeFigureOut">
              <a:rPr lang="en-IE" smtClean="0"/>
              <a:pPr/>
              <a:t>02/05/2017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82EE2-942B-4BC3-9903-707B53B50A9F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2BB96-62A0-4101-BA1D-99709C54EBEF}" type="datetimeFigureOut">
              <a:rPr lang="en-IE" smtClean="0"/>
              <a:pPr/>
              <a:t>02/05/2017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82EE2-942B-4BC3-9903-707B53B50A9F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2BB96-62A0-4101-BA1D-99709C54EBEF}" type="datetimeFigureOut">
              <a:rPr lang="en-IE" smtClean="0"/>
              <a:pPr/>
              <a:t>02/05/2017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82EE2-942B-4BC3-9903-707B53B50A9F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2BB96-62A0-4101-BA1D-99709C54EBEF}" type="datetimeFigureOut">
              <a:rPr lang="en-IE" smtClean="0"/>
              <a:pPr/>
              <a:t>02/05/2017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82EE2-942B-4BC3-9903-707B53B50A9F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32BB96-62A0-4101-BA1D-99709C54EBEF}" type="datetimeFigureOut">
              <a:rPr lang="en-IE" smtClean="0"/>
              <a:pPr/>
              <a:t>02/05/2017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982EE2-942B-4BC3-9903-707B53B50A9F}" type="slidenum">
              <a:rPr lang="en-IE" smtClean="0"/>
              <a:pPr/>
              <a:t>‹#›</a:t>
            </a:fld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mailto:RBMP@housing.gov.ie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3918055"/>
            <a:ext cx="5400600" cy="1095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724128" y="1367045"/>
            <a:ext cx="3016311" cy="3646131"/>
          </a:xfrm>
          <a:prstGeom prst="rect">
            <a:avLst/>
          </a:prstGeom>
        </p:spPr>
      </p:pic>
      <p:sp>
        <p:nvSpPr>
          <p:cNvPr id="9" name="Title 3"/>
          <p:cNvSpPr txBox="1">
            <a:spLocks/>
          </p:cNvSpPr>
          <p:nvPr/>
        </p:nvSpPr>
        <p:spPr>
          <a:xfrm>
            <a:off x="323529" y="908720"/>
            <a:ext cx="5184576" cy="273630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IE" sz="3200" dirty="0"/>
              <a:t>Presentation </a:t>
            </a:r>
          </a:p>
          <a:p>
            <a:pPr>
              <a:defRPr/>
            </a:pPr>
            <a:r>
              <a:rPr lang="en-IE" sz="3200" dirty="0"/>
              <a:t>to </a:t>
            </a:r>
          </a:p>
          <a:p>
            <a:pPr algn="l">
              <a:defRPr/>
            </a:pPr>
            <a:endParaRPr lang="en-IE" sz="2400" dirty="0">
              <a:solidFill>
                <a:schemeClr val="accent2">
                  <a:lumMod val="50000"/>
                </a:schemeClr>
              </a:solidFill>
            </a:endParaRPr>
          </a:p>
          <a:p>
            <a:pPr algn="l">
              <a:defRPr/>
            </a:pPr>
            <a:r>
              <a:rPr lang="en-IE" sz="2400" dirty="0" smtClean="0">
                <a:solidFill>
                  <a:schemeClr val="accent2">
                    <a:lumMod val="50000"/>
                  </a:schemeClr>
                </a:solidFill>
              </a:rPr>
              <a:t>Environment, Public realm and climate Change SPC Meeting</a:t>
            </a:r>
            <a:endParaRPr lang="en-IE" sz="1600" dirty="0"/>
          </a:p>
          <a:p>
            <a:pPr algn="l">
              <a:defRPr/>
            </a:pPr>
            <a:endParaRPr lang="en-IE" sz="1600" dirty="0"/>
          </a:p>
          <a:p>
            <a:pPr algn="l">
              <a:defRPr/>
            </a:pPr>
            <a:r>
              <a:rPr lang="en-IE" sz="1600" dirty="0" smtClean="0"/>
              <a:t>Date</a:t>
            </a:r>
            <a:r>
              <a:rPr lang="en-IE" sz="1600" smtClean="0"/>
              <a:t>: 16</a:t>
            </a:r>
            <a:r>
              <a:rPr lang="en-IE" sz="1600" baseline="30000" smtClean="0"/>
              <a:t>th</a:t>
            </a:r>
            <a:r>
              <a:rPr lang="en-IE" sz="1600" smtClean="0"/>
              <a:t> </a:t>
            </a:r>
            <a:r>
              <a:rPr lang="en-IE" sz="1600" dirty="0" smtClean="0"/>
              <a:t>May 2017.</a:t>
            </a:r>
            <a:endParaRPr lang="en-IE" sz="1600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665" y="5085184"/>
            <a:ext cx="5805815" cy="1522366"/>
          </a:xfrm>
          <a:prstGeom prst="rect">
            <a:avLst/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7399" y="169844"/>
            <a:ext cx="82089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800" dirty="0">
                <a:solidFill>
                  <a:schemeClr val="accent2">
                    <a:lumMod val="50000"/>
                  </a:schemeClr>
                </a:solidFill>
              </a:rPr>
              <a:t>River Basin Management Plan for Ireland (2018-2021)</a:t>
            </a:r>
          </a:p>
        </p:txBody>
      </p:sp>
    </p:spTree>
    <p:extLst>
      <p:ext uri="{BB962C8B-B14F-4D97-AF65-F5344CB8AC3E}">
        <p14:creationId xmlns:p14="http://schemas.microsoft.com/office/powerpoint/2010/main" val="35764147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520" y="303250"/>
            <a:ext cx="8663880" cy="754024"/>
          </a:xfrm>
        </p:spPr>
        <p:txBody>
          <a:bodyPr>
            <a:noAutofit/>
          </a:bodyPr>
          <a:lstStyle/>
          <a:p>
            <a:r>
              <a:rPr lang="en-IE" sz="3600" dirty="0"/>
              <a:t>Programme of Measures </a:t>
            </a:r>
            <a:r>
              <a:rPr lang="en-IE" sz="2000" dirty="0"/>
              <a:t>(Ch. 7)</a:t>
            </a:r>
            <a:r>
              <a:rPr lang="en-IE" dirty="0"/>
              <a:t/>
            </a:r>
            <a:br>
              <a:rPr lang="en-IE" dirty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052736"/>
            <a:ext cx="8382000" cy="5500464"/>
          </a:xfrm>
        </p:spPr>
        <p:txBody>
          <a:bodyPr>
            <a:normAutofit fontScale="70000" lnSpcReduction="20000"/>
          </a:bodyPr>
          <a:lstStyle/>
          <a:p>
            <a:pPr>
              <a:spcBef>
                <a:spcPts val="1800"/>
              </a:spcBef>
            </a:pPr>
            <a:r>
              <a:rPr lang="en-IE" sz="2400" dirty="0"/>
              <a:t>Agriculture</a:t>
            </a:r>
          </a:p>
          <a:p>
            <a:pPr>
              <a:spcBef>
                <a:spcPts val="1800"/>
              </a:spcBef>
            </a:pPr>
            <a:r>
              <a:rPr lang="en-IE" sz="2400" dirty="0"/>
              <a:t>Septic tanks</a:t>
            </a:r>
          </a:p>
          <a:p>
            <a:pPr>
              <a:spcBef>
                <a:spcPts val="1800"/>
              </a:spcBef>
            </a:pPr>
            <a:r>
              <a:rPr lang="en-IE" sz="2400" dirty="0"/>
              <a:t>Urban waste water</a:t>
            </a:r>
          </a:p>
          <a:p>
            <a:pPr>
              <a:spcBef>
                <a:spcPts val="1200"/>
              </a:spcBef>
            </a:pPr>
            <a:r>
              <a:rPr lang="en-IE" sz="2400" dirty="0"/>
              <a:t>Forestry</a:t>
            </a:r>
          </a:p>
          <a:p>
            <a:pPr>
              <a:spcBef>
                <a:spcPts val="1200"/>
              </a:spcBef>
            </a:pPr>
            <a:r>
              <a:rPr lang="en-IE" sz="2400" dirty="0"/>
              <a:t>Extractive industry incl. peat harvesting</a:t>
            </a:r>
          </a:p>
          <a:p>
            <a:pPr>
              <a:spcBef>
                <a:spcPts val="1200"/>
              </a:spcBef>
            </a:pPr>
            <a:r>
              <a:rPr lang="en-IE" sz="2400" dirty="0"/>
              <a:t>Invasive alien species</a:t>
            </a:r>
          </a:p>
          <a:p>
            <a:pPr>
              <a:spcBef>
                <a:spcPts val="1800"/>
              </a:spcBef>
            </a:pPr>
            <a:r>
              <a:rPr lang="en-IE" sz="2400" dirty="0"/>
              <a:t>Physical modification</a:t>
            </a:r>
          </a:p>
          <a:p>
            <a:pPr lvl="0">
              <a:spcBef>
                <a:spcPts val="1800"/>
              </a:spcBef>
            </a:pPr>
            <a:r>
              <a:rPr lang="en-IE" sz="2400" dirty="0"/>
              <a:t>Water abstractions</a:t>
            </a:r>
          </a:p>
          <a:p>
            <a:pPr>
              <a:spcBef>
                <a:spcPts val="1800"/>
              </a:spcBef>
            </a:pPr>
            <a:r>
              <a:rPr lang="en-GB" sz="2400" dirty="0"/>
              <a:t>Industry</a:t>
            </a:r>
          </a:p>
          <a:p>
            <a:pPr>
              <a:spcBef>
                <a:spcPts val="1800"/>
              </a:spcBef>
            </a:pPr>
            <a:r>
              <a:rPr lang="en-GB" sz="2400" dirty="0"/>
              <a:t>Waste</a:t>
            </a:r>
          </a:p>
          <a:p>
            <a:pPr>
              <a:spcBef>
                <a:spcPts val="1800"/>
              </a:spcBef>
            </a:pPr>
            <a:r>
              <a:rPr lang="en-GB" sz="2400" dirty="0"/>
              <a:t>Historically polluted sites</a:t>
            </a:r>
          </a:p>
          <a:p>
            <a:pPr>
              <a:spcBef>
                <a:spcPts val="1800"/>
              </a:spcBef>
            </a:pPr>
            <a:r>
              <a:rPr lang="en-GB" sz="2400" dirty="0"/>
              <a:t>Water treatment</a:t>
            </a:r>
          </a:p>
          <a:p>
            <a:pPr>
              <a:spcBef>
                <a:spcPts val="1800"/>
              </a:spcBef>
            </a:pPr>
            <a:r>
              <a:rPr lang="en-GB" sz="2400" dirty="0"/>
              <a:t>Others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942078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9552" y="303250"/>
            <a:ext cx="8375848" cy="754024"/>
          </a:xfrm>
        </p:spPr>
        <p:txBody>
          <a:bodyPr>
            <a:noAutofit/>
          </a:bodyPr>
          <a:lstStyle/>
          <a:p>
            <a:r>
              <a:rPr lang="en-IE" sz="3600" dirty="0"/>
              <a:t>Implementation Strategy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1187136"/>
            <a:ext cx="8634442" cy="5410216"/>
          </a:xfrm>
        </p:spPr>
        <p:txBody>
          <a:bodyPr>
            <a:normAutofit lnSpcReduction="10000"/>
          </a:bodyPr>
          <a:lstStyle/>
          <a:p>
            <a:pPr>
              <a:spcBef>
                <a:spcPts val="1200"/>
              </a:spcBef>
            </a:pPr>
            <a:r>
              <a:rPr lang="en-IE" sz="2400" dirty="0"/>
              <a:t>Implementation of basic measures</a:t>
            </a:r>
          </a:p>
          <a:p>
            <a:pPr>
              <a:spcBef>
                <a:spcPts val="1200"/>
              </a:spcBef>
            </a:pPr>
            <a:r>
              <a:rPr lang="en-IE" sz="2400" dirty="0"/>
              <a:t>Supporting measures targeted at priority water bodies</a:t>
            </a:r>
          </a:p>
          <a:p>
            <a:pPr>
              <a:spcBef>
                <a:spcPts val="1200"/>
              </a:spcBef>
            </a:pPr>
            <a:r>
              <a:rPr lang="en-IE" sz="2400" dirty="0"/>
              <a:t>Regional structure in coordinating resources across agencies and other stakeholders</a:t>
            </a:r>
          </a:p>
          <a:p>
            <a:pPr>
              <a:spcBef>
                <a:spcPts val="1200"/>
              </a:spcBef>
            </a:pPr>
            <a:r>
              <a:rPr lang="en-IE" sz="2400" dirty="0"/>
              <a:t>Evidence based approach</a:t>
            </a:r>
          </a:p>
          <a:p>
            <a:pPr>
              <a:spcBef>
                <a:spcPts val="1200"/>
              </a:spcBef>
            </a:pPr>
            <a:r>
              <a:rPr lang="en-IE" sz="2800" dirty="0"/>
              <a:t>Community engagement and awareness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IE" sz="2800" dirty="0"/>
              <a:t>     </a:t>
            </a:r>
            <a:r>
              <a:rPr lang="en-IE" sz="2400" dirty="0"/>
              <a:t>(Local Authority Waters and Communities Office - (LAWCO))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IE" sz="2400" dirty="0"/>
              <a:t>      (National Water Forum)</a:t>
            </a:r>
          </a:p>
          <a:p>
            <a:pPr>
              <a:spcBef>
                <a:spcPts val="1200"/>
              </a:spcBef>
            </a:pPr>
            <a:endParaRPr lang="en-IE" sz="2400" dirty="0"/>
          </a:p>
          <a:p>
            <a:pPr>
              <a:spcBef>
                <a:spcPts val="1200"/>
              </a:spcBef>
            </a:pPr>
            <a:endParaRPr lang="en-IE" sz="2400" dirty="0"/>
          </a:p>
          <a:p>
            <a:pPr marL="0" indent="0" algn="ctr">
              <a:spcBef>
                <a:spcPts val="1200"/>
              </a:spcBef>
              <a:buNone/>
            </a:pPr>
            <a:r>
              <a:rPr lang="en-IE" sz="2400" dirty="0"/>
              <a:t>“......the right measures in the right place”</a:t>
            </a:r>
          </a:p>
          <a:p>
            <a:pPr>
              <a:spcBef>
                <a:spcPts val="1200"/>
              </a:spcBef>
            </a:pPr>
            <a:endParaRPr lang="en-IE" sz="2400" dirty="0"/>
          </a:p>
          <a:p>
            <a:pPr>
              <a:spcBef>
                <a:spcPts val="1200"/>
              </a:spcBef>
            </a:pPr>
            <a:endParaRPr lang="en-IE" sz="2000" dirty="0"/>
          </a:p>
        </p:txBody>
      </p:sp>
    </p:spTree>
    <p:extLst>
      <p:ext uri="{BB962C8B-B14F-4D97-AF65-F5344CB8AC3E}">
        <p14:creationId xmlns:p14="http://schemas.microsoft.com/office/powerpoint/2010/main" val="38546459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82829"/>
          </a:xfrm>
        </p:spPr>
        <p:txBody>
          <a:bodyPr/>
          <a:lstStyle/>
          <a:p>
            <a:r>
              <a:rPr lang="en-IE" b="1" dirty="0">
                <a:solidFill>
                  <a:srgbClr val="FF0000"/>
                </a:solidFill>
              </a:rPr>
              <a:t>Role of LAWCO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057467"/>
            <a:ext cx="8229600" cy="5467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4133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88851" y="57709"/>
            <a:ext cx="4815891" cy="63956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01971" y="4807027"/>
            <a:ext cx="2266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b="1" dirty="0"/>
              <a:t>Head Office - Clonmel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222038" y="816896"/>
            <a:ext cx="1646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/>
              <a:t>Jimmy McVeigh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017059" y="2139700"/>
            <a:ext cx="1762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/>
              <a:t>Gretta McCarron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78690" y="3364264"/>
            <a:ext cx="1516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/>
              <a:t>Basil Mannion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955729" y="2760660"/>
            <a:ext cx="15490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/>
              <a:t>Aoife McGrath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524758" y="3320854"/>
            <a:ext cx="1541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/>
              <a:t>Sinead Hurson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015757" y="4126480"/>
            <a:ext cx="1255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/>
              <a:t>Ann Phelan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59021" y="3024816"/>
            <a:ext cx="16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/>
              <a:t>Catherine Seale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56036" y="2318770"/>
            <a:ext cx="1153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/>
              <a:t>Mick Kane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551007" y="1787768"/>
            <a:ext cx="1595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/>
              <a:t>Karen Kennedy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56036" y="4067576"/>
            <a:ext cx="1880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/>
              <a:t>Ruairí Ó Conchúir </a:t>
            </a:r>
            <a:endParaRPr lang="en-IE" dirty="0"/>
          </a:p>
        </p:txBody>
      </p:sp>
      <p:sp>
        <p:nvSpPr>
          <p:cNvPr id="16" name="TextBox 15"/>
          <p:cNvSpPr txBox="1"/>
          <p:nvPr/>
        </p:nvSpPr>
        <p:spPr>
          <a:xfrm>
            <a:off x="5250954" y="5459406"/>
            <a:ext cx="1576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/>
              <a:t>Kieran Murphy</a:t>
            </a:r>
          </a:p>
        </p:txBody>
      </p:sp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118016" y="1050624"/>
            <a:ext cx="413238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IE" sz="2400" b="1" dirty="0">
                <a:solidFill>
                  <a:schemeClr val="accent2">
                    <a:lumMod val="50000"/>
                  </a:schemeClr>
                </a:solidFill>
              </a:rPr>
              <a:t>Community Waters Officer Locations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545372" y="5067110"/>
            <a:ext cx="1689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/>
              <a:t>Bláithín Ni Ainín</a:t>
            </a:r>
          </a:p>
        </p:txBody>
      </p:sp>
    </p:spTree>
    <p:extLst>
      <p:ext uri="{BB962C8B-B14F-4D97-AF65-F5344CB8AC3E}">
        <p14:creationId xmlns:p14="http://schemas.microsoft.com/office/powerpoint/2010/main" val="40459759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dirty="0"/>
              <a:t>National Water Forum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/>
              <a:t>Facilitate stakeholder engagement on all water issues.</a:t>
            </a:r>
          </a:p>
          <a:p>
            <a:r>
              <a:rPr lang="en-IE" dirty="0"/>
              <a:t>Inform public views on the links between</a:t>
            </a:r>
          </a:p>
          <a:p>
            <a:pPr lvl="1"/>
            <a:r>
              <a:rPr lang="en-IE" dirty="0"/>
              <a:t>Clean water supplies </a:t>
            </a:r>
          </a:p>
          <a:p>
            <a:pPr lvl="1"/>
            <a:r>
              <a:rPr lang="en-IE" dirty="0"/>
              <a:t>Good water quality</a:t>
            </a:r>
          </a:p>
          <a:p>
            <a:pPr lvl="1"/>
            <a:r>
              <a:rPr lang="en-IE" dirty="0"/>
              <a:t>Public Health</a:t>
            </a:r>
          </a:p>
          <a:p>
            <a:pPr lvl="1"/>
            <a:r>
              <a:rPr lang="en-IE" dirty="0"/>
              <a:t>The Value of water as a resource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3277058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2844" y="303250"/>
            <a:ext cx="8924956" cy="754024"/>
          </a:xfrm>
        </p:spPr>
        <p:txBody>
          <a:bodyPr>
            <a:noAutofit/>
          </a:bodyPr>
          <a:lstStyle/>
          <a:p>
            <a:r>
              <a:rPr lang="en-IE" sz="3000" dirty="0"/>
              <a:t>Proposed Implementation Structure</a:t>
            </a:r>
            <a:endParaRPr lang="en-US" sz="3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43472"/>
            <a:ext cx="8635390" cy="42938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44212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2844" y="303250"/>
            <a:ext cx="8924956" cy="754024"/>
          </a:xfrm>
        </p:spPr>
        <p:txBody>
          <a:bodyPr>
            <a:noAutofit/>
          </a:bodyPr>
          <a:lstStyle/>
          <a:p>
            <a:r>
              <a:rPr lang="en-IE" sz="3000" dirty="0"/>
              <a:t>Role of Local Authorities</a:t>
            </a:r>
            <a:endParaRPr lang="en-US" sz="3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4282" y="1142984"/>
            <a:ext cx="8624918" cy="5486416"/>
          </a:xfrm>
        </p:spPr>
        <p:txBody>
          <a:bodyPr>
            <a:normAutofit fontScale="85000" lnSpcReduction="10000"/>
          </a:bodyPr>
          <a:lstStyle/>
          <a:p>
            <a:pPr lvl="1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IE" dirty="0"/>
              <a:t>Coordinated delivery of measures at regional and local level</a:t>
            </a:r>
          </a:p>
          <a:p>
            <a:pPr lvl="1">
              <a:spcBef>
                <a:spcPts val="900"/>
              </a:spcBef>
              <a:buFont typeface="Arial" panose="020B0604020202020204" pitchFamily="34" charset="0"/>
              <a:buChar char="•"/>
            </a:pPr>
            <a:endParaRPr lang="en-IE" dirty="0"/>
          </a:p>
          <a:p>
            <a:pPr lvl="1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IE" dirty="0"/>
              <a:t>Tracking progress and effectiveness of measures</a:t>
            </a:r>
          </a:p>
          <a:p>
            <a:pPr lvl="1">
              <a:spcBef>
                <a:spcPts val="900"/>
              </a:spcBef>
              <a:buFont typeface="Arial" panose="020B0604020202020204" pitchFamily="34" charset="0"/>
              <a:buChar char="•"/>
            </a:pPr>
            <a:endParaRPr lang="en-IE" dirty="0"/>
          </a:p>
          <a:p>
            <a:pPr lvl="1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IE" dirty="0"/>
              <a:t>Annual reporting of progress</a:t>
            </a:r>
          </a:p>
          <a:p>
            <a:pPr lvl="1">
              <a:spcBef>
                <a:spcPts val="900"/>
              </a:spcBef>
              <a:buFont typeface="Arial" panose="020B0604020202020204" pitchFamily="34" charset="0"/>
              <a:buChar char="•"/>
            </a:pPr>
            <a:endParaRPr lang="en-IE" dirty="0"/>
          </a:p>
          <a:p>
            <a:pPr lvl="1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IE" dirty="0"/>
              <a:t>Ensuring public and stakeholder engagement in implementation</a:t>
            </a:r>
          </a:p>
          <a:p>
            <a:pPr lvl="1">
              <a:spcBef>
                <a:spcPts val="900"/>
              </a:spcBef>
              <a:buFont typeface="Arial" panose="020B0604020202020204" pitchFamily="34" charset="0"/>
              <a:buChar char="•"/>
            </a:pPr>
            <a:endParaRPr lang="en-IE" dirty="0"/>
          </a:p>
          <a:p>
            <a:pPr lvl="1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IE" dirty="0"/>
              <a:t>Integrated approach across functional areas</a:t>
            </a:r>
          </a:p>
          <a:p>
            <a:pPr lvl="1">
              <a:spcBef>
                <a:spcPts val="900"/>
              </a:spcBef>
              <a:buFont typeface="Arial" panose="020B0604020202020204" pitchFamily="34" charset="0"/>
              <a:buChar char="•"/>
            </a:pPr>
            <a:endParaRPr lang="en-IE" dirty="0"/>
          </a:p>
          <a:p>
            <a:pPr lvl="1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IE" dirty="0"/>
              <a:t>Supporting national policy development and implementation</a:t>
            </a:r>
          </a:p>
        </p:txBody>
      </p:sp>
    </p:spTree>
    <p:extLst>
      <p:ext uri="{BB962C8B-B14F-4D97-AF65-F5344CB8AC3E}">
        <p14:creationId xmlns:p14="http://schemas.microsoft.com/office/powerpoint/2010/main" val="18059739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03250"/>
            <a:ext cx="9067800" cy="754024"/>
          </a:xfrm>
        </p:spPr>
        <p:txBody>
          <a:bodyPr>
            <a:noAutofit/>
          </a:bodyPr>
          <a:lstStyle/>
          <a:p>
            <a:r>
              <a:rPr lang="en-IE" sz="3000" dirty="0"/>
              <a:t>Communication &amp; Engagement</a:t>
            </a:r>
            <a:endParaRPr lang="en-US" sz="3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96752"/>
            <a:ext cx="8382000" cy="5432648"/>
          </a:xfrm>
        </p:spPr>
        <p:txBody>
          <a:bodyPr>
            <a:normAutofit fontScale="85000" lnSpcReduction="10000"/>
          </a:bodyPr>
          <a:lstStyle/>
          <a:p>
            <a:pPr>
              <a:spcBef>
                <a:spcPts val="900"/>
              </a:spcBef>
            </a:pPr>
            <a:r>
              <a:rPr lang="en-IE" sz="2800" dirty="0"/>
              <a:t>Previous consultations highlighted need for:</a:t>
            </a:r>
          </a:p>
          <a:p>
            <a:pPr marL="971550" lvl="1" indent="-514350">
              <a:spcBef>
                <a:spcPts val="900"/>
              </a:spcBef>
              <a:buAutoNum type="romanLcParenBoth"/>
            </a:pPr>
            <a:r>
              <a:rPr lang="en-IE" sz="2400" dirty="0"/>
              <a:t>Better engagement in water policy at national level</a:t>
            </a:r>
          </a:p>
          <a:p>
            <a:pPr marL="971550" lvl="1" indent="-514350">
              <a:spcBef>
                <a:spcPts val="900"/>
              </a:spcBef>
              <a:buAutoNum type="romanLcParenBoth"/>
            </a:pPr>
            <a:endParaRPr lang="en-IE" sz="2400" dirty="0"/>
          </a:p>
          <a:p>
            <a:pPr marL="971550" lvl="1" indent="-514350">
              <a:spcBef>
                <a:spcPts val="900"/>
              </a:spcBef>
              <a:buAutoNum type="romanLcParenBoth"/>
            </a:pPr>
            <a:r>
              <a:rPr lang="en-IE" sz="2400" dirty="0"/>
              <a:t>Facilitation of public and stakeholder engagement at local level</a:t>
            </a:r>
          </a:p>
          <a:p>
            <a:pPr marL="971550" lvl="1" indent="-514350">
              <a:spcBef>
                <a:spcPts val="900"/>
              </a:spcBef>
              <a:buNone/>
            </a:pPr>
            <a:endParaRPr lang="en-IE" sz="2400" dirty="0"/>
          </a:p>
          <a:p>
            <a:pPr>
              <a:spcBef>
                <a:spcPts val="900"/>
              </a:spcBef>
            </a:pPr>
            <a:r>
              <a:rPr lang="en-IE" sz="2800" dirty="0"/>
              <a:t>Response to above in draft RBMP</a:t>
            </a:r>
          </a:p>
          <a:p>
            <a:pPr marL="971550" lvl="1" indent="-514350">
              <a:spcBef>
                <a:spcPts val="900"/>
              </a:spcBef>
              <a:buAutoNum type="romanLcParenBoth"/>
            </a:pPr>
            <a:r>
              <a:rPr lang="en-IE" sz="2400" b="1" dirty="0"/>
              <a:t>National Water Forum </a:t>
            </a:r>
            <a:r>
              <a:rPr lang="en-IE" sz="2400" dirty="0"/>
              <a:t>will feed into WPAC and other structures</a:t>
            </a:r>
          </a:p>
          <a:p>
            <a:pPr marL="971550" lvl="1" indent="-514350">
              <a:spcBef>
                <a:spcPts val="900"/>
              </a:spcBef>
              <a:buAutoNum type="romanLcParenBoth"/>
            </a:pPr>
            <a:endParaRPr lang="en-IE" sz="2400" dirty="0"/>
          </a:p>
          <a:p>
            <a:pPr marL="971550" lvl="1" indent="-514350">
              <a:spcBef>
                <a:spcPts val="900"/>
              </a:spcBef>
              <a:buAutoNum type="romanLcParenBoth"/>
            </a:pPr>
            <a:r>
              <a:rPr lang="en-IE" sz="2400" dirty="0"/>
              <a:t>Local Authority Waters and Community Office (LAWCO) to drive public participation and consultation </a:t>
            </a:r>
          </a:p>
          <a:p>
            <a:pPr marL="971550" lvl="1" indent="-514350">
              <a:spcBef>
                <a:spcPts val="900"/>
              </a:spcBef>
              <a:buAutoNum type="romanLcParenBoth"/>
            </a:pPr>
            <a:endParaRPr lang="en-IE" sz="2400" dirty="0"/>
          </a:p>
          <a:p>
            <a:pPr marL="971550" lvl="1" indent="-514350">
              <a:spcBef>
                <a:spcPts val="900"/>
              </a:spcBef>
              <a:buAutoNum type="romanLcParenBoth"/>
            </a:pPr>
            <a:r>
              <a:rPr lang="en-IE" sz="2400" dirty="0"/>
              <a:t>EPA/DHPCLG/LA networking &amp; knowledge sharing</a:t>
            </a:r>
          </a:p>
          <a:p>
            <a:pPr marL="971550" lvl="1" indent="-514350">
              <a:spcBef>
                <a:spcPts val="900"/>
              </a:spcBef>
              <a:buAutoNum type="romanLcParenBoth"/>
            </a:pPr>
            <a:endParaRPr lang="en-IE" sz="2400" dirty="0"/>
          </a:p>
          <a:p>
            <a:pPr marL="971550" lvl="1" indent="-514350">
              <a:spcBef>
                <a:spcPts val="900"/>
              </a:spcBef>
              <a:buAutoNum type="romanLcParenBoth"/>
            </a:pPr>
            <a:r>
              <a:rPr lang="en-IE" sz="2400" dirty="0"/>
              <a:t> </a:t>
            </a:r>
            <a:r>
              <a:rPr lang="en-IE" sz="2400" u="sng" dirty="0">
                <a:solidFill>
                  <a:srgbClr val="00B0F0"/>
                </a:solidFill>
              </a:rPr>
              <a:t>catchments.ie </a:t>
            </a:r>
            <a:r>
              <a:rPr lang="en-IE" sz="2400" dirty="0"/>
              <a:t>website</a:t>
            </a:r>
          </a:p>
          <a:p>
            <a:pPr>
              <a:spcBef>
                <a:spcPts val="18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2397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08912" cy="1143000"/>
          </a:xfrm>
        </p:spPr>
        <p:txBody>
          <a:bodyPr>
            <a:noAutofit/>
          </a:bodyPr>
          <a:lstStyle/>
          <a:p>
            <a:r>
              <a:rPr lang="en-IE" sz="3600" dirty="0"/>
              <a:t>Community Engagement (LAWCO)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600202"/>
            <a:ext cx="5749810" cy="4525963"/>
          </a:xfrm>
        </p:spPr>
        <p:txBody>
          <a:bodyPr>
            <a:normAutofit/>
          </a:bodyPr>
          <a:lstStyle/>
          <a:p>
            <a:r>
              <a:rPr lang="en-IE" dirty="0"/>
              <a:t>Public meetings to be held in local areas (c. 100)</a:t>
            </a:r>
          </a:p>
          <a:p>
            <a:endParaRPr lang="en-IE" dirty="0"/>
          </a:p>
          <a:p>
            <a:r>
              <a:rPr lang="en-IE" dirty="0"/>
              <a:t>To be completed by end of August 2017</a:t>
            </a:r>
          </a:p>
          <a:p>
            <a:endParaRPr lang="en-IE" dirty="0"/>
          </a:p>
          <a:p>
            <a:r>
              <a:rPr lang="en-GB" dirty="0"/>
              <a:t>Include a focus on local issues</a:t>
            </a:r>
            <a:endParaRPr lang="en-I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4553" y="1988840"/>
            <a:ext cx="2592289" cy="3255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5474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2386608" cy="1143000"/>
          </a:xfrm>
        </p:spPr>
        <p:txBody>
          <a:bodyPr>
            <a:normAutofit fontScale="90000"/>
          </a:bodyPr>
          <a:lstStyle/>
          <a:p>
            <a:r>
              <a:rPr lang="en-IE" b="1" dirty="0" smtClean="0">
                <a:solidFill>
                  <a:srgbClr val="FF0000"/>
                </a:solidFill>
              </a:rPr>
              <a:t>Public Meetings</a:t>
            </a:r>
            <a:endParaRPr lang="en-IE" b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91880" y="274638"/>
            <a:ext cx="5399314" cy="1957049"/>
          </a:xfrm>
        </p:spPr>
      </p:pic>
      <p:sp>
        <p:nvSpPr>
          <p:cNvPr id="5" name="TextBox 4"/>
          <p:cNvSpPr txBox="1"/>
          <p:nvPr/>
        </p:nvSpPr>
        <p:spPr>
          <a:xfrm>
            <a:off x="616857" y="2267972"/>
            <a:ext cx="8011885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>
                <a:solidFill>
                  <a:srgbClr val="FF0000"/>
                </a:solidFill>
              </a:rPr>
              <a:t>Your LA.</a:t>
            </a:r>
          </a:p>
          <a:p>
            <a:r>
              <a:rPr lang="en-IE" sz="2400" dirty="0" smtClean="0">
                <a:solidFill>
                  <a:srgbClr val="FF0000"/>
                </a:solidFill>
              </a:rPr>
              <a:t>South Dublin:</a:t>
            </a:r>
            <a:endParaRPr lang="en-IE" sz="240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endParaRPr lang="en-IE" sz="240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IE" sz="2000" dirty="0" smtClean="0"/>
              <a:t>15</a:t>
            </a:r>
            <a:r>
              <a:rPr lang="en-IE" sz="2000" baseline="30000" dirty="0" smtClean="0"/>
              <a:t>th</a:t>
            </a:r>
            <a:r>
              <a:rPr lang="en-IE" sz="2000" dirty="0" smtClean="0"/>
              <a:t> May </a:t>
            </a:r>
            <a:r>
              <a:rPr lang="en-IE" sz="2000" dirty="0"/>
              <a:t>@</a:t>
            </a:r>
            <a:r>
              <a:rPr lang="en-IE" sz="2000" dirty="0" smtClean="0"/>
              <a:t>7.30pm - Clarion Hotel Dublin, </a:t>
            </a:r>
            <a:r>
              <a:rPr lang="en-IE" sz="2000" dirty="0" err="1" smtClean="0"/>
              <a:t>Liffey</a:t>
            </a:r>
            <a:r>
              <a:rPr lang="en-IE" sz="2000" dirty="0" smtClean="0"/>
              <a:t> Valley. </a:t>
            </a:r>
            <a:endParaRPr lang="en-IE" sz="2000" dirty="0"/>
          </a:p>
          <a:p>
            <a:r>
              <a:rPr lang="en-IE" sz="2000" dirty="0" smtClean="0"/>
              <a:t>18</a:t>
            </a:r>
            <a:r>
              <a:rPr lang="en-IE" sz="2000" baseline="30000" dirty="0" smtClean="0"/>
              <a:t>th</a:t>
            </a:r>
            <a:r>
              <a:rPr lang="en-IE" sz="2000" dirty="0" smtClean="0"/>
              <a:t> May @ 7.30pm- Louis Fitzgerald Hotel, Newland’s Cross.</a:t>
            </a:r>
            <a:endParaRPr lang="en-IE" sz="2000" dirty="0"/>
          </a:p>
        </p:txBody>
      </p:sp>
    </p:spTree>
    <p:extLst>
      <p:ext uri="{BB962C8B-B14F-4D97-AF65-F5344CB8AC3E}">
        <p14:creationId xmlns:p14="http://schemas.microsoft.com/office/powerpoint/2010/main" val="496627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ubtitle 2"/>
          <p:cNvSpPr>
            <a:spLocks noGrp="1"/>
          </p:cNvSpPr>
          <p:nvPr>
            <p:ph type="subTitle" idx="1"/>
          </p:nvPr>
        </p:nvSpPr>
        <p:spPr>
          <a:xfrm>
            <a:off x="107504" y="260350"/>
            <a:ext cx="8856984" cy="6264275"/>
          </a:xfrm>
        </p:spPr>
        <p:txBody>
          <a:bodyPr>
            <a:normAutofit fontScale="92500" lnSpcReduction="10000"/>
          </a:bodyPr>
          <a:lstStyle/>
          <a:p>
            <a:pPr>
              <a:buFont typeface="Arial" charset="0"/>
              <a:buNone/>
              <a:defRPr/>
            </a:pPr>
            <a:r>
              <a:rPr lang="en-IE" sz="3400" dirty="0">
                <a:solidFill>
                  <a:schemeClr val="accent2">
                    <a:lumMod val="50000"/>
                  </a:schemeClr>
                </a:solidFill>
              </a:rPr>
              <a:t>Water Framework Directive (WFD) 2000</a:t>
            </a:r>
          </a:p>
          <a:p>
            <a:pPr algn="l">
              <a:buFont typeface="Arial" charset="0"/>
              <a:buNone/>
              <a:defRPr/>
            </a:pPr>
            <a:endParaRPr lang="en-IE" sz="3600" dirty="0"/>
          </a:p>
          <a:p>
            <a:pPr algn="l">
              <a:buFont typeface="Arial" charset="0"/>
              <a:buNone/>
              <a:defRPr/>
            </a:pPr>
            <a:endParaRPr lang="en-IE" sz="3100" dirty="0">
              <a:solidFill>
                <a:schemeClr val="tx1"/>
              </a:solidFill>
            </a:endParaRPr>
          </a:p>
          <a:p>
            <a:pPr algn="l">
              <a:buFont typeface="Arial" charset="0"/>
              <a:buNone/>
              <a:defRPr/>
            </a:pPr>
            <a:r>
              <a:rPr lang="en-IE" sz="3100" dirty="0">
                <a:solidFill>
                  <a:schemeClr val="tx1"/>
                </a:solidFill>
              </a:rPr>
              <a:t>Legal framework to </a:t>
            </a:r>
            <a:r>
              <a:rPr lang="en-IE" sz="3100" i="1" dirty="0">
                <a:solidFill>
                  <a:schemeClr val="tx1"/>
                </a:solidFill>
              </a:rPr>
              <a:t>protect and restore</a:t>
            </a:r>
            <a:r>
              <a:rPr lang="en-IE" sz="3100" dirty="0">
                <a:solidFill>
                  <a:schemeClr val="tx1"/>
                </a:solidFill>
              </a:rPr>
              <a:t> clean water ….. and to ensure its long-term, sustainable use.</a:t>
            </a:r>
          </a:p>
          <a:p>
            <a:pPr algn="l">
              <a:buFont typeface="Arial" charset="0"/>
              <a:buNone/>
              <a:defRPr/>
            </a:pPr>
            <a:endParaRPr lang="en-IE" sz="3100" dirty="0">
              <a:solidFill>
                <a:schemeClr val="tx1"/>
              </a:solidFill>
            </a:endParaRPr>
          </a:p>
          <a:p>
            <a:pPr algn="l">
              <a:buFont typeface="Arial" charset="0"/>
              <a:buNone/>
              <a:defRPr/>
            </a:pPr>
            <a:r>
              <a:rPr lang="en-IE" sz="3100" dirty="0">
                <a:solidFill>
                  <a:schemeClr val="tx1"/>
                </a:solidFill>
              </a:rPr>
              <a:t>Three cycles </a:t>
            </a:r>
          </a:p>
          <a:p>
            <a:pPr algn="l">
              <a:buFont typeface="Arial" charset="0"/>
              <a:buNone/>
              <a:defRPr/>
            </a:pPr>
            <a:endParaRPr lang="en-IE" sz="3100" dirty="0">
              <a:solidFill>
                <a:schemeClr val="tx1"/>
              </a:solidFill>
            </a:endParaRPr>
          </a:p>
          <a:p>
            <a:pPr marL="722313" indent="-366713" algn="l">
              <a:buFont typeface="Arial" charset="0"/>
              <a:buNone/>
              <a:defRPr/>
            </a:pPr>
            <a:r>
              <a:rPr lang="en-IE" sz="2600" dirty="0">
                <a:solidFill>
                  <a:schemeClr val="tx1"/>
                </a:solidFill>
              </a:rPr>
              <a:t>1</a:t>
            </a:r>
            <a:r>
              <a:rPr lang="en-IE" sz="2600" baseline="30000" dirty="0">
                <a:solidFill>
                  <a:schemeClr val="tx1"/>
                </a:solidFill>
              </a:rPr>
              <a:t>st</a:t>
            </a:r>
            <a:r>
              <a:rPr lang="en-IE" sz="2600" dirty="0">
                <a:solidFill>
                  <a:schemeClr val="tx1"/>
                </a:solidFill>
              </a:rPr>
              <a:t> Cycle:	2010-2015 (minimal community engagement)</a:t>
            </a:r>
          </a:p>
          <a:p>
            <a:pPr marL="722313" indent="-366713" algn="l">
              <a:buFont typeface="Arial" charset="0"/>
              <a:buNone/>
              <a:defRPr/>
            </a:pPr>
            <a:r>
              <a:rPr lang="en-IE" sz="2600" dirty="0">
                <a:solidFill>
                  <a:schemeClr val="tx1"/>
                </a:solidFill>
              </a:rPr>
              <a:t>2</a:t>
            </a:r>
            <a:r>
              <a:rPr lang="en-IE" sz="2600" baseline="30000" dirty="0">
                <a:solidFill>
                  <a:schemeClr val="tx1"/>
                </a:solidFill>
              </a:rPr>
              <a:t>nd</a:t>
            </a:r>
            <a:r>
              <a:rPr lang="en-IE" sz="2600" dirty="0">
                <a:solidFill>
                  <a:schemeClr val="tx1"/>
                </a:solidFill>
              </a:rPr>
              <a:t> Cycle:	2016-2021 (2 years behind)</a:t>
            </a:r>
          </a:p>
          <a:p>
            <a:pPr marL="722313" indent="-366713" algn="l">
              <a:buFont typeface="Arial" charset="0"/>
              <a:buNone/>
              <a:defRPr/>
            </a:pPr>
            <a:r>
              <a:rPr lang="en-IE" sz="2600" dirty="0">
                <a:solidFill>
                  <a:schemeClr val="tx1"/>
                </a:solidFill>
              </a:rPr>
              <a:t>3</a:t>
            </a:r>
            <a:r>
              <a:rPr lang="en-IE" sz="2600" baseline="30000" dirty="0">
                <a:solidFill>
                  <a:schemeClr val="tx1"/>
                </a:solidFill>
              </a:rPr>
              <a:t>rd</a:t>
            </a:r>
            <a:r>
              <a:rPr lang="en-IE" sz="2600" dirty="0">
                <a:solidFill>
                  <a:schemeClr val="tx1"/>
                </a:solidFill>
              </a:rPr>
              <a:t> Cycle:	2022-2027 </a:t>
            </a:r>
          </a:p>
          <a:p>
            <a:pPr algn="l">
              <a:buFont typeface="Arial" charset="0"/>
              <a:buNone/>
              <a:defRPr/>
            </a:pPr>
            <a:endParaRPr lang="en-IE" sz="3100" dirty="0">
              <a:solidFill>
                <a:schemeClr val="tx1"/>
              </a:solidFill>
            </a:endParaRPr>
          </a:p>
          <a:p>
            <a:pPr algn="l">
              <a:buFont typeface="Arial" charset="0"/>
              <a:buNone/>
              <a:defRPr/>
            </a:pPr>
            <a:r>
              <a:rPr lang="en-IE" sz="3100" dirty="0">
                <a:solidFill>
                  <a:schemeClr val="tx1"/>
                </a:solidFill>
              </a:rPr>
              <a:t>…… “to achieve good ecological status in all waters”.</a:t>
            </a:r>
          </a:p>
          <a:p>
            <a:pPr algn="l">
              <a:buFont typeface="Arial" charset="0"/>
              <a:buNone/>
              <a:defRPr/>
            </a:pPr>
            <a:endParaRPr lang="en-IE" sz="3100" dirty="0">
              <a:solidFill>
                <a:schemeClr val="tx1"/>
              </a:solidFill>
            </a:endParaRPr>
          </a:p>
          <a:p>
            <a:pPr algn="l">
              <a:buFont typeface="Arial" charset="0"/>
              <a:buNone/>
              <a:defRPr/>
            </a:pPr>
            <a:endParaRPr lang="en-IE" sz="31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908720"/>
            <a:ext cx="8064896" cy="5832648"/>
          </a:xfrm>
        </p:spPr>
        <p:txBody>
          <a:bodyPr>
            <a:normAutofit/>
          </a:bodyPr>
          <a:lstStyle/>
          <a:p>
            <a:pPr algn="l"/>
            <a:r>
              <a:rPr lang="en-IE" sz="2400" dirty="0"/>
              <a:t>High level: Department of Housing Planning Community and Local Government website (</a:t>
            </a:r>
            <a:r>
              <a:rPr lang="en-IE" altLang="en-US" sz="2400" dirty="0">
                <a:latin typeface="Calibri" panose="020F0502020204030204" pitchFamily="34" charset="0"/>
                <a:hlinkClick r:id="rId2"/>
              </a:rPr>
              <a:t>RBMP@housing.gov.ie </a:t>
            </a:r>
            <a:r>
              <a:rPr lang="en-IE" altLang="en-US" sz="2400" dirty="0">
                <a:latin typeface="Calibri" panose="020F0502020204030204" pitchFamily="34" charset="0"/>
              </a:rPr>
              <a:t>)</a:t>
            </a:r>
            <a:r>
              <a:rPr lang="en-IE" sz="2400" dirty="0"/>
              <a:t>: </a:t>
            </a:r>
            <a:r>
              <a:rPr lang="en-IE" sz="2400" u="sng" dirty="0"/>
              <a:t>now to end of August 2017</a:t>
            </a:r>
            <a:br>
              <a:rPr lang="en-IE" sz="2400" u="sng" dirty="0"/>
            </a:br>
            <a:r>
              <a:rPr lang="en-IE" sz="2400" u="sng" dirty="0"/>
              <a:t/>
            </a:r>
            <a:br>
              <a:rPr lang="en-IE" sz="2400" u="sng" dirty="0"/>
            </a:br>
            <a:r>
              <a:rPr lang="en-IE" sz="2400" dirty="0"/>
              <a:t>Local level: Public consultations meetings: </a:t>
            </a:r>
            <a:r>
              <a:rPr lang="en-IE" sz="2400" u="sng" dirty="0"/>
              <a:t>end of April to end of August 2017</a:t>
            </a:r>
            <a:r>
              <a:rPr lang="en-IE" sz="2400" dirty="0"/>
              <a:t/>
            </a:r>
            <a:br>
              <a:rPr lang="en-IE" sz="2400" dirty="0"/>
            </a:br>
            <a:r>
              <a:rPr lang="en-IE" sz="2400" dirty="0"/>
              <a:t/>
            </a:r>
            <a:br>
              <a:rPr lang="en-IE" sz="2400" dirty="0"/>
            </a:br>
            <a:r>
              <a:rPr lang="en-IE" sz="2400" dirty="0"/>
              <a:t>Local Authority submissions</a:t>
            </a:r>
            <a:br>
              <a:rPr lang="en-IE" sz="2400" dirty="0"/>
            </a:br>
            <a:r>
              <a:rPr lang="en-IE" sz="2400" dirty="0"/>
              <a:t/>
            </a:r>
            <a:br>
              <a:rPr lang="en-IE" sz="2400" dirty="0"/>
            </a:br>
            <a:r>
              <a:rPr lang="en-IE" sz="2400" dirty="0"/>
              <a:t>Online </a:t>
            </a:r>
            <a:r>
              <a:rPr lang="en-IE" sz="2400" dirty="0" err="1"/>
              <a:t>Surveymonkey</a:t>
            </a:r>
            <a:r>
              <a:rPr lang="en-IE" sz="2400" dirty="0"/>
              <a:t/>
            </a:r>
            <a:br>
              <a:rPr lang="en-IE" sz="2400" dirty="0"/>
            </a:br>
            <a:r>
              <a:rPr lang="en-IE" sz="2400" dirty="0"/>
              <a:t/>
            </a:r>
            <a:br>
              <a:rPr lang="en-IE" sz="2400" dirty="0"/>
            </a:br>
            <a:r>
              <a:rPr lang="en-IE" sz="2400" dirty="0"/>
              <a:t>Consultations though PPN and sectoral organisations</a:t>
            </a:r>
            <a:br>
              <a:rPr lang="en-IE" sz="2400" dirty="0"/>
            </a:br>
            <a:r>
              <a:rPr lang="en-IE" sz="2400" dirty="0"/>
              <a:t/>
            </a:r>
            <a:br>
              <a:rPr lang="en-IE" sz="2400" dirty="0"/>
            </a:br>
            <a:r>
              <a:rPr lang="en-IE" sz="2400" dirty="0"/>
              <a:t>National meeting to be organised by DHPCLG</a:t>
            </a:r>
            <a:endParaRPr lang="en-IE" sz="28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11561" y="77569"/>
            <a:ext cx="7398308" cy="831151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+mj-ea"/>
                <a:cs typeface="+mj-cs"/>
              </a:defRPr>
            </a:lvl1pPr>
          </a:lstStyle>
          <a:p>
            <a:r>
              <a:rPr lang="en-IE" dirty="0">
                <a:solidFill>
                  <a:schemeClr val="tx1"/>
                </a:solidFill>
              </a:rPr>
              <a:t>How can people input to plan?</a:t>
            </a:r>
          </a:p>
        </p:txBody>
      </p:sp>
    </p:spTree>
    <p:extLst>
      <p:ext uri="{BB962C8B-B14F-4D97-AF65-F5344CB8AC3E}">
        <p14:creationId xmlns:p14="http://schemas.microsoft.com/office/powerpoint/2010/main" val="12455372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79512" y="2447528"/>
            <a:ext cx="8812088" cy="693440"/>
          </a:xfrm>
        </p:spPr>
        <p:txBody>
          <a:bodyPr>
            <a:normAutofit/>
          </a:bodyPr>
          <a:lstStyle/>
          <a:p>
            <a:pPr marL="514350" indent="-514350" algn="ctr">
              <a:spcBef>
                <a:spcPts val="1200"/>
              </a:spcBef>
              <a:buNone/>
            </a:pPr>
            <a:r>
              <a:rPr lang="en-IE" sz="3600" dirty="0"/>
              <a:t>http://www.housing.gov.ie/</a:t>
            </a:r>
          </a:p>
        </p:txBody>
      </p:sp>
    </p:spTree>
    <p:extLst>
      <p:ext uri="{BB962C8B-B14F-4D97-AF65-F5344CB8AC3E}">
        <p14:creationId xmlns:p14="http://schemas.microsoft.com/office/powerpoint/2010/main" val="3971772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ubtitle 2"/>
          <p:cNvSpPr>
            <a:spLocks noGrp="1"/>
          </p:cNvSpPr>
          <p:nvPr>
            <p:ph type="subTitle" idx="1"/>
          </p:nvPr>
        </p:nvSpPr>
        <p:spPr>
          <a:xfrm>
            <a:off x="107504" y="1428735"/>
            <a:ext cx="8856984" cy="5312633"/>
          </a:xfrm>
        </p:spPr>
        <p:txBody>
          <a:bodyPr>
            <a:normAutofit/>
          </a:bodyPr>
          <a:lstStyle/>
          <a:p>
            <a:pPr marL="457200" indent="-457200" algn="l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IE" sz="2800" dirty="0">
                <a:solidFill>
                  <a:schemeClr val="tx1"/>
                </a:solidFill>
              </a:rPr>
              <a:t>Develop River Basin Management Plans – </a:t>
            </a:r>
          </a:p>
          <a:p>
            <a:pPr marL="1371600" lvl="2" indent="-4572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IE" sz="2000" dirty="0">
                <a:solidFill>
                  <a:schemeClr val="tx1"/>
                </a:solidFill>
              </a:rPr>
              <a:t>Identify the pressures on water quality  </a:t>
            </a:r>
          </a:p>
          <a:p>
            <a:pPr marL="1371600" lvl="2" indent="-4572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IE" sz="2000" dirty="0">
                <a:solidFill>
                  <a:schemeClr val="tx1"/>
                </a:solidFill>
              </a:rPr>
              <a:t>Set out the programme of measures to address these significant pressures.</a:t>
            </a:r>
          </a:p>
          <a:p>
            <a:pPr marL="457200" indent="-457200" algn="l">
              <a:spcBef>
                <a:spcPts val="1800"/>
              </a:spcBef>
              <a:buFont typeface="Arial" panose="020B0604020202020204" pitchFamily="34" charset="0"/>
              <a:buChar char="•"/>
            </a:pPr>
            <a:endParaRPr lang="en-IE" sz="2800" dirty="0">
              <a:solidFill>
                <a:schemeClr val="tx1"/>
              </a:solidFill>
            </a:endParaRPr>
          </a:p>
          <a:p>
            <a:pPr marL="457200" indent="-457200" algn="l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IE" sz="2800" dirty="0">
                <a:solidFill>
                  <a:schemeClr val="tx1"/>
                </a:solidFill>
              </a:rPr>
              <a:t>Public consultation and engagement</a:t>
            </a:r>
          </a:p>
        </p:txBody>
      </p:sp>
      <p:sp>
        <p:nvSpPr>
          <p:cNvPr id="3" name="Title 3"/>
          <p:cNvSpPr txBox="1">
            <a:spLocks/>
          </p:cNvSpPr>
          <p:nvPr/>
        </p:nvSpPr>
        <p:spPr>
          <a:xfrm>
            <a:off x="142844" y="188640"/>
            <a:ext cx="884456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IE" sz="3200" dirty="0">
                <a:solidFill>
                  <a:schemeClr val="accent2">
                    <a:lumMod val="50000"/>
                  </a:schemeClr>
                </a:solidFill>
              </a:rPr>
              <a:t>Water Framework Directive (WFD) 2000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ubtitle 2"/>
          <p:cNvSpPr>
            <a:spLocks noGrp="1"/>
          </p:cNvSpPr>
          <p:nvPr>
            <p:ph type="subTitle" idx="1"/>
          </p:nvPr>
        </p:nvSpPr>
        <p:spPr>
          <a:xfrm>
            <a:off x="107504" y="980729"/>
            <a:ext cx="8856984" cy="5760640"/>
          </a:xfrm>
        </p:spPr>
        <p:txBody>
          <a:bodyPr>
            <a:normAutofit/>
          </a:bodyPr>
          <a:lstStyle/>
          <a:p>
            <a:pPr marL="342900" indent="-34290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IE" sz="2400" dirty="0">
                <a:solidFill>
                  <a:schemeClr val="tx1"/>
                </a:solidFill>
              </a:rPr>
              <a:t>Need for better evidence base (EPA characterisation work)</a:t>
            </a:r>
          </a:p>
          <a:p>
            <a:pPr marL="342900" indent="-34290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IE" sz="2400" dirty="0">
                <a:solidFill>
                  <a:schemeClr val="tx1"/>
                </a:solidFill>
              </a:rPr>
              <a:t>First cycle too ambitious</a:t>
            </a:r>
          </a:p>
          <a:p>
            <a:pPr marL="342900" indent="-34290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IE" sz="2400" dirty="0">
                <a:solidFill>
                  <a:schemeClr val="tx1"/>
                </a:solidFill>
              </a:rPr>
              <a:t>… “fragmented institutional structures” </a:t>
            </a:r>
          </a:p>
          <a:p>
            <a:pPr marL="342900" indent="-34290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IE" sz="2400" dirty="0">
                <a:solidFill>
                  <a:schemeClr val="tx1"/>
                </a:solidFill>
              </a:rPr>
              <a:t>… “no single body having ultimate responsibility”</a:t>
            </a:r>
          </a:p>
          <a:p>
            <a:pPr marL="1257300" lvl="2" indent="-34290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IE" sz="1600" dirty="0">
                <a:solidFill>
                  <a:schemeClr val="tx1"/>
                </a:solidFill>
              </a:rPr>
              <a:t>Single RBD with national plan the responsibility of Minister</a:t>
            </a:r>
          </a:p>
          <a:p>
            <a:pPr marL="1257300" lvl="2" indent="-34290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IE" sz="1600" dirty="0">
                <a:solidFill>
                  <a:schemeClr val="tx1"/>
                </a:solidFill>
              </a:rPr>
              <a:t>New governance &amp; implementation structures right</a:t>
            </a:r>
          </a:p>
          <a:p>
            <a:pPr marL="1257300" lvl="2" indent="-34290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IE" sz="1600" dirty="0">
                <a:solidFill>
                  <a:schemeClr val="tx1"/>
                </a:solidFill>
              </a:rPr>
              <a:t>Local Authorities central to this</a:t>
            </a:r>
          </a:p>
          <a:p>
            <a:pPr marL="342900" indent="-34290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Need for improved communication &amp; public engagement</a:t>
            </a:r>
          </a:p>
          <a:p>
            <a:pPr marL="1257300" lvl="2" indent="-34290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IE" sz="1600" dirty="0">
                <a:solidFill>
                  <a:schemeClr val="tx1"/>
                </a:solidFill>
              </a:rPr>
              <a:t>Consultation central to development of draft Plan</a:t>
            </a:r>
            <a:endParaRPr lang="en-US" sz="1600" dirty="0">
              <a:solidFill>
                <a:schemeClr val="tx1"/>
              </a:solidFill>
            </a:endParaRPr>
          </a:p>
          <a:p>
            <a:pPr marL="1257300" lvl="2" indent="-34290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Specific resource developed through setting up the Local Authority Water and Community Office (LAWCO).</a:t>
            </a:r>
          </a:p>
        </p:txBody>
      </p:sp>
      <p:sp>
        <p:nvSpPr>
          <p:cNvPr id="3" name="Title 3"/>
          <p:cNvSpPr txBox="1">
            <a:spLocks/>
          </p:cNvSpPr>
          <p:nvPr/>
        </p:nvSpPr>
        <p:spPr>
          <a:xfrm>
            <a:off x="214282" y="188640"/>
            <a:ext cx="877312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IE" sz="3200" dirty="0">
                <a:solidFill>
                  <a:schemeClr val="accent2">
                    <a:lumMod val="50000"/>
                  </a:schemeClr>
                </a:solidFill>
              </a:rPr>
              <a:t>Key Learnings from 1</a:t>
            </a:r>
            <a:r>
              <a:rPr lang="en-IE" sz="3200" baseline="30000" dirty="0">
                <a:solidFill>
                  <a:schemeClr val="accent2">
                    <a:lumMod val="50000"/>
                  </a:schemeClr>
                </a:solidFill>
              </a:rPr>
              <a:t>st</a:t>
            </a:r>
            <a:r>
              <a:rPr lang="en-IE" sz="3200" dirty="0">
                <a:solidFill>
                  <a:schemeClr val="accent2">
                    <a:lumMod val="50000"/>
                  </a:schemeClr>
                </a:solidFill>
              </a:rPr>
              <a:t> Cycle Plan</a:t>
            </a:r>
          </a:p>
        </p:txBody>
      </p:sp>
    </p:spTree>
    <p:extLst>
      <p:ext uri="{BB962C8B-B14F-4D97-AF65-F5344CB8AC3E}">
        <p14:creationId xmlns:p14="http://schemas.microsoft.com/office/powerpoint/2010/main" val="37820715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9372047"/>
              </p:ext>
            </p:extLst>
          </p:nvPr>
        </p:nvGraphicFramePr>
        <p:xfrm>
          <a:off x="899592" y="1091628"/>
          <a:ext cx="8064896" cy="50736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15616" y="188640"/>
            <a:ext cx="67322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200" b="1" dirty="0">
                <a:latin typeface="Calibri" panose="020F0502020204030204" pitchFamily="34" charset="0"/>
              </a:rPr>
              <a:t>River Water Quality, past, now, future?</a:t>
            </a:r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873929"/>
              </p:ext>
            </p:extLst>
          </p:nvPr>
        </p:nvGraphicFramePr>
        <p:xfrm>
          <a:off x="1763688" y="1628800"/>
          <a:ext cx="4608512" cy="1584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635896" y="5229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IE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5382491" y="3717032"/>
            <a:ext cx="701677" cy="88614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6084168" y="1556792"/>
            <a:ext cx="2664296" cy="218219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724128" y="5234382"/>
            <a:ext cx="72008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E" b="1" dirty="0">
                <a:solidFill>
                  <a:srgbClr val="008000"/>
                </a:solidFill>
              </a:rPr>
              <a:t>2015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910411" y="3332311"/>
            <a:ext cx="4115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400" b="1" dirty="0">
                <a:solidFill>
                  <a:srgbClr val="FF0000"/>
                </a:solidFill>
              </a:rPr>
              <a:t>?</a:t>
            </a: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8707912" y="1375076"/>
            <a:ext cx="0" cy="4683909"/>
          </a:xfrm>
          <a:prstGeom prst="line">
            <a:avLst/>
          </a:prstGeom>
          <a:noFill/>
          <a:ln w="22225" cap="flat" cmpd="sng" algn="ctr">
            <a:solidFill>
              <a:srgbClr val="00B050"/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604448" y="1172071"/>
            <a:ext cx="7335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4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6" name="TextBox 8"/>
          <p:cNvSpPr txBox="1"/>
          <p:nvPr/>
        </p:nvSpPr>
        <p:spPr>
          <a:xfrm>
            <a:off x="8349332" y="5229200"/>
            <a:ext cx="72002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IE" sz="1800" b="1" dirty="0">
                <a:solidFill>
                  <a:srgbClr val="008000"/>
                </a:solidFill>
              </a:rPr>
              <a:t>2027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5382491" y="4603173"/>
            <a:ext cx="527920" cy="14652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5-Point Star 21"/>
          <p:cNvSpPr/>
          <p:nvPr/>
        </p:nvSpPr>
        <p:spPr bwMode="auto">
          <a:xfrm>
            <a:off x="5944704" y="4641688"/>
            <a:ext cx="309813" cy="216024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 rot="16200000">
            <a:off x="-1217080" y="3475747"/>
            <a:ext cx="36375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400" dirty="0"/>
              <a:t>% river channel length at satisfactory status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6249965" y="1556794"/>
            <a:ext cx="2457947" cy="309634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7269498" y="2157536"/>
            <a:ext cx="7335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4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31" name="Oval 30"/>
          <p:cNvSpPr/>
          <p:nvPr/>
        </p:nvSpPr>
        <p:spPr bwMode="auto">
          <a:xfrm>
            <a:off x="5310483" y="4531165"/>
            <a:ext cx="125613" cy="121971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9266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2844" y="71414"/>
            <a:ext cx="8772556" cy="754024"/>
          </a:xfrm>
        </p:spPr>
        <p:txBody>
          <a:bodyPr>
            <a:noAutofit/>
          </a:bodyPr>
          <a:lstStyle/>
          <a:p>
            <a:r>
              <a:rPr lang="en-IE" sz="3200" dirty="0"/>
              <a:t>EPA Characterisation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785794"/>
            <a:ext cx="8382000" cy="6072206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endParaRPr lang="en-IE" sz="2400" dirty="0" smtClean="0"/>
          </a:p>
          <a:p>
            <a:pPr>
              <a:spcBef>
                <a:spcPts val="1200"/>
              </a:spcBef>
            </a:pPr>
            <a:r>
              <a:rPr lang="en-IE" sz="2400" dirty="0" smtClean="0"/>
              <a:t>Detailed </a:t>
            </a:r>
            <a:r>
              <a:rPr lang="en-IE" sz="2400" dirty="0"/>
              <a:t>assessment of 46 catchments with 4,882 water bodies</a:t>
            </a:r>
          </a:p>
          <a:p>
            <a:pPr>
              <a:spcBef>
                <a:spcPts val="1200"/>
              </a:spcBef>
            </a:pPr>
            <a:endParaRPr lang="en-IE" sz="2400" dirty="0" smtClean="0"/>
          </a:p>
          <a:p>
            <a:pPr>
              <a:spcBef>
                <a:spcPts val="1200"/>
              </a:spcBef>
            </a:pPr>
            <a:endParaRPr lang="en-IE" sz="2400" dirty="0" smtClean="0"/>
          </a:p>
          <a:p>
            <a:pPr>
              <a:spcBef>
                <a:spcPts val="1200"/>
              </a:spcBef>
            </a:pPr>
            <a:r>
              <a:rPr lang="en-IE" sz="2400" dirty="0" smtClean="0"/>
              <a:t>45</a:t>
            </a:r>
            <a:r>
              <a:rPr lang="en-IE" sz="2400" dirty="0"/>
              <a:t>% of rivers and 54% of lakes at less than </a:t>
            </a:r>
            <a:r>
              <a:rPr lang="en-IE" sz="2400" dirty="0" smtClean="0"/>
              <a:t>“good status”</a:t>
            </a:r>
          </a:p>
          <a:p>
            <a:pPr>
              <a:spcBef>
                <a:spcPts val="1200"/>
              </a:spcBef>
            </a:pPr>
            <a:endParaRPr lang="en-IE" sz="2400" dirty="0" smtClean="0"/>
          </a:p>
          <a:p>
            <a:pPr>
              <a:spcBef>
                <a:spcPts val="1200"/>
              </a:spcBef>
            </a:pPr>
            <a:endParaRPr lang="en-GB" sz="2400" dirty="0" smtClean="0"/>
          </a:p>
          <a:p>
            <a:pPr>
              <a:spcBef>
                <a:spcPts val="1200"/>
              </a:spcBef>
            </a:pPr>
            <a:r>
              <a:rPr lang="en-GB" sz="2400" dirty="0" smtClean="0"/>
              <a:t>Drop in “good” or “high” status numbers since 2007-2009</a:t>
            </a:r>
            <a:endParaRPr lang="en-IE" sz="2400" dirty="0"/>
          </a:p>
        </p:txBody>
      </p:sp>
    </p:spTree>
    <p:extLst>
      <p:ext uri="{BB962C8B-B14F-4D97-AF65-F5344CB8AC3E}">
        <p14:creationId xmlns:p14="http://schemas.microsoft.com/office/powerpoint/2010/main" val="36748380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090" y="2193184"/>
            <a:ext cx="7255318" cy="4332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71600" y="620688"/>
            <a:ext cx="763284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Water Bodies “at risk” of not meeting their objective</a:t>
            </a:r>
          </a:p>
          <a:p>
            <a:pPr algn="ctr"/>
            <a:endParaRPr lang="en-GB" sz="3200" dirty="0" smtClean="0"/>
          </a:p>
          <a:p>
            <a:r>
              <a:rPr lang="en-GB" dirty="0" smtClean="0"/>
              <a:t>53% are impacted by more than one significant pressure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971772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304800"/>
            <a:ext cx="6889576" cy="754024"/>
          </a:xfrm>
        </p:spPr>
        <p:txBody>
          <a:bodyPr>
            <a:normAutofit/>
          </a:bodyPr>
          <a:lstStyle/>
          <a:p>
            <a:r>
              <a:rPr lang="en-IE" sz="3600" dirty="0"/>
              <a:t>Draft River Basin Management Plan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248400" cy="4876800"/>
          </a:xfrm>
        </p:spPr>
        <p:txBody>
          <a:bodyPr>
            <a:normAutofit/>
          </a:bodyPr>
          <a:lstStyle/>
          <a:p>
            <a:r>
              <a:rPr lang="en-IE" sz="2800" dirty="0"/>
              <a:t>Draft Plan approved by the Minister </a:t>
            </a:r>
          </a:p>
          <a:p>
            <a:endParaRPr lang="en-IE" sz="2800" dirty="0"/>
          </a:p>
          <a:p>
            <a:r>
              <a:rPr lang="en-IE" sz="2800" dirty="0"/>
              <a:t>Publication 28</a:t>
            </a:r>
            <a:r>
              <a:rPr lang="en-IE" sz="2800" baseline="30000" dirty="0"/>
              <a:t>th</a:t>
            </a:r>
            <a:r>
              <a:rPr lang="en-IE" sz="2800" dirty="0"/>
              <a:t> February 2017</a:t>
            </a:r>
          </a:p>
          <a:p>
            <a:endParaRPr lang="en-IE" sz="2800" dirty="0"/>
          </a:p>
          <a:p>
            <a:r>
              <a:rPr lang="en-IE" sz="2800" dirty="0"/>
              <a:t>6 months public consultation process</a:t>
            </a:r>
          </a:p>
          <a:p>
            <a:endParaRPr lang="en-IE" sz="2800" dirty="0"/>
          </a:p>
          <a:p>
            <a:r>
              <a:rPr lang="en-IE" sz="2800" dirty="0"/>
              <a:t>Final RBMP by December 2017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362200"/>
            <a:ext cx="1752600" cy="2477125"/>
          </a:xfrm>
          <a:prstGeom prst="rect">
            <a:avLst/>
          </a:prstGeom>
          <a:noFill/>
          <a:ln>
            <a:noFill/>
          </a:ln>
          <a:effectLst>
            <a:outerShdw blurRad="50800" dist="127000" dir="2700000" algn="tl" rotWithShape="0">
              <a:schemeClr val="tx1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65557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11560" y="303250"/>
            <a:ext cx="8303840" cy="754024"/>
          </a:xfrm>
        </p:spPr>
        <p:txBody>
          <a:bodyPr>
            <a:noAutofit/>
          </a:bodyPr>
          <a:lstStyle/>
          <a:p>
            <a:r>
              <a:rPr lang="en-IE" sz="3600" dirty="0"/>
              <a:t>Objectives &amp; Priorities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71600"/>
            <a:ext cx="8382000" cy="4843482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IE" sz="2400" dirty="0" smtClean="0"/>
              <a:t>“…</a:t>
            </a:r>
            <a:r>
              <a:rPr lang="en-IE" sz="2400" dirty="0"/>
              <a:t>Good ecological status for all </a:t>
            </a:r>
            <a:r>
              <a:rPr lang="en-IE" sz="2400" dirty="0" smtClean="0"/>
              <a:t>waters”</a:t>
            </a:r>
            <a:endParaRPr lang="en-IE" sz="2400" dirty="0"/>
          </a:p>
          <a:p>
            <a:pPr>
              <a:spcBef>
                <a:spcPts val="1800"/>
              </a:spcBef>
            </a:pPr>
            <a:r>
              <a:rPr lang="en-IE" sz="2400" dirty="0"/>
              <a:t>Priorities identified in the </a:t>
            </a:r>
            <a:r>
              <a:rPr lang="en-IE" sz="2400" dirty="0" smtClean="0"/>
              <a:t>Plan</a:t>
            </a:r>
            <a:r>
              <a:rPr lang="en-IE" sz="2400" dirty="0"/>
              <a:t>:</a:t>
            </a:r>
          </a:p>
          <a:p>
            <a:pPr marL="1007550" lvl="2" indent="-514350">
              <a:spcBef>
                <a:spcPts val="1200"/>
              </a:spcBef>
              <a:buFont typeface="Calibri" panose="020F0502020204030204" pitchFamily="34" charset="0"/>
              <a:buChar char="-"/>
            </a:pPr>
            <a:r>
              <a:rPr lang="en-IE" dirty="0"/>
              <a:t>Compliance with existing EU legislation (e.g. UWWTD)</a:t>
            </a:r>
          </a:p>
          <a:p>
            <a:pPr marL="1007550" lvl="2" indent="-514350">
              <a:spcBef>
                <a:spcPts val="1200"/>
              </a:spcBef>
              <a:buFont typeface="Calibri" panose="020F0502020204030204" pitchFamily="34" charset="0"/>
              <a:buChar char="-"/>
            </a:pPr>
            <a:r>
              <a:rPr lang="en-IE" dirty="0"/>
              <a:t>Prevent deterioration</a:t>
            </a:r>
          </a:p>
          <a:p>
            <a:pPr marL="1007550" lvl="2" indent="-514350">
              <a:spcBef>
                <a:spcPts val="1200"/>
              </a:spcBef>
              <a:buFont typeface="Calibri" panose="020F0502020204030204" pitchFamily="34" charset="0"/>
              <a:buChar char="-"/>
            </a:pPr>
            <a:r>
              <a:rPr lang="en-IE" dirty="0"/>
              <a:t>Meet water objectives for </a:t>
            </a:r>
            <a:r>
              <a:rPr lang="en-IE" dirty="0" smtClean="0"/>
              <a:t>“protected areas”</a:t>
            </a:r>
            <a:endParaRPr lang="en-IE" dirty="0"/>
          </a:p>
          <a:p>
            <a:pPr marL="1464750" lvl="3" indent="-514350">
              <a:spcBef>
                <a:spcPts val="1200"/>
              </a:spcBef>
              <a:buFont typeface="Calibri" panose="020F0502020204030204" pitchFamily="34" charset="0"/>
              <a:buChar char="-"/>
            </a:pPr>
            <a:r>
              <a:rPr lang="en-IE" dirty="0"/>
              <a:t>Bathing areas, drinking waters, </a:t>
            </a:r>
            <a:r>
              <a:rPr lang="en-IE" dirty="0" smtClean="0"/>
              <a:t>shellfish</a:t>
            </a:r>
            <a:r>
              <a:rPr lang="en-IE" dirty="0"/>
              <a:t>, SACs etc</a:t>
            </a:r>
          </a:p>
          <a:p>
            <a:pPr marL="971550" lvl="2" indent="-514350">
              <a:spcBef>
                <a:spcPts val="1200"/>
              </a:spcBef>
              <a:buFont typeface="Calibri" panose="020F0502020204030204" pitchFamily="34" charset="0"/>
              <a:buChar char="-"/>
            </a:pPr>
            <a:r>
              <a:rPr lang="en-IE" dirty="0"/>
              <a:t>Protect high status waters</a:t>
            </a:r>
          </a:p>
          <a:p>
            <a:pPr marL="971550" lvl="2" indent="-514350">
              <a:spcBef>
                <a:spcPts val="1200"/>
              </a:spcBef>
              <a:buFont typeface="Calibri" panose="020F0502020204030204" pitchFamily="34" charset="0"/>
              <a:buChar char="-"/>
            </a:pPr>
            <a:r>
              <a:rPr lang="en-IE" dirty="0" smtClean="0"/>
              <a:t>Supporting measures implemented in approximately 600 to 700 prioritised water bodies</a:t>
            </a:r>
          </a:p>
        </p:txBody>
      </p:sp>
    </p:spTree>
    <p:extLst>
      <p:ext uri="{BB962C8B-B14F-4D97-AF65-F5344CB8AC3E}">
        <p14:creationId xmlns:p14="http://schemas.microsoft.com/office/powerpoint/2010/main" val="261814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9203</TotalTime>
  <Words>738</Words>
  <Application>Microsoft Office PowerPoint</Application>
  <PresentationFormat>On-screen Show (4:3)</PresentationFormat>
  <Paragraphs>180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EPA Characterisation</vt:lpstr>
      <vt:lpstr>PowerPoint Presentation</vt:lpstr>
      <vt:lpstr>Draft River Basin Management Plan </vt:lpstr>
      <vt:lpstr>Objectives &amp; Priorities</vt:lpstr>
      <vt:lpstr>Programme of Measures (Ch. 7) </vt:lpstr>
      <vt:lpstr>Implementation Strategy</vt:lpstr>
      <vt:lpstr>Role of LAWCO</vt:lpstr>
      <vt:lpstr>PowerPoint Presentation</vt:lpstr>
      <vt:lpstr>National Water Forum</vt:lpstr>
      <vt:lpstr>Proposed Implementation Structure</vt:lpstr>
      <vt:lpstr>Role of Local Authorities</vt:lpstr>
      <vt:lpstr>Communication &amp; Engagement</vt:lpstr>
      <vt:lpstr>Community Engagement (LAWCO)</vt:lpstr>
      <vt:lpstr>Public Meetings</vt:lpstr>
      <vt:lpstr>High level: Department of Housing Planning Community and Local Government website (RBMP@housing.gov.ie ): now to end of August 2017  Local level: Public consultations meetings: end of April to end of August 2017  Local Authority submissions  Online Surveymonkey  Consultations though PPN and sectoral organisations  National meeting to be organised by DHPCLG</vt:lpstr>
      <vt:lpstr>PowerPoint Presentation</vt:lpstr>
    </vt:vector>
  </TitlesOfParts>
  <Company>South Tipperary County Council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mshortt</dc:creator>
  <cp:lastModifiedBy>Richard Fitzpatrick</cp:lastModifiedBy>
  <cp:revision>64</cp:revision>
  <cp:lastPrinted>2017-04-26T15:34:27Z</cp:lastPrinted>
  <dcterms:created xsi:type="dcterms:W3CDTF">2017-03-20T15:09:22Z</dcterms:created>
  <dcterms:modified xsi:type="dcterms:W3CDTF">2017-05-02T15:09:18Z</dcterms:modified>
</cp:coreProperties>
</file>