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01" userDrawn="1">
          <p15:clr>
            <a:srgbClr val="A4A3A4"/>
          </p15:clr>
        </p15:guide>
        <p15:guide id="2" pos="5602" userDrawn="1">
          <p15:clr>
            <a:srgbClr val="A4A3A4"/>
          </p15:clr>
        </p15:guide>
        <p15:guide id="5" orient="horz" pos="572" userDrawn="1">
          <p15:clr>
            <a:srgbClr val="A4A3A4"/>
          </p15:clr>
        </p15:guide>
        <p15:guide id="7" orient="horz" pos="3861" userDrawn="1">
          <p15:clr>
            <a:srgbClr val="A4A3A4"/>
          </p15:clr>
        </p15:guide>
        <p15:guide id="8" pos="158" userDrawn="1">
          <p15:clr>
            <a:srgbClr val="A4A3A4"/>
          </p15:clr>
        </p15:guide>
        <p15:guide id="9" orient="horz" pos="3748" userDrawn="1">
          <p15:clr>
            <a:srgbClr val="A4A3A4"/>
          </p15:clr>
        </p15:guide>
        <p15:guide id="10" pos="249" userDrawn="1">
          <p15:clr>
            <a:srgbClr val="A4A3A4"/>
          </p15:clr>
        </p15:guide>
        <p15:guide id="11" pos="55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3" autoAdjust="0"/>
    <p:restoredTop sz="94641" autoAdjust="0"/>
  </p:normalViewPr>
  <p:slideViewPr>
    <p:cSldViewPr snapToGrid="0" showGuides="1">
      <p:cViewPr varScale="1">
        <p:scale>
          <a:sx n="70" d="100"/>
          <a:sy n="70" d="100"/>
        </p:scale>
        <p:origin x="1488" y="72"/>
      </p:cViewPr>
      <p:guideLst>
        <p:guide orient="horz" pos="4201"/>
        <p:guide pos="5602"/>
        <p:guide orient="horz" pos="572"/>
        <p:guide orient="horz" pos="3861"/>
        <p:guide pos="158"/>
        <p:guide orient="horz" pos="3748"/>
        <p:guide pos="249"/>
        <p:guide pos="551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80520-33BF-4AFC-B29A-9DD3DBA44569}" type="datetimeFigureOut">
              <a:rPr lang="en-IE" smtClean="0"/>
              <a:t>25/04/2017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AC763-03A2-42D2-B6E9-68CC908811F9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0384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AC763-03A2-42D2-B6E9-68CC908811F9}" type="slidenum">
              <a:rPr lang="en-IE" smtClean="0"/>
              <a:t>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4772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6F4F-31BE-4296-BA5A-2D3F8FCCD987}" type="datetimeFigureOut">
              <a:rPr lang="en-IE" smtClean="0"/>
              <a:t>25/04/2017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C199-3309-4605-BB3A-0D3B331F3EA8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8083827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6F4F-31BE-4296-BA5A-2D3F8FCCD987}" type="datetimeFigureOut">
              <a:rPr lang="en-IE" smtClean="0"/>
              <a:t>25/04/2017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C199-3309-4605-BB3A-0D3B331F3EA8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0583680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6F4F-31BE-4296-BA5A-2D3F8FCCD987}" type="datetimeFigureOut">
              <a:rPr lang="en-IE" smtClean="0"/>
              <a:t>25/04/2017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C199-3309-4605-BB3A-0D3B331F3EA8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2388406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6F4F-31BE-4296-BA5A-2D3F8FCCD987}" type="datetimeFigureOut">
              <a:rPr lang="en-IE" smtClean="0"/>
              <a:t>25/04/2017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C199-3309-4605-BB3A-0D3B331F3EA8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7228631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6F4F-31BE-4296-BA5A-2D3F8FCCD987}" type="datetimeFigureOut">
              <a:rPr lang="en-IE" smtClean="0"/>
              <a:t>25/04/2017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C199-3309-4605-BB3A-0D3B331F3EA8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8359168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6F4F-31BE-4296-BA5A-2D3F8FCCD987}" type="datetimeFigureOut">
              <a:rPr lang="en-IE" smtClean="0"/>
              <a:t>25/04/2017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C199-3309-4605-BB3A-0D3B331F3EA8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9879904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6F4F-31BE-4296-BA5A-2D3F8FCCD987}" type="datetimeFigureOut">
              <a:rPr lang="en-IE" smtClean="0"/>
              <a:t>25/04/2017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C199-3309-4605-BB3A-0D3B331F3EA8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2132694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6F4F-31BE-4296-BA5A-2D3F8FCCD987}" type="datetimeFigureOut">
              <a:rPr lang="en-IE" smtClean="0"/>
              <a:t>25/04/2017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C199-3309-4605-BB3A-0D3B331F3EA8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82602634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6F4F-31BE-4296-BA5A-2D3F8FCCD987}" type="datetimeFigureOut">
              <a:rPr lang="en-IE" smtClean="0"/>
              <a:t>25/04/2017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C199-3309-4605-BB3A-0D3B331F3EA8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6080178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6F4F-31BE-4296-BA5A-2D3F8FCCD987}" type="datetimeFigureOut">
              <a:rPr lang="en-IE" smtClean="0"/>
              <a:t>25/04/2017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C199-3309-4605-BB3A-0D3B331F3EA8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6529010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6F4F-31BE-4296-BA5A-2D3F8FCCD987}" type="datetimeFigureOut">
              <a:rPr lang="en-IE" smtClean="0"/>
              <a:t>25/04/2017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C199-3309-4605-BB3A-0D3B331F3EA8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0972712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36F4F-31BE-4296-BA5A-2D3F8FCCD987}" type="datetimeFigureOut">
              <a:rPr lang="en-IE" smtClean="0"/>
              <a:t>25/04/2017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5C199-3309-4605-BB3A-0D3B331F3EA8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7646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79" y="1000730"/>
            <a:ext cx="3582188" cy="429844"/>
          </a:xfrm>
        </p:spPr>
        <p:txBody>
          <a:bodyPr>
            <a:noAutofit/>
          </a:bodyPr>
          <a:lstStyle/>
          <a:p>
            <a:pPr algn="l"/>
            <a:r>
              <a:rPr lang="en-I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Lucan Pool</a:t>
            </a:r>
            <a:r>
              <a:rPr lang="en-IE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Griffeen</a:t>
            </a:r>
            <a:r>
              <a:rPr lang="en-I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Valley Park</a:t>
            </a:r>
            <a:r>
              <a:rPr lang="en-IE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7661" y="5257613"/>
            <a:ext cx="3582188" cy="429844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IE" sz="2100" dirty="0">
              <a:latin typeface="HelveticaNeueLT Pro 35 Th" panose="020B0403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247426" y="657225"/>
            <a:ext cx="86491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0426" y="291129"/>
            <a:ext cx="13487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350" b="1" dirty="0">
                <a:latin typeface="Arial" panose="020B0604020202020204" pitchFamily="34" charset="0"/>
                <a:cs typeface="Arial" panose="020B0604020202020204" pitchFamily="34" charset="0"/>
              </a:rPr>
              <a:t>ABK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27125" y="291129"/>
            <a:ext cx="13487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350" dirty="0">
                <a:latin typeface="HelveticaNeueLT Pro 35 Th" panose="020B0403020202020204" pitchFamily="34" charset="0"/>
                <a:cs typeface="Arial" panose="020B0604020202020204" pitchFamily="34" charset="0"/>
              </a:rPr>
              <a:t>architects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6" y="6040599"/>
            <a:ext cx="1496132" cy="70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6638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08314" y="6052920"/>
            <a:ext cx="5715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ABK</a:t>
            </a:r>
            <a:endParaRPr lang="en-I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90069" y="6346414"/>
            <a:ext cx="13963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dirty="0" smtClean="0">
                <a:latin typeface="HelveticaNeueLT Pro 35 Th" panose="020B0403020202020204" pitchFamily="34" charset="0"/>
                <a:cs typeface="Arial" panose="020B0604020202020204" pitchFamily="34" charset="0"/>
              </a:rPr>
              <a:t>Lucan Pool</a:t>
            </a:r>
            <a:endParaRPr lang="en-IE" sz="900" dirty="0">
              <a:latin typeface="HelveticaNeueLT Pro 35 Th" panose="020B0403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108314" y="6283752"/>
            <a:ext cx="378983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90069" y="6512950"/>
            <a:ext cx="30370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b="1" dirty="0" smtClean="0">
                <a:latin typeface="HelveticaNeueLT Pro 45 Lt" panose="020B0403020202020204" pitchFamily="34" charset="0"/>
                <a:cs typeface="Arial" panose="020B0604020202020204" pitchFamily="34" charset="0"/>
              </a:rPr>
              <a:t>Sketch view towards main entrance</a:t>
            </a:r>
            <a:endParaRPr lang="en-IE" sz="900" b="1" dirty="0">
              <a:latin typeface="HelveticaNeueLT Pro 45 Lt" panose="020B0403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247426" y="657225"/>
            <a:ext cx="86491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47426" y="1159666"/>
            <a:ext cx="428301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sz="900" dirty="0">
              <a:latin typeface="HelveticaNeueLT Pro 35 Th" panose="020B0403020202020204" pitchFamily="34" charset="0"/>
            </a:endParaRPr>
          </a:p>
          <a:p>
            <a:pPr marL="128588" indent="-128588">
              <a:buFontTx/>
              <a:buChar char="-"/>
            </a:pPr>
            <a:endParaRPr lang="en-IE" sz="900" dirty="0">
              <a:latin typeface="HelveticaNeueLT Pro 35 Th" panose="020B0403020202020204" pitchFamily="34" charset="0"/>
            </a:endParaRPr>
          </a:p>
          <a:p>
            <a:pPr marL="128588" indent="-128588">
              <a:buFontTx/>
              <a:buChar char="-"/>
            </a:pPr>
            <a:endParaRPr lang="en-IE" sz="900" dirty="0">
              <a:latin typeface="HelveticaNeueLT Pro 35 Th" panose="020B0403020202020204" pitchFamily="34" charset="0"/>
            </a:endParaRPr>
          </a:p>
          <a:p>
            <a:pPr marL="128588" indent="-128588">
              <a:buFontTx/>
              <a:buChar char="-"/>
            </a:pPr>
            <a:endParaRPr lang="en-IE" sz="900" dirty="0">
              <a:latin typeface="HelveticaNeueLT Pro 35 Th" panose="020B0403020202020204" pitchFamily="34" charset="0"/>
            </a:endParaRPr>
          </a:p>
          <a:p>
            <a:endParaRPr lang="en-IE" sz="900" dirty="0">
              <a:latin typeface="HelveticaNeueLT Pro 35 Th" panose="020B0403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58861" y="6052920"/>
            <a:ext cx="1143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50" dirty="0" smtClean="0">
                <a:latin typeface="HelveticaNeueLT Pro 35 Th" panose="020B0403020202020204" pitchFamily="34" charset="0"/>
                <a:cs typeface="Arial" panose="020B0604020202020204" pitchFamily="34" charset="0"/>
              </a:rPr>
              <a:t>architects</a:t>
            </a:r>
            <a:endParaRPr lang="en-IE" sz="1050" dirty="0">
              <a:latin typeface="HelveticaNeueLT Pro 35 Th" panose="020B04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07438" y="6512949"/>
            <a:ext cx="6765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dirty="0" smtClean="0">
                <a:latin typeface="HelveticaNeueLT Pro 35 Th" panose="020B0403020202020204" pitchFamily="34" charset="0"/>
                <a:cs typeface="Arial" panose="020B0604020202020204" pitchFamily="34" charset="0"/>
              </a:rPr>
              <a:t>April 2017</a:t>
            </a:r>
            <a:endParaRPr lang="en-IE" sz="900" dirty="0">
              <a:latin typeface="HelveticaNeueLT Pro 35 Th" panose="020B04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0426" y="291129"/>
            <a:ext cx="13487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350" b="1" dirty="0">
                <a:latin typeface="Arial" panose="020B0604020202020204" pitchFamily="34" charset="0"/>
                <a:cs typeface="Arial" panose="020B0604020202020204" pitchFamily="34" charset="0"/>
              </a:rPr>
              <a:t>ABK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27125" y="291129"/>
            <a:ext cx="13487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350" dirty="0">
                <a:latin typeface="HelveticaNeueLT Pro 35 Th" panose="020B0403020202020204" pitchFamily="34" charset="0"/>
                <a:cs typeface="Arial" panose="020B0604020202020204" pitchFamily="34" charset="0"/>
              </a:rPr>
              <a:t>architects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6" y="6040599"/>
            <a:ext cx="1496132" cy="7031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71" y="1272586"/>
            <a:ext cx="6358857" cy="416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4941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08314" y="6052920"/>
            <a:ext cx="5715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ABK</a:t>
            </a:r>
            <a:endParaRPr lang="en-I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90069" y="6346414"/>
            <a:ext cx="13963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dirty="0" smtClean="0">
                <a:latin typeface="HelveticaNeueLT Pro 35 Th" panose="020B0403020202020204" pitchFamily="34" charset="0"/>
                <a:cs typeface="Arial" panose="020B0604020202020204" pitchFamily="34" charset="0"/>
              </a:rPr>
              <a:t>Lucan Pool</a:t>
            </a:r>
            <a:endParaRPr lang="en-IE" sz="900" dirty="0">
              <a:latin typeface="HelveticaNeueLT Pro 35 Th" panose="020B0403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108314" y="6283752"/>
            <a:ext cx="378983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90069" y="6512950"/>
            <a:ext cx="30370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b="1" dirty="0" smtClean="0">
                <a:latin typeface="HelveticaNeueLT Pro 45 Lt" panose="020B0403020202020204" pitchFamily="34" charset="0"/>
                <a:cs typeface="Arial" panose="020B0604020202020204" pitchFamily="34" charset="0"/>
              </a:rPr>
              <a:t>Sketch view from park towards pool and side entrance</a:t>
            </a:r>
            <a:endParaRPr lang="en-IE" sz="900" b="1" dirty="0">
              <a:latin typeface="HelveticaNeueLT Pro 45 Lt" panose="020B0403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247426" y="657225"/>
            <a:ext cx="86491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47426" y="1159666"/>
            <a:ext cx="428301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sz="900" dirty="0">
              <a:latin typeface="HelveticaNeueLT Pro 35 Th" panose="020B0403020202020204" pitchFamily="34" charset="0"/>
            </a:endParaRPr>
          </a:p>
          <a:p>
            <a:pPr marL="128588" indent="-128588">
              <a:buFontTx/>
              <a:buChar char="-"/>
            </a:pPr>
            <a:endParaRPr lang="en-IE" sz="900" dirty="0">
              <a:latin typeface="HelveticaNeueLT Pro 35 Th" panose="020B0403020202020204" pitchFamily="34" charset="0"/>
            </a:endParaRPr>
          </a:p>
          <a:p>
            <a:pPr marL="128588" indent="-128588">
              <a:buFontTx/>
              <a:buChar char="-"/>
            </a:pPr>
            <a:endParaRPr lang="en-IE" sz="900" dirty="0">
              <a:latin typeface="HelveticaNeueLT Pro 35 Th" panose="020B0403020202020204" pitchFamily="34" charset="0"/>
            </a:endParaRPr>
          </a:p>
          <a:p>
            <a:pPr marL="128588" indent="-128588">
              <a:buFontTx/>
              <a:buChar char="-"/>
            </a:pPr>
            <a:endParaRPr lang="en-IE" sz="900" dirty="0">
              <a:latin typeface="HelveticaNeueLT Pro 35 Th" panose="020B0403020202020204" pitchFamily="34" charset="0"/>
            </a:endParaRPr>
          </a:p>
          <a:p>
            <a:endParaRPr lang="en-IE" sz="900" dirty="0">
              <a:latin typeface="HelveticaNeueLT Pro 35 Th" panose="020B0403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58861" y="6052920"/>
            <a:ext cx="1143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50" dirty="0" smtClean="0">
                <a:latin typeface="HelveticaNeueLT Pro 35 Th" panose="020B0403020202020204" pitchFamily="34" charset="0"/>
                <a:cs typeface="Arial" panose="020B0604020202020204" pitchFamily="34" charset="0"/>
              </a:rPr>
              <a:t>architects</a:t>
            </a:r>
            <a:endParaRPr lang="en-IE" sz="1050" dirty="0">
              <a:latin typeface="HelveticaNeueLT Pro 35 Th" panose="020B04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07438" y="6512949"/>
            <a:ext cx="6765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dirty="0" smtClean="0">
                <a:latin typeface="HelveticaNeueLT Pro 35 Th" panose="020B0403020202020204" pitchFamily="34" charset="0"/>
                <a:cs typeface="Arial" panose="020B0604020202020204" pitchFamily="34" charset="0"/>
              </a:rPr>
              <a:t>April 2017</a:t>
            </a:r>
            <a:endParaRPr lang="en-IE" sz="900" dirty="0">
              <a:latin typeface="HelveticaNeueLT Pro 35 Th" panose="020B04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0426" y="291129"/>
            <a:ext cx="13487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350" b="1" dirty="0">
                <a:latin typeface="Arial" panose="020B0604020202020204" pitchFamily="34" charset="0"/>
                <a:cs typeface="Arial" panose="020B0604020202020204" pitchFamily="34" charset="0"/>
              </a:rPr>
              <a:t>ABK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27125" y="291129"/>
            <a:ext cx="13487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350" dirty="0">
                <a:latin typeface="HelveticaNeueLT Pro 35 Th" panose="020B0403020202020204" pitchFamily="34" charset="0"/>
                <a:cs typeface="Arial" panose="020B0604020202020204" pitchFamily="34" charset="0"/>
              </a:rPr>
              <a:t>architects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6" y="6040599"/>
            <a:ext cx="1496132" cy="7031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46" y="1406127"/>
            <a:ext cx="7237708" cy="390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3208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08314" y="6052920"/>
            <a:ext cx="5715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ABK</a:t>
            </a:r>
            <a:endParaRPr lang="en-I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90069" y="6346414"/>
            <a:ext cx="13963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dirty="0" smtClean="0">
                <a:latin typeface="HelveticaNeueLT Pro 35 Th" panose="020B0403020202020204" pitchFamily="34" charset="0"/>
                <a:cs typeface="Arial" panose="020B0604020202020204" pitchFamily="34" charset="0"/>
              </a:rPr>
              <a:t>Lucan Pool</a:t>
            </a:r>
            <a:endParaRPr lang="en-IE" sz="900" dirty="0">
              <a:latin typeface="HelveticaNeueLT Pro 35 Th" panose="020B0403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108314" y="6283752"/>
            <a:ext cx="378983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90069" y="6512950"/>
            <a:ext cx="30370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b="1" dirty="0" smtClean="0">
                <a:latin typeface="HelveticaNeueLT Pro 45 Lt" panose="020B0403020202020204" pitchFamily="34" charset="0"/>
                <a:cs typeface="Arial" panose="020B0604020202020204" pitchFamily="34" charset="0"/>
              </a:rPr>
              <a:t>Aerial photograph showing site outlined in red</a:t>
            </a:r>
            <a:endParaRPr lang="en-IE" sz="900" b="1" dirty="0">
              <a:latin typeface="HelveticaNeueLT Pro 45 Lt" panose="020B0403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247426" y="657225"/>
            <a:ext cx="86491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47426" y="1159666"/>
            <a:ext cx="428301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sz="900" dirty="0">
              <a:latin typeface="HelveticaNeueLT Pro 35 Th" panose="020B0403020202020204" pitchFamily="34" charset="0"/>
            </a:endParaRPr>
          </a:p>
          <a:p>
            <a:pPr marL="128588" indent="-128588">
              <a:buFontTx/>
              <a:buChar char="-"/>
            </a:pPr>
            <a:endParaRPr lang="en-IE" sz="900" dirty="0">
              <a:latin typeface="HelveticaNeueLT Pro 35 Th" panose="020B0403020202020204" pitchFamily="34" charset="0"/>
            </a:endParaRPr>
          </a:p>
          <a:p>
            <a:pPr marL="128588" indent="-128588">
              <a:buFontTx/>
              <a:buChar char="-"/>
            </a:pPr>
            <a:endParaRPr lang="en-IE" sz="900" dirty="0">
              <a:latin typeface="HelveticaNeueLT Pro 35 Th" panose="020B0403020202020204" pitchFamily="34" charset="0"/>
            </a:endParaRPr>
          </a:p>
          <a:p>
            <a:pPr marL="128588" indent="-128588">
              <a:buFontTx/>
              <a:buChar char="-"/>
            </a:pPr>
            <a:endParaRPr lang="en-IE" sz="900" dirty="0">
              <a:latin typeface="HelveticaNeueLT Pro 35 Th" panose="020B0403020202020204" pitchFamily="34" charset="0"/>
            </a:endParaRPr>
          </a:p>
          <a:p>
            <a:endParaRPr lang="en-IE" sz="900" dirty="0">
              <a:latin typeface="HelveticaNeueLT Pro 35 Th" panose="020B04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00" y="908050"/>
            <a:ext cx="7370764" cy="503582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258861" y="6052920"/>
            <a:ext cx="1143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50" dirty="0" smtClean="0">
                <a:latin typeface="HelveticaNeueLT Pro 35 Th" panose="020B0403020202020204" pitchFamily="34" charset="0"/>
                <a:cs typeface="Arial" panose="020B0604020202020204" pitchFamily="34" charset="0"/>
              </a:rPr>
              <a:t>architects</a:t>
            </a:r>
            <a:endParaRPr lang="en-IE" sz="1050" dirty="0">
              <a:latin typeface="HelveticaNeueLT Pro 35 Th" panose="020B04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07438" y="6512949"/>
            <a:ext cx="6765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dirty="0" smtClean="0">
                <a:latin typeface="HelveticaNeueLT Pro 35 Th" panose="020B0403020202020204" pitchFamily="34" charset="0"/>
                <a:cs typeface="Arial" panose="020B0604020202020204" pitchFamily="34" charset="0"/>
              </a:rPr>
              <a:t>April 2017</a:t>
            </a:r>
            <a:endParaRPr lang="en-IE" sz="900" dirty="0">
              <a:latin typeface="HelveticaNeueLT Pro 35 Th" panose="020B04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0426" y="291129"/>
            <a:ext cx="13487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350" b="1" dirty="0">
                <a:latin typeface="Arial" panose="020B0604020202020204" pitchFamily="34" charset="0"/>
                <a:cs typeface="Arial" panose="020B0604020202020204" pitchFamily="34" charset="0"/>
              </a:rPr>
              <a:t>ABK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127125" y="291129"/>
            <a:ext cx="13487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350" dirty="0">
                <a:latin typeface="HelveticaNeueLT Pro 35 Th" panose="020B0403020202020204" pitchFamily="34" charset="0"/>
                <a:cs typeface="Arial" panose="020B0604020202020204" pitchFamily="34" charset="0"/>
              </a:rPr>
              <a:t>architects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6" y="6040599"/>
            <a:ext cx="1496132" cy="70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60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08314" y="6052920"/>
            <a:ext cx="5715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ABK</a:t>
            </a:r>
            <a:endParaRPr lang="en-I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90069" y="6346414"/>
            <a:ext cx="13963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dirty="0" smtClean="0">
                <a:latin typeface="HelveticaNeueLT Pro 35 Th" panose="020B0403020202020204" pitchFamily="34" charset="0"/>
                <a:cs typeface="Arial" panose="020B0604020202020204" pitchFamily="34" charset="0"/>
              </a:rPr>
              <a:t>Lucan Pool</a:t>
            </a:r>
            <a:endParaRPr lang="en-IE" sz="900" dirty="0">
              <a:latin typeface="HelveticaNeueLT Pro 35 Th" panose="020B0403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58861" y="6052920"/>
            <a:ext cx="1143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50" dirty="0" smtClean="0">
                <a:latin typeface="HelveticaNeueLT Pro 35 Th" panose="020B0403020202020204" pitchFamily="34" charset="0"/>
                <a:cs typeface="Arial" panose="020B0604020202020204" pitchFamily="34" charset="0"/>
              </a:rPr>
              <a:t>architects</a:t>
            </a:r>
            <a:endParaRPr lang="en-IE" sz="1050" dirty="0">
              <a:latin typeface="HelveticaNeueLT Pro 35 Th" panose="020B0403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108314" y="6283752"/>
            <a:ext cx="378983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307438" y="6512949"/>
            <a:ext cx="6765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dirty="0" smtClean="0">
                <a:latin typeface="HelveticaNeueLT Pro 35 Th" panose="020B0403020202020204" pitchFamily="34" charset="0"/>
                <a:cs typeface="Arial" panose="020B0604020202020204" pitchFamily="34" charset="0"/>
              </a:rPr>
              <a:t>April 2017</a:t>
            </a:r>
            <a:endParaRPr lang="en-IE" sz="900" dirty="0">
              <a:latin typeface="HelveticaNeueLT Pro 35 Th" panose="020B04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90069" y="6512950"/>
            <a:ext cx="30370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b="1" dirty="0" smtClean="0">
                <a:latin typeface="HelveticaNeueLT Pro 45 Lt" panose="020B0403020202020204" pitchFamily="34" charset="0"/>
                <a:cs typeface="Arial" panose="020B0604020202020204" pitchFamily="34" charset="0"/>
              </a:rPr>
              <a:t>Proposed plan</a:t>
            </a:r>
            <a:endParaRPr lang="en-IE" sz="900" b="1" dirty="0">
              <a:latin typeface="HelveticaNeueLT Pro 45 Lt" panose="020B04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0426" y="291129"/>
            <a:ext cx="13487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350" b="1" dirty="0">
                <a:latin typeface="Arial" panose="020B0604020202020204" pitchFamily="34" charset="0"/>
                <a:cs typeface="Arial" panose="020B0604020202020204" pitchFamily="34" charset="0"/>
              </a:rPr>
              <a:t>ABK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247426" y="657225"/>
            <a:ext cx="86491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127125" y="291129"/>
            <a:ext cx="13487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350" dirty="0">
                <a:latin typeface="HelveticaNeueLT Pro 35 Th" panose="020B0403020202020204" pitchFamily="34" charset="0"/>
                <a:cs typeface="Arial" panose="020B0604020202020204" pitchFamily="34" charset="0"/>
              </a:rPr>
              <a:t>architects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7426" y="1159666"/>
            <a:ext cx="428301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sz="900" dirty="0">
              <a:latin typeface="HelveticaNeueLT Pro 35 Th" panose="020B0403020202020204" pitchFamily="34" charset="0"/>
            </a:endParaRPr>
          </a:p>
          <a:p>
            <a:pPr marL="128588" indent="-128588">
              <a:buFontTx/>
              <a:buChar char="-"/>
            </a:pPr>
            <a:endParaRPr lang="en-IE" sz="900" dirty="0">
              <a:latin typeface="HelveticaNeueLT Pro 35 Th" panose="020B0403020202020204" pitchFamily="34" charset="0"/>
            </a:endParaRPr>
          </a:p>
          <a:p>
            <a:pPr marL="128588" indent="-128588">
              <a:buFontTx/>
              <a:buChar char="-"/>
            </a:pPr>
            <a:endParaRPr lang="en-IE" sz="900" dirty="0">
              <a:latin typeface="HelveticaNeueLT Pro 35 Th" panose="020B0403020202020204" pitchFamily="34" charset="0"/>
            </a:endParaRPr>
          </a:p>
          <a:p>
            <a:pPr marL="128588" indent="-128588">
              <a:buFontTx/>
              <a:buChar char="-"/>
            </a:pPr>
            <a:endParaRPr lang="en-IE" sz="900" dirty="0">
              <a:latin typeface="HelveticaNeueLT Pro 35 Th" panose="020B0403020202020204" pitchFamily="34" charset="0"/>
            </a:endParaRPr>
          </a:p>
          <a:p>
            <a:endParaRPr lang="en-IE" sz="900" dirty="0">
              <a:latin typeface="HelveticaNeueLT Pro 35 Th" panose="020B0403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6" y="6040599"/>
            <a:ext cx="1496132" cy="7031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91" y="900003"/>
            <a:ext cx="7876300" cy="505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540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81" y="507577"/>
            <a:ext cx="7842474" cy="55453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8314" y="6052920"/>
            <a:ext cx="5715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ABK</a:t>
            </a:r>
            <a:endParaRPr lang="en-I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90069" y="6346414"/>
            <a:ext cx="13963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dirty="0" smtClean="0">
                <a:latin typeface="HelveticaNeueLT Pro 35 Th" panose="020B0403020202020204" pitchFamily="34" charset="0"/>
                <a:cs typeface="Arial" panose="020B0604020202020204" pitchFamily="34" charset="0"/>
              </a:rPr>
              <a:t>Lucan Pool</a:t>
            </a:r>
            <a:endParaRPr lang="en-IE" sz="900" dirty="0">
              <a:latin typeface="HelveticaNeueLT Pro 35 Th" panose="020B0403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108314" y="6283752"/>
            <a:ext cx="378983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90069" y="6512950"/>
            <a:ext cx="30370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b="1" dirty="0" smtClean="0">
                <a:latin typeface="HelveticaNeueLT Pro 45 Lt" panose="020B0403020202020204" pitchFamily="34" charset="0"/>
                <a:cs typeface="Arial" panose="020B0604020202020204" pitchFamily="34" charset="0"/>
              </a:rPr>
              <a:t>3D sketch view from north-east</a:t>
            </a:r>
            <a:endParaRPr lang="en-IE" sz="900" b="1" dirty="0">
              <a:latin typeface="HelveticaNeueLT Pro 45 Lt" panose="020B0403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247426" y="657225"/>
            <a:ext cx="86491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47426" y="1159666"/>
            <a:ext cx="428301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sz="900" dirty="0">
              <a:latin typeface="HelveticaNeueLT Pro 35 Th" panose="020B0403020202020204" pitchFamily="34" charset="0"/>
            </a:endParaRPr>
          </a:p>
          <a:p>
            <a:pPr marL="128588" indent="-128588">
              <a:buFontTx/>
              <a:buChar char="-"/>
            </a:pPr>
            <a:endParaRPr lang="en-IE" sz="900" dirty="0">
              <a:latin typeface="HelveticaNeueLT Pro 35 Th" panose="020B0403020202020204" pitchFamily="34" charset="0"/>
            </a:endParaRPr>
          </a:p>
          <a:p>
            <a:pPr marL="128588" indent="-128588">
              <a:buFontTx/>
              <a:buChar char="-"/>
            </a:pPr>
            <a:endParaRPr lang="en-IE" sz="900" dirty="0">
              <a:latin typeface="HelveticaNeueLT Pro 35 Th" panose="020B0403020202020204" pitchFamily="34" charset="0"/>
            </a:endParaRPr>
          </a:p>
          <a:p>
            <a:pPr marL="128588" indent="-128588">
              <a:buFontTx/>
              <a:buChar char="-"/>
            </a:pPr>
            <a:endParaRPr lang="en-IE" sz="900" dirty="0">
              <a:latin typeface="HelveticaNeueLT Pro 35 Th" panose="020B0403020202020204" pitchFamily="34" charset="0"/>
            </a:endParaRPr>
          </a:p>
          <a:p>
            <a:endParaRPr lang="en-IE" sz="900" dirty="0">
              <a:latin typeface="HelveticaNeueLT Pro 35 Th" panose="020B0403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58861" y="6052920"/>
            <a:ext cx="1143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50" dirty="0" smtClean="0">
                <a:latin typeface="HelveticaNeueLT Pro 35 Th" panose="020B0403020202020204" pitchFamily="34" charset="0"/>
                <a:cs typeface="Arial" panose="020B0604020202020204" pitchFamily="34" charset="0"/>
              </a:rPr>
              <a:t>architects</a:t>
            </a:r>
            <a:endParaRPr lang="en-IE" sz="1050" dirty="0">
              <a:latin typeface="HelveticaNeueLT Pro 35 Th" panose="020B04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07438" y="6512949"/>
            <a:ext cx="6765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dirty="0" smtClean="0">
                <a:latin typeface="HelveticaNeueLT Pro 35 Th" panose="020B0403020202020204" pitchFamily="34" charset="0"/>
                <a:cs typeface="Arial" panose="020B0604020202020204" pitchFamily="34" charset="0"/>
              </a:rPr>
              <a:t>April 2017</a:t>
            </a:r>
            <a:endParaRPr lang="en-IE" sz="900" dirty="0">
              <a:latin typeface="HelveticaNeueLT Pro 35 Th" panose="020B04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0426" y="291129"/>
            <a:ext cx="13487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350" b="1" dirty="0">
                <a:latin typeface="Arial" panose="020B0604020202020204" pitchFamily="34" charset="0"/>
                <a:cs typeface="Arial" panose="020B0604020202020204" pitchFamily="34" charset="0"/>
              </a:rPr>
              <a:t>ABK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27125" y="291129"/>
            <a:ext cx="13487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350" dirty="0">
                <a:latin typeface="HelveticaNeueLT Pro 35 Th" panose="020B0403020202020204" pitchFamily="34" charset="0"/>
                <a:cs typeface="Arial" panose="020B0604020202020204" pitchFamily="34" charset="0"/>
              </a:rPr>
              <a:t>architects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6" y="6040599"/>
            <a:ext cx="1496132" cy="70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872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32103"/>
            <a:ext cx="6099097" cy="39943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8314" y="6052920"/>
            <a:ext cx="5715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ABK</a:t>
            </a:r>
            <a:endParaRPr lang="en-I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90069" y="6346414"/>
            <a:ext cx="13963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dirty="0" smtClean="0">
                <a:latin typeface="HelveticaNeueLT Pro 35 Th" panose="020B0403020202020204" pitchFamily="34" charset="0"/>
                <a:cs typeface="Arial" panose="020B0604020202020204" pitchFamily="34" charset="0"/>
              </a:rPr>
              <a:t>Lucan Pool</a:t>
            </a:r>
            <a:endParaRPr lang="en-IE" sz="900" dirty="0">
              <a:latin typeface="HelveticaNeueLT Pro 35 Th" panose="020B0403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108314" y="6283752"/>
            <a:ext cx="378983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90069" y="6512950"/>
            <a:ext cx="30370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b="1" dirty="0" smtClean="0">
                <a:latin typeface="HelveticaNeueLT Pro 45 Lt" panose="020B0403020202020204" pitchFamily="34" charset="0"/>
                <a:cs typeface="Arial" panose="020B0604020202020204" pitchFamily="34" charset="0"/>
              </a:rPr>
              <a:t>3D sketch view from south-east</a:t>
            </a:r>
            <a:endParaRPr lang="en-IE" sz="900" b="1" dirty="0">
              <a:latin typeface="HelveticaNeueLT Pro 45 Lt" panose="020B0403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247426" y="657225"/>
            <a:ext cx="86491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47426" y="1159666"/>
            <a:ext cx="428301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sz="900" dirty="0">
              <a:latin typeface="HelveticaNeueLT Pro 35 Th" panose="020B0403020202020204" pitchFamily="34" charset="0"/>
            </a:endParaRPr>
          </a:p>
          <a:p>
            <a:pPr marL="128588" indent="-128588">
              <a:buFontTx/>
              <a:buChar char="-"/>
            </a:pPr>
            <a:endParaRPr lang="en-IE" sz="900" dirty="0">
              <a:latin typeface="HelveticaNeueLT Pro 35 Th" panose="020B0403020202020204" pitchFamily="34" charset="0"/>
            </a:endParaRPr>
          </a:p>
          <a:p>
            <a:pPr marL="128588" indent="-128588">
              <a:buFontTx/>
              <a:buChar char="-"/>
            </a:pPr>
            <a:endParaRPr lang="en-IE" sz="900" dirty="0">
              <a:latin typeface="HelveticaNeueLT Pro 35 Th" panose="020B0403020202020204" pitchFamily="34" charset="0"/>
            </a:endParaRPr>
          </a:p>
          <a:p>
            <a:pPr marL="128588" indent="-128588">
              <a:buFontTx/>
              <a:buChar char="-"/>
            </a:pPr>
            <a:endParaRPr lang="en-IE" sz="900" dirty="0">
              <a:latin typeface="HelveticaNeueLT Pro 35 Th" panose="020B0403020202020204" pitchFamily="34" charset="0"/>
            </a:endParaRPr>
          </a:p>
          <a:p>
            <a:endParaRPr lang="en-IE" sz="900" dirty="0">
              <a:latin typeface="HelveticaNeueLT Pro 35 Th" panose="020B0403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58861" y="6052920"/>
            <a:ext cx="1143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50" dirty="0" smtClean="0">
                <a:latin typeface="HelveticaNeueLT Pro 35 Th" panose="020B0403020202020204" pitchFamily="34" charset="0"/>
                <a:cs typeface="Arial" panose="020B0604020202020204" pitchFamily="34" charset="0"/>
              </a:rPr>
              <a:t>architects</a:t>
            </a:r>
            <a:endParaRPr lang="en-IE" sz="1050" dirty="0">
              <a:latin typeface="HelveticaNeueLT Pro 35 Th" panose="020B04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07438" y="6512949"/>
            <a:ext cx="6765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dirty="0" smtClean="0">
                <a:latin typeface="HelveticaNeueLT Pro 35 Th" panose="020B0403020202020204" pitchFamily="34" charset="0"/>
                <a:cs typeface="Arial" panose="020B0604020202020204" pitchFamily="34" charset="0"/>
              </a:rPr>
              <a:t>April 2017</a:t>
            </a:r>
            <a:endParaRPr lang="en-IE" sz="900" dirty="0">
              <a:latin typeface="HelveticaNeueLT Pro 35 Th" panose="020B04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0426" y="291129"/>
            <a:ext cx="13487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350" b="1" dirty="0">
                <a:latin typeface="Arial" panose="020B0604020202020204" pitchFamily="34" charset="0"/>
                <a:cs typeface="Arial" panose="020B0604020202020204" pitchFamily="34" charset="0"/>
              </a:rPr>
              <a:t>ABK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27125" y="291129"/>
            <a:ext cx="13487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350" dirty="0">
                <a:latin typeface="HelveticaNeueLT Pro 35 Th" panose="020B0403020202020204" pitchFamily="34" charset="0"/>
                <a:cs typeface="Arial" panose="020B0604020202020204" pitchFamily="34" charset="0"/>
              </a:rPr>
              <a:t>architects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6" y="6040599"/>
            <a:ext cx="1496132" cy="70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286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6" y="657225"/>
            <a:ext cx="8645749" cy="55752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8314" y="6052920"/>
            <a:ext cx="5715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ABK</a:t>
            </a:r>
            <a:endParaRPr lang="en-I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90069" y="6346414"/>
            <a:ext cx="13963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dirty="0" smtClean="0">
                <a:latin typeface="HelveticaNeueLT Pro 35 Th" panose="020B0403020202020204" pitchFamily="34" charset="0"/>
                <a:cs typeface="Arial" panose="020B0604020202020204" pitchFamily="34" charset="0"/>
              </a:rPr>
              <a:t>Lucan Pool</a:t>
            </a:r>
            <a:endParaRPr lang="en-IE" sz="900" dirty="0">
              <a:latin typeface="HelveticaNeueLT Pro 35 Th" panose="020B0403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108314" y="6283752"/>
            <a:ext cx="378983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90069" y="6512950"/>
            <a:ext cx="30370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b="1" dirty="0" smtClean="0">
                <a:latin typeface="HelveticaNeueLT Pro 45 Lt" panose="020B0403020202020204" pitchFamily="34" charset="0"/>
                <a:cs typeface="Arial" panose="020B0604020202020204" pitchFamily="34" charset="0"/>
              </a:rPr>
              <a:t>Proposed east and south elevations</a:t>
            </a:r>
            <a:endParaRPr lang="en-IE" sz="900" b="1" dirty="0">
              <a:latin typeface="HelveticaNeueLT Pro 45 Lt" panose="020B0403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247426" y="657225"/>
            <a:ext cx="86491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47426" y="1159666"/>
            <a:ext cx="428301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sz="900" dirty="0">
              <a:latin typeface="HelveticaNeueLT Pro 35 Th" panose="020B0403020202020204" pitchFamily="34" charset="0"/>
            </a:endParaRPr>
          </a:p>
          <a:p>
            <a:pPr marL="128588" indent="-128588">
              <a:buFontTx/>
              <a:buChar char="-"/>
            </a:pPr>
            <a:endParaRPr lang="en-IE" sz="900" dirty="0">
              <a:latin typeface="HelveticaNeueLT Pro 35 Th" panose="020B0403020202020204" pitchFamily="34" charset="0"/>
            </a:endParaRPr>
          </a:p>
          <a:p>
            <a:pPr marL="128588" indent="-128588">
              <a:buFontTx/>
              <a:buChar char="-"/>
            </a:pPr>
            <a:endParaRPr lang="en-IE" sz="900" dirty="0">
              <a:latin typeface="HelveticaNeueLT Pro 35 Th" panose="020B0403020202020204" pitchFamily="34" charset="0"/>
            </a:endParaRPr>
          </a:p>
          <a:p>
            <a:pPr marL="128588" indent="-128588">
              <a:buFontTx/>
              <a:buChar char="-"/>
            </a:pPr>
            <a:endParaRPr lang="en-IE" sz="900" dirty="0">
              <a:latin typeface="HelveticaNeueLT Pro 35 Th" panose="020B0403020202020204" pitchFamily="34" charset="0"/>
            </a:endParaRPr>
          </a:p>
          <a:p>
            <a:endParaRPr lang="en-IE" sz="900" dirty="0">
              <a:latin typeface="HelveticaNeueLT Pro 35 Th" panose="020B0403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58861" y="6052920"/>
            <a:ext cx="1143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50" dirty="0" smtClean="0">
                <a:latin typeface="HelveticaNeueLT Pro 35 Th" panose="020B0403020202020204" pitchFamily="34" charset="0"/>
                <a:cs typeface="Arial" panose="020B0604020202020204" pitchFamily="34" charset="0"/>
              </a:rPr>
              <a:t>architects</a:t>
            </a:r>
            <a:endParaRPr lang="en-IE" sz="1050" dirty="0">
              <a:latin typeface="HelveticaNeueLT Pro 35 Th" panose="020B04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07438" y="6512949"/>
            <a:ext cx="6765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dirty="0" smtClean="0">
                <a:latin typeface="HelveticaNeueLT Pro 35 Th" panose="020B0403020202020204" pitchFamily="34" charset="0"/>
                <a:cs typeface="Arial" panose="020B0604020202020204" pitchFamily="34" charset="0"/>
              </a:rPr>
              <a:t>April 2017</a:t>
            </a:r>
            <a:endParaRPr lang="en-IE" sz="900" dirty="0">
              <a:latin typeface="HelveticaNeueLT Pro 35 Th" panose="020B04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0426" y="291129"/>
            <a:ext cx="13487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350" b="1" dirty="0">
                <a:latin typeface="Arial" panose="020B0604020202020204" pitchFamily="34" charset="0"/>
                <a:cs typeface="Arial" panose="020B0604020202020204" pitchFamily="34" charset="0"/>
              </a:rPr>
              <a:t>ABK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27125" y="291129"/>
            <a:ext cx="13487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350" dirty="0">
                <a:latin typeface="HelveticaNeueLT Pro 35 Th" panose="020B0403020202020204" pitchFamily="34" charset="0"/>
                <a:cs typeface="Arial" panose="020B0604020202020204" pitchFamily="34" charset="0"/>
              </a:rPr>
              <a:t>architects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6" y="6040599"/>
            <a:ext cx="1496132" cy="70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203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08314" y="6052920"/>
            <a:ext cx="5715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ABK</a:t>
            </a:r>
            <a:endParaRPr lang="en-I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90069" y="6346414"/>
            <a:ext cx="13963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dirty="0" smtClean="0">
                <a:latin typeface="HelveticaNeueLT Pro 35 Th" panose="020B0403020202020204" pitchFamily="34" charset="0"/>
                <a:cs typeface="Arial" panose="020B0604020202020204" pitchFamily="34" charset="0"/>
              </a:rPr>
              <a:t>Lucan Pool</a:t>
            </a:r>
            <a:endParaRPr lang="en-IE" sz="900" dirty="0">
              <a:latin typeface="HelveticaNeueLT Pro 35 Th" panose="020B0403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108314" y="6283752"/>
            <a:ext cx="378983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90069" y="6512950"/>
            <a:ext cx="30370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b="1" dirty="0" smtClean="0">
                <a:latin typeface="HelveticaNeueLT Pro 45 Lt" panose="020B0403020202020204" pitchFamily="34" charset="0"/>
                <a:cs typeface="Arial" panose="020B0604020202020204" pitchFamily="34" charset="0"/>
              </a:rPr>
              <a:t>Proposed west and north elevations</a:t>
            </a:r>
            <a:endParaRPr lang="en-IE" sz="900" b="1" dirty="0">
              <a:latin typeface="HelveticaNeueLT Pro 45 Lt" panose="020B0403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247426" y="657225"/>
            <a:ext cx="86491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47426" y="1159666"/>
            <a:ext cx="428301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sz="900" dirty="0">
              <a:latin typeface="HelveticaNeueLT Pro 35 Th" panose="020B0403020202020204" pitchFamily="34" charset="0"/>
            </a:endParaRPr>
          </a:p>
          <a:p>
            <a:pPr marL="128588" indent="-128588">
              <a:buFontTx/>
              <a:buChar char="-"/>
            </a:pPr>
            <a:endParaRPr lang="en-IE" sz="900" dirty="0">
              <a:latin typeface="HelveticaNeueLT Pro 35 Th" panose="020B0403020202020204" pitchFamily="34" charset="0"/>
            </a:endParaRPr>
          </a:p>
          <a:p>
            <a:pPr marL="128588" indent="-128588">
              <a:buFontTx/>
              <a:buChar char="-"/>
            </a:pPr>
            <a:endParaRPr lang="en-IE" sz="900" dirty="0">
              <a:latin typeface="HelveticaNeueLT Pro 35 Th" panose="020B0403020202020204" pitchFamily="34" charset="0"/>
            </a:endParaRPr>
          </a:p>
          <a:p>
            <a:pPr marL="128588" indent="-128588">
              <a:buFontTx/>
              <a:buChar char="-"/>
            </a:pPr>
            <a:endParaRPr lang="en-IE" sz="900" dirty="0">
              <a:latin typeface="HelveticaNeueLT Pro 35 Th" panose="020B0403020202020204" pitchFamily="34" charset="0"/>
            </a:endParaRPr>
          </a:p>
          <a:p>
            <a:endParaRPr lang="en-IE" sz="900" dirty="0">
              <a:latin typeface="HelveticaNeueLT Pro 35 Th" panose="020B0403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58861" y="6052920"/>
            <a:ext cx="1143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50" dirty="0" smtClean="0">
                <a:latin typeface="HelveticaNeueLT Pro 35 Th" panose="020B0403020202020204" pitchFamily="34" charset="0"/>
                <a:cs typeface="Arial" panose="020B0604020202020204" pitchFamily="34" charset="0"/>
              </a:rPr>
              <a:t>architects</a:t>
            </a:r>
            <a:endParaRPr lang="en-IE" sz="1050" dirty="0">
              <a:latin typeface="HelveticaNeueLT Pro 35 Th" panose="020B04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07438" y="6512949"/>
            <a:ext cx="6765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dirty="0" smtClean="0">
                <a:latin typeface="HelveticaNeueLT Pro 35 Th" panose="020B0403020202020204" pitchFamily="34" charset="0"/>
                <a:cs typeface="Arial" panose="020B0604020202020204" pitchFamily="34" charset="0"/>
              </a:rPr>
              <a:t>April 2017</a:t>
            </a:r>
            <a:endParaRPr lang="en-IE" sz="900" dirty="0">
              <a:latin typeface="HelveticaNeueLT Pro 35 Th" panose="020B04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0426" y="291129"/>
            <a:ext cx="13487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350" b="1" dirty="0">
                <a:latin typeface="Arial" panose="020B0604020202020204" pitchFamily="34" charset="0"/>
                <a:cs typeface="Arial" panose="020B0604020202020204" pitchFamily="34" charset="0"/>
              </a:rPr>
              <a:t>ABK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27125" y="291129"/>
            <a:ext cx="13487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350" dirty="0">
                <a:latin typeface="HelveticaNeueLT Pro 35 Th" panose="020B0403020202020204" pitchFamily="34" charset="0"/>
                <a:cs typeface="Arial" panose="020B0604020202020204" pitchFamily="34" charset="0"/>
              </a:rPr>
              <a:t>architects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6" y="6040599"/>
            <a:ext cx="1496132" cy="7031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6" y="670338"/>
            <a:ext cx="8649149" cy="54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0248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08314" y="6052920"/>
            <a:ext cx="5715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ABK</a:t>
            </a:r>
            <a:endParaRPr lang="en-I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90069" y="6346414"/>
            <a:ext cx="13963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dirty="0" smtClean="0">
                <a:latin typeface="HelveticaNeueLT Pro 35 Th" panose="020B0403020202020204" pitchFamily="34" charset="0"/>
                <a:cs typeface="Arial" panose="020B0604020202020204" pitchFamily="34" charset="0"/>
              </a:rPr>
              <a:t>Lucan Pool</a:t>
            </a:r>
            <a:endParaRPr lang="en-IE" sz="900" dirty="0">
              <a:latin typeface="HelveticaNeueLT Pro 35 Th" panose="020B0403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108314" y="6283752"/>
            <a:ext cx="378983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90069" y="6512950"/>
            <a:ext cx="30370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b="1" dirty="0" smtClean="0">
                <a:latin typeface="HelveticaNeueLT Pro 45 Lt" panose="020B0403020202020204" pitchFamily="34" charset="0"/>
                <a:cs typeface="Arial" panose="020B0604020202020204" pitchFamily="34" charset="0"/>
              </a:rPr>
              <a:t>Proposed cross sections</a:t>
            </a:r>
            <a:endParaRPr lang="en-IE" sz="900" b="1" dirty="0">
              <a:latin typeface="HelveticaNeueLT Pro 45 Lt" panose="020B0403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247426" y="657225"/>
            <a:ext cx="86491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47426" y="1159666"/>
            <a:ext cx="428301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sz="900" dirty="0">
              <a:latin typeface="HelveticaNeueLT Pro 35 Th" panose="020B0403020202020204" pitchFamily="34" charset="0"/>
            </a:endParaRPr>
          </a:p>
          <a:p>
            <a:pPr marL="128588" indent="-128588">
              <a:buFontTx/>
              <a:buChar char="-"/>
            </a:pPr>
            <a:endParaRPr lang="en-IE" sz="900" dirty="0">
              <a:latin typeface="HelveticaNeueLT Pro 35 Th" panose="020B0403020202020204" pitchFamily="34" charset="0"/>
            </a:endParaRPr>
          </a:p>
          <a:p>
            <a:pPr marL="128588" indent="-128588">
              <a:buFontTx/>
              <a:buChar char="-"/>
            </a:pPr>
            <a:endParaRPr lang="en-IE" sz="900" dirty="0">
              <a:latin typeface="HelveticaNeueLT Pro 35 Th" panose="020B0403020202020204" pitchFamily="34" charset="0"/>
            </a:endParaRPr>
          </a:p>
          <a:p>
            <a:pPr marL="128588" indent="-128588">
              <a:buFontTx/>
              <a:buChar char="-"/>
            </a:pPr>
            <a:endParaRPr lang="en-IE" sz="900" dirty="0">
              <a:latin typeface="HelveticaNeueLT Pro 35 Th" panose="020B0403020202020204" pitchFamily="34" charset="0"/>
            </a:endParaRPr>
          </a:p>
          <a:p>
            <a:endParaRPr lang="en-IE" sz="900" dirty="0">
              <a:latin typeface="HelveticaNeueLT Pro 35 Th" panose="020B0403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58861" y="6052920"/>
            <a:ext cx="1143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50" dirty="0" smtClean="0">
                <a:latin typeface="HelveticaNeueLT Pro 35 Th" panose="020B0403020202020204" pitchFamily="34" charset="0"/>
                <a:cs typeface="Arial" panose="020B0604020202020204" pitchFamily="34" charset="0"/>
              </a:rPr>
              <a:t>architects</a:t>
            </a:r>
            <a:endParaRPr lang="en-IE" sz="1050" dirty="0">
              <a:latin typeface="HelveticaNeueLT Pro 35 Th" panose="020B04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07438" y="6512949"/>
            <a:ext cx="6765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dirty="0" smtClean="0">
                <a:latin typeface="HelveticaNeueLT Pro 35 Th" panose="020B0403020202020204" pitchFamily="34" charset="0"/>
                <a:cs typeface="Arial" panose="020B0604020202020204" pitchFamily="34" charset="0"/>
              </a:rPr>
              <a:t>April 2017</a:t>
            </a:r>
            <a:endParaRPr lang="en-IE" sz="900" dirty="0">
              <a:latin typeface="HelveticaNeueLT Pro 35 Th" panose="020B04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0426" y="291129"/>
            <a:ext cx="13487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350" b="1" dirty="0">
                <a:latin typeface="Arial" panose="020B0604020202020204" pitchFamily="34" charset="0"/>
                <a:cs typeface="Arial" panose="020B0604020202020204" pitchFamily="34" charset="0"/>
              </a:rPr>
              <a:t>ABK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27125" y="291129"/>
            <a:ext cx="13487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350" dirty="0">
                <a:latin typeface="HelveticaNeueLT Pro 35 Th" panose="020B0403020202020204" pitchFamily="34" charset="0"/>
                <a:cs typeface="Arial" panose="020B0604020202020204" pitchFamily="34" charset="0"/>
              </a:rPr>
              <a:t>architects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6" y="6040599"/>
            <a:ext cx="1496132" cy="7031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25" y="1241879"/>
            <a:ext cx="8642350" cy="18636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25" y="3690159"/>
            <a:ext cx="8645749" cy="179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0071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08314" y="6052920"/>
            <a:ext cx="5715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ABK</a:t>
            </a:r>
            <a:endParaRPr lang="en-I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90069" y="6346414"/>
            <a:ext cx="13963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dirty="0" smtClean="0">
                <a:latin typeface="HelveticaNeueLT Pro 35 Th" panose="020B0403020202020204" pitchFamily="34" charset="0"/>
                <a:cs typeface="Arial" panose="020B0604020202020204" pitchFamily="34" charset="0"/>
              </a:rPr>
              <a:t>Lucan Pool</a:t>
            </a:r>
            <a:endParaRPr lang="en-IE" sz="900" dirty="0">
              <a:latin typeface="HelveticaNeueLT Pro 35 Th" panose="020B0403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108314" y="6283752"/>
            <a:ext cx="378983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90069" y="6512950"/>
            <a:ext cx="30370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b="1" dirty="0" smtClean="0">
                <a:latin typeface="HelveticaNeueLT Pro 45 Lt" panose="020B0403020202020204" pitchFamily="34" charset="0"/>
                <a:cs typeface="Arial" panose="020B0604020202020204" pitchFamily="34" charset="0"/>
              </a:rPr>
              <a:t>Proposed long section</a:t>
            </a:r>
            <a:endParaRPr lang="en-IE" sz="900" b="1" dirty="0">
              <a:latin typeface="HelveticaNeueLT Pro 45 Lt" panose="020B0403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247426" y="657225"/>
            <a:ext cx="86491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47426" y="1159666"/>
            <a:ext cx="428301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sz="900" dirty="0">
              <a:latin typeface="HelveticaNeueLT Pro 35 Th" panose="020B0403020202020204" pitchFamily="34" charset="0"/>
            </a:endParaRPr>
          </a:p>
          <a:p>
            <a:pPr marL="128588" indent="-128588">
              <a:buFontTx/>
              <a:buChar char="-"/>
            </a:pPr>
            <a:endParaRPr lang="en-IE" sz="900" dirty="0">
              <a:latin typeface="HelveticaNeueLT Pro 35 Th" panose="020B0403020202020204" pitchFamily="34" charset="0"/>
            </a:endParaRPr>
          </a:p>
          <a:p>
            <a:pPr marL="128588" indent="-128588">
              <a:buFontTx/>
              <a:buChar char="-"/>
            </a:pPr>
            <a:endParaRPr lang="en-IE" sz="900" dirty="0">
              <a:latin typeface="HelveticaNeueLT Pro 35 Th" panose="020B0403020202020204" pitchFamily="34" charset="0"/>
            </a:endParaRPr>
          </a:p>
          <a:p>
            <a:pPr marL="128588" indent="-128588">
              <a:buFontTx/>
              <a:buChar char="-"/>
            </a:pPr>
            <a:endParaRPr lang="en-IE" sz="900" dirty="0">
              <a:latin typeface="HelveticaNeueLT Pro 35 Th" panose="020B0403020202020204" pitchFamily="34" charset="0"/>
            </a:endParaRPr>
          </a:p>
          <a:p>
            <a:endParaRPr lang="en-IE" sz="900" dirty="0">
              <a:latin typeface="HelveticaNeueLT Pro 35 Th" panose="020B0403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58861" y="6052920"/>
            <a:ext cx="1143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50" dirty="0" smtClean="0">
                <a:latin typeface="HelveticaNeueLT Pro 35 Th" panose="020B0403020202020204" pitchFamily="34" charset="0"/>
                <a:cs typeface="Arial" panose="020B0604020202020204" pitchFamily="34" charset="0"/>
              </a:rPr>
              <a:t>architects</a:t>
            </a:r>
            <a:endParaRPr lang="en-IE" sz="1050" dirty="0">
              <a:latin typeface="HelveticaNeueLT Pro 35 Th" panose="020B04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07438" y="6512949"/>
            <a:ext cx="6765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dirty="0" smtClean="0">
                <a:latin typeface="HelveticaNeueLT Pro 35 Th" panose="020B0403020202020204" pitchFamily="34" charset="0"/>
                <a:cs typeface="Arial" panose="020B0604020202020204" pitchFamily="34" charset="0"/>
              </a:rPr>
              <a:t>April 2017</a:t>
            </a:r>
            <a:endParaRPr lang="en-IE" sz="900" dirty="0">
              <a:latin typeface="HelveticaNeueLT Pro 35 Th" panose="020B04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0426" y="291129"/>
            <a:ext cx="13487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350" b="1" dirty="0">
                <a:latin typeface="Arial" panose="020B0604020202020204" pitchFamily="34" charset="0"/>
                <a:cs typeface="Arial" panose="020B0604020202020204" pitchFamily="34" charset="0"/>
              </a:rPr>
              <a:t>ABK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27125" y="291129"/>
            <a:ext cx="13487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350" dirty="0">
                <a:latin typeface="HelveticaNeueLT Pro 35 Th" panose="020B0403020202020204" pitchFamily="34" charset="0"/>
                <a:cs typeface="Arial" panose="020B0604020202020204" pitchFamily="34" charset="0"/>
              </a:rPr>
              <a:t>architects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6" y="6040599"/>
            <a:ext cx="1496132" cy="7031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2746308"/>
            <a:ext cx="8645750" cy="180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723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799</TotalTime>
  <Words>134</Words>
  <Application>Microsoft Office PowerPoint</Application>
  <PresentationFormat>On-screen Show (4:3)</PresentationFormat>
  <Paragraphs>104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HelveticaNeueLT Pro 35 Th</vt:lpstr>
      <vt:lpstr>HelveticaNeueLT Pro 45 Lt</vt:lpstr>
      <vt:lpstr>Office Theme</vt:lpstr>
      <vt:lpstr>Lucan Pool Griffeen Valley Park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Barry</dc:creator>
  <cp:lastModifiedBy>Tracey Hughes</cp:lastModifiedBy>
  <cp:revision>82</cp:revision>
  <dcterms:created xsi:type="dcterms:W3CDTF">2015-05-20T16:39:16Z</dcterms:created>
  <dcterms:modified xsi:type="dcterms:W3CDTF">2017-04-25T12:15:50Z</dcterms:modified>
</cp:coreProperties>
</file>