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80" r:id="rId4"/>
    <p:sldMasterId id="2147483690" r:id="rId5"/>
  </p:sldMasterIdLst>
  <p:notesMasterIdLst>
    <p:notesMasterId r:id="rId18"/>
  </p:notesMasterIdLst>
  <p:sldIdLst>
    <p:sldId id="256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60" r:id="rId14"/>
    <p:sldId id="259" r:id="rId15"/>
    <p:sldId id="261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67A31-C6B2-4743-92C2-CF4CE532AC71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C73BF-A00F-4C9B-9243-2F0146B54D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5366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2713C-4001-4924-A49A-24E3D4970A87}" type="slidenum">
              <a:rPr lang="en-IE" smtClean="0">
                <a:solidFill>
                  <a:prstClr val="black"/>
                </a:solidFill>
              </a:rPr>
              <a:pPr/>
              <a:t>2</a:t>
            </a:fld>
            <a:endParaRPr lang="en-I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78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728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925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0404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4095" y="6459314"/>
            <a:ext cx="458410" cy="262163"/>
          </a:xfrm>
          <a:prstGeom prst="rect">
            <a:avLst/>
          </a:prstGeom>
          <a:solidFill>
            <a:srgbClr val="FCB028"/>
          </a:solidFill>
        </p:spPr>
        <p:txBody>
          <a:bodyPr/>
          <a:lstStyle>
            <a:lvl1pPr>
              <a:defRPr/>
            </a:lvl1pPr>
          </a:lstStyle>
          <a:p>
            <a:fld id="{3DFFB381-2ADF-427A-ABC6-3B505832ACBD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522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10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05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3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249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546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38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72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9548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17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4095" y="6459314"/>
            <a:ext cx="458410" cy="262163"/>
          </a:xfrm>
          <a:prstGeom prst="rect">
            <a:avLst/>
          </a:prstGeom>
          <a:solidFill>
            <a:srgbClr val="FCB028"/>
          </a:solidFill>
        </p:spPr>
        <p:txBody>
          <a:bodyPr/>
          <a:lstStyle>
            <a:lvl1pPr>
              <a:defRPr/>
            </a:lvl1pPr>
          </a:lstStyle>
          <a:p>
            <a:fld id="{3DFFB381-2ADF-427A-ABC6-3B505832ACBD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95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45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48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69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40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75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677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0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65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7318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4095" y="6459314"/>
            <a:ext cx="458410" cy="262163"/>
          </a:xfrm>
          <a:prstGeom prst="rect">
            <a:avLst/>
          </a:prstGeom>
          <a:solidFill>
            <a:srgbClr val="FCB028"/>
          </a:solidFill>
        </p:spPr>
        <p:txBody>
          <a:bodyPr/>
          <a:lstStyle>
            <a:lvl1pPr>
              <a:defRPr/>
            </a:lvl1pPr>
          </a:lstStyle>
          <a:p>
            <a:fld id="{3DFFB381-2ADF-427A-ABC6-3B505832ACBD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8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9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2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20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956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467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244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9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037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4095" y="6459314"/>
            <a:ext cx="458410" cy="262163"/>
          </a:xfrm>
          <a:prstGeom prst="rect">
            <a:avLst/>
          </a:prstGeom>
          <a:solidFill>
            <a:srgbClr val="FCB028"/>
          </a:solidFill>
        </p:spPr>
        <p:txBody>
          <a:bodyPr/>
          <a:lstStyle>
            <a:lvl1pPr>
              <a:defRPr/>
            </a:lvl1pPr>
          </a:lstStyle>
          <a:p>
            <a:fld id="{3DFFB381-2ADF-427A-ABC6-3B505832ACBD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048000" y="2736503"/>
            <a:ext cx="6096000" cy="1411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768111">
              <a:lnSpc>
                <a:spcPct val="150000"/>
              </a:lnSpc>
            </a:pPr>
            <a:endParaRPr lang="en-GB" sz="2286" b="1" dirty="0" smtClean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768111">
              <a:lnSpc>
                <a:spcPct val="150000"/>
              </a:lnSpc>
            </a:pPr>
            <a:r>
              <a:rPr lang="en-GB" sz="1714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933" indent="-244933" algn="just" defTabSz="76811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26578" algn="l"/>
              </a:tabLst>
            </a:pPr>
            <a:endParaRPr lang="en-IE" sz="1714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72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50808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60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616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40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425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75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768111"/>
            <a:fld id="{7BE8CF3E-52A5-4889-9F54-39E916D0BD71}" type="datetimeFigureOut">
              <a:rPr lang="en-IE" sz="1512" smtClean="0">
                <a:solidFill>
                  <a:prstClr val="black"/>
                </a:solidFill>
              </a:rPr>
              <a:pPr defTabSz="768111"/>
              <a:t>10/04/2017</a:t>
            </a:fld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768111"/>
            <a:endParaRPr lang="en-IE" sz="1512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CD8E354-D93A-4266-803E-80D4D2026DBF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6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122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295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394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262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76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450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068A7-4834-443E-B2BD-5AD4274D105C}" type="datetimeFigureOut">
              <a:rPr lang="en-IE" smtClean="0"/>
              <a:t>10/04/2017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5C0F4-634A-4073-9187-987E413B63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723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/>
          </p:nvPr>
        </p:nvGraphicFramePr>
        <p:xfrm>
          <a:off x="646575" y="339077"/>
          <a:ext cx="10948266" cy="6562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422"/>
                <a:gridCol w="3649422"/>
                <a:gridCol w="3649422"/>
              </a:tblGrid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32529"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spc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298" y="6356804"/>
            <a:ext cx="2744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8111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8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/>
          </p:nvPr>
        </p:nvGraphicFramePr>
        <p:xfrm>
          <a:off x="646575" y="339077"/>
          <a:ext cx="10948266" cy="6562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422"/>
                <a:gridCol w="3649422"/>
                <a:gridCol w="3649422"/>
              </a:tblGrid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32529"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spc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298" y="6356804"/>
            <a:ext cx="2744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8111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91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/>
          </p:nvPr>
        </p:nvGraphicFramePr>
        <p:xfrm>
          <a:off x="646575" y="339077"/>
          <a:ext cx="10948266" cy="6562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422"/>
                <a:gridCol w="3649422"/>
                <a:gridCol w="3649422"/>
              </a:tblGrid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32529"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spc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298" y="6356804"/>
            <a:ext cx="2744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8111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8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iming>
    <p:tnLst>
      <p:par>
        <p:cTn id="1" dur="indefinite" restart="never" nodeType="tmRoot"/>
      </p:par>
    </p:tnLst>
  </p:timing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/>
          </p:nvPr>
        </p:nvGraphicFramePr>
        <p:xfrm>
          <a:off x="646575" y="339077"/>
          <a:ext cx="10948266" cy="6562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422"/>
                <a:gridCol w="3649422"/>
                <a:gridCol w="3649422"/>
              </a:tblGrid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5668"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28016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100" b="1" kern="1200" dirty="0" smtClean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32529">
                <a:tc>
                  <a:txBody>
                    <a:bodyPr/>
                    <a:lstStyle/>
                    <a:p>
                      <a:endParaRPr lang="en-GB" sz="1300" dirty="0"/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spc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81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IE" sz="900" b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43" marR="137143" marT="32657" marB="3265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298" y="6356804"/>
            <a:ext cx="2744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8111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9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timing>
    <p:tnLst>
      <p:par>
        <p:cTn id="1" dur="indefinite" restart="never" nodeType="tmRoot"/>
      </p:par>
    </p:tnLst>
  </p:timing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 err="1" smtClean="0"/>
              <a:t>Kilcarbery</a:t>
            </a:r>
            <a:r>
              <a:rPr lang="en-IE" dirty="0" smtClean="0"/>
              <a:t> The Grange Integrated Housing Project 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E" sz="3200" b="1" dirty="0" smtClean="0"/>
              <a:t>Council Meeting 10</a:t>
            </a:r>
            <a:r>
              <a:rPr lang="en-IE" sz="3200" b="1" baseline="30000" dirty="0" smtClean="0"/>
              <a:t>th</a:t>
            </a:r>
            <a:r>
              <a:rPr lang="en-IE" sz="3200" b="1" dirty="0" smtClean="0"/>
              <a:t> April 2017</a:t>
            </a:r>
          </a:p>
          <a:p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16240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8" y="390177"/>
            <a:ext cx="10515600" cy="1325563"/>
          </a:xfrm>
        </p:spPr>
        <p:txBody>
          <a:bodyPr/>
          <a:lstStyle/>
          <a:p>
            <a:pPr algn="ctr"/>
            <a:r>
              <a:rPr lang="en-IE" b="1" dirty="0" smtClean="0">
                <a:solidFill>
                  <a:srgbClr val="FF0000"/>
                </a:solidFill>
              </a:rPr>
              <a:t>Process 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PQQ</a:t>
            </a:r>
          </a:p>
          <a:p>
            <a:r>
              <a:rPr lang="en-IE" dirty="0" smtClean="0"/>
              <a:t>EVALUATE</a:t>
            </a:r>
          </a:p>
          <a:p>
            <a:r>
              <a:rPr lang="en-IE" dirty="0" smtClean="0"/>
              <a:t>SHORTLIST - 4</a:t>
            </a:r>
          </a:p>
          <a:p>
            <a:r>
              <a:rPr lang="en-IE" dirty="0" smtClean="0"/>
              <a:t>COMPETITIVE DIALOGUE  - Theme Specific</a:t>
            </a:r>
          </a:p>
          <a:p>
            <a:r>
              <a:rPr lang="en-IE" dirty="0" smtClean="0"/>
              <a:t>TENDER</a:t>
            </a:r>
          </a:p>
          <a:p>
            <a:r>
              <a:rPr lang="en-IE" dirty="0" smtClean="0"/>
              <a:t>PLANNING</a:t>
            </a:r>
          </a:p>
          <a:p>
            <a:r>
              <a:rPr lang="en-IE" dirty="0" smtClean="0"/>
              <a:t>DEVELOPMENT AGREEMENT</a:t>
            </a:r>
          </a:p>
        </p:txBody>
      </p:sp>
    </p:spTree>
    <p:extLst>
      <p:ext uri="{BB962C8B-B14F-4D97-AF65-F5344CB8AC3E}">
        <p14:creationId xmlns:p14="http://schemas.microsoft.com/office/powerpoint/2010/main" val="41624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FF0000"/>
                </a:solidFill>
              </a:rPr>
              <a:t>Indicative Timeframes</a:t>
            </a:r>
            <a:endParaRPr lang="en-IE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426828"/>
              </p:ext>
            </p:extLst>
          </p:nvPr>
        </p:nvGraphicFramePr>
        <p:xfrm>
          <a:off x="1039660" y="1841328"/>
          <a:ext cx="10045873" cy="4672205"/>
        </p:xfrm>
        <a:graphic>
          <a:graphicData uri="http://schemas.openxmlformats.org/drawingml/2006/table">
            <a:tbl>
              <a:tblPr firstRow="1" firstCol="1" bandRow="1"/>
              <a:tblGrid>
                <a:gridCol w="7349116"/>
                <a:gridCol w="2696757"/>
              </a:tblGrid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Activity</a:t>
                      </a:r>
                      <a:endParaRPr lang="en-IE" sz="2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Indicative Start Date</a:t>
                      </a:r>
                      <a:endParaRPr lang="en-IE" sz="2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IE" sz="20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Advertisement</a:t>
                      </a:r>
                      <a:r>
                        <a:rPr lang="en-IE" sz="20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on </a:t>
                      </a:r>
                      <a:r>
                        <a:rPr lang="en-IE" sz="20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Etenders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IE" sz="20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April 2017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PQQ Clarification Deadline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May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PQQ Submission Deadline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June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issues invitation to participate in dialogue to shortlisted Economic Operators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w/c 10 July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Dialogue Stage(s)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July to October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issues invitation to submit final tenders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October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issues standstill letters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December 2017</a:t>
                      </a:r>
                      <a:endParaRPr lang="en-IE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and successful Economic Operator sign the Development Agreement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January 2018</a:t>
                      </a:r>
                      <a:endParaRPr lang="en-I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5080" marB="5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85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err="1" smtClean="0">
                <a:solidFill>
                  <a:srgbClr val="FF0000"/>
                </a:solidFill>
              </a:rPr>
              <a:t>Kilcarbery</a:t>
            </a:r>
            <a:r>
              <a:rPr lang="en-IE" dirty="0" smtClean="0">
                <a:solidFill>
                  <a:srgbClr val="FF0000"/>
                </a:solidFill>
              </a:rPr>
              <a:t> Integrated Housing Project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Accelerated Delivery</a:t>
            </a:r>
          </a:p>
          <a:p>
            <a:r>
              <a:rPr lang="en-IE" dirty="0" smtClean="0"/>
              <a:t>Replicable/Scalable </a:t>
            </a:r>
          </a:p>
          <a:p>
            <a:r>
              <a:rPr lang="en-IE" dirty="0" smtClean="0"/>
              <a:t>Meeting Housing Needs </a:t>
            </a:r>
          </a:p>
          <a:p>
            <a:pPr lvl="1"/>
            <a:r>
              <a:rPr lang="en-IE" dirty="0" smtClean="0"/>
              <a:t>Affordable Housing</a:t>
            </a:r>
          </a:p>
          <a:p>
            <a:pPr lvl="1"/>
            <a:r>
              <a:rPr lang="en-IE" dirty="0" smtClean="0"/>
              <a:t>Social Units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515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A9F768"/>
              </a:clrFrom>
              <a:clrTo>
                <a:srgbClr val="A9F768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9"/>
          <a:stretch/>
        </p:blipFill>
        <p:spPr>
          <a:xfrm>
            <a:off x="0" y="0"/>
            <a:ext cx="12192000" cy="68816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415" y="5946681"/>
            <a:ext cx="1365837" cy="5426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4000" y="424470"/>
            <a:ext cx="9144000" cy="1125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altLang="en-US" sz="242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KILCARBERY – GRANGE: ARCHITECTURAL FRAMEWORK</a:t>
            </a:r>
            <a:endParaRPr lang="en-IE" altLang="en-US" sz="2429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IE" altLang="en-US" sz="257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altLang="en-US" sz="1714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E" altLang="en-US" sz="1714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Prepared By South Dublin County Council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029028" y="5092474"/>
            <a:ext cx="2263321" cy="795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68111"/>
            <a:r>
              <a:rPr lang="en-IE" altLang="en-US" sz="1000" b="1" dirty="0">
                <a:solidFill>
                  <a:prstClr val="black"/>
                </a:solidFill>
              </a:rPr>
              <a:t>EDDIE CONROY</a:t>
            </a:r>
          </a:p>
          <a:p>
            <a:pPr defTabSz="768111"/>
            <a:r>
              <a:rPr lang="en-IE" altLang="en-US" sz="714" b="1" dirty="0">
                <a:solidFill>
                  <a:prstClr val="black"/>
                </a:solidFill>
              </a:rPr>
              <a:t>County Architect</a:t>
            </a:r>
          </a:p>
          <a:p>
            <a:pPr defTabSz="768111"/>
            <a:endParaRPr lang="en-IE" altLang="en-US" sz="1000" b="1" dirty="0">
              <a:solidFill>
                <a:prstClr val="black"/>
              </a:solidFill>
            </a:endParaRPr>
          </a:p>
          <a:p>
            <a:pPr defTabSz="768111"/>
            <a:r>
              <a:rPr lang="en-IE" altLang="en-US" sz="1000" b="1" dirty="0">
                <a:solidFill>
                  <a:prstClr val="black"/>
                </a:solidFill>
              </a:rPr>
              <a:t>Architectural Services Department</a:t>
            </a:r>
          </a:p>
          <a:p>
            <a:pPr defTabSz="768111"/>
            <a:r>
              <a:rPr lang="en-IE" altLang="en-US" sz="857" b="1" dirty="0">
                <a:solidFill>
                  <a:prstClr val="black"/>
                </a:solidFill>
              </a:rPr>
              <a:t>April 10, 2017</a:t>
            </a:r>
          </a:p>
        </p:txBody>
      </p:sp>
    </p:spTree>
    <p:extLst>
      <p:ext uri="{BB962C8B-B14F-4D97-AF65-F5344CB8AC3E}">
        <p14:creationId xmlns:p14="http://schemas.microsoft.com/office/powerpoint/2010/main" val="35013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2440092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GB" sz="1714" b="1" dirty="0">
                <a:latin typeface="Arial" panose="020B0604020202020204" pitchFamily="34" charset="0"/>
                <a:cs typeface="Arial" panose="020B0604020202020204" pitchFamily="34" charset="0"/>
              </a:rPr>
              <a:t>LANDSCAPE &amp; SUDS</a:t>
            </a:r>
            <a:endParaRPr lang="en-IE" sz="1286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40"/>
            <a:ext cx="12192000" cy="641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8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2600392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defTabSz="768111"/>
            <a:r>
              <a:rPr lang="en-GB" sz="171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 &amp; LANDSCAPE</a:t>
            </a:r>
            <a:endParaRPr lang="en-IE" sz="1512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40"/>
            <a:ext cx="12192000" cy="641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208" y="385536"/>
            <a:ext cx="11974882" cy="64724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24000" y="0"/>
            <a:ext cx="2699778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defTabSz="768111"/>
            <a:r>
              <a:rPr lang="en-GB" sz="171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  - LAND USE</a:t>
            </a:r>
            <a:endParaRPr lang="en-IE" sz="1512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5536"/>
            <a:ext cx="12192000" cy="647246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524000" y="0"/>
            <a:ext cx="3563796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GB" sz="1714" b="1" dirty="0">
                <a:latin typeface="Arial" panose="020B0604020202020204" pitchFamily="34" charset="0"/>
                <a:cs typeface="Arial" panose="020B0604020202020204" pitchFamily="34" charset="0"/>
              </a:rPr>
              <a:t>PUBLIC DOMAIN – LANDSCAPE</a:t>
            </a:r>
            <a:endParaRPr lang="en-IE" sz="1286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9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2928750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defTabSz="768111"/>
            <a:r>
              <a:rPr lang="en-GB" sz="171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FORM - BUILDINGS</a:t>
            </a:r>
            <a:endParaRPr lang="en-IE" sz="1512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634"/>
            <a:ext cx="12192000" cy="651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5536"/>
            <a:ext cx="12192000" cy="636599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524000" y="0"/>
            <a:ext cx="3269549" cy="35612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IE" sz="1714" b="1" dirty="0">
                <a:latin typeface="Arial" panose="020B0604020202020204" pitchFamily="34" charset="0"/>
                <a:cs typeface="Arial" panose="020B0604020202020204" pitchFamily="34" charset="0"/>
              </a:rPr>
              <a:t>PRELIMINARY MASTERPLAN</a:t>
            </a:r>
            <a:endParaRPr lang="en-IE" sz="1286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438" y="0"/>
            <a:ext cx="817562" cy="38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57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" cy="15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" cy="152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" cy="15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pPr algn="ctr"/>
            <a:r>
              <a:rPr lang="en-IE" dirty="0" smtClean="0">
                <a:solidFill>
                  <a:srgbClr val="FF0000"/>
                </a:solidFill>
              </a:rPr>
              <a:t>Project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5614"/>
            <a:ext cx="10515600" cy="5443370"/>
          </a:xfrm>
        </p:spPr>
        <p:txBody>
          <a:bodyPr>
            <a:normAutofit fontScale="70000" lnSpcReduction="20000"/>
          </a:bodyPr>
          <a:lstStyle/>
          <a:p>
            <a:r>
              <a:rPr lang="en-IE" dirty="0" err="1" smtClean="0"/>
              <a:t>Kilcarbery</a:t>
            </a:r>
            <a:r>
              <a:rPr lang="en-IE" dirty="0" smtClean="0"/>
              <a:t> Grange – 87.37 Acres – Entire site</a:t>
            </a:r>
          </a:p>
          <a:p>
            <a:r>
              <a:rPr lang="en-IE" dirty="0" smtClean="0"/>
              <a:t>4.65 Acre Site - Department of Education</a:t>
            </a:r>
          </a:p>
          <a:p>
            <a:r>
              <a:rPr lang="en-IE" dirty="0" smtClean="0"/>
              <a:t>2.28 Acre Site for retail</a:t>
            </a:r>
          </a:p>
          <a:p>
            <a:r>
              <a:rPr lang="en-IE" dirty="0" smtClean="0"/>
              <a:t>7.76 Acre – PPP – 108 Units</a:t>
            </a:r>
          </a:p>
          <a:p>
            <a:r>
              <a:rPr lang="en-IE" dirty="0" smtClean="0"/>
              <a:t>TOTAL UNITS – 892 + with SOCIAL 30%</a:t>
            </a:r>
          </a:p>
          <a:p>
            <a:r>
              <a:rPr lang="en-IE" dirty="0" smtClean="0"/>
              <a:t>PHASED DELIVERY – 5 year Construction programme</a:t>
            </a:r>
          </a:p>
          <a:p>
            <a:r>
              <a:rPr lang="en-IE" dirty="0" smtClean="0"/>
              <a:t>Social Units to be bought by Council with funding from DHPCLG</a:t>
            </a:r>
          </a:p>
          <a:p>
            <a:r>
              <a:rPr lang="en-IE" dirty="0" smtClean="0"/>
              <a:t>SOCIAL UNITS MIX - INTEGRATION</a:t>
            </a:r>
          </a:p>
          <a:p>
            <a:pPr lvl="1"/>
            <a:r>
              <a:rPr lang="en-IE" dirty="0" smtClean="0"/>
              <a:t>Site layout </a:t>
            </a:r>
          </a:p>
          <a:p>
            <a:pPr lvl="1"/>
            <a:r>
              <a:rPr lang="en-IE" dirty="0" smtClean="0"/>
              <a:t>Tenure mix</a:t>
            </a:r>
          </a:p>
          <a:p>
            <a:pPr lvl="1"/>
            <a:r>
              <a:rPr lang="en-IE" dirty="0" smtClean="0"/>
              <a:t>Programme of Delivery</a:t>
            </a:r>
          </a:p>
          <a:p>
            <a:pPr lvl="1"/>
            <a:r>
              <a:rPr lang="en-IE" dirty="0" smtClean="0"/>
              <a:t>Integration</a:t>
            </a:r>
          </a:p>
          <a:p>
            <a:pPr lvl="1"/>
            <a:r>
              <a:rPr lang="en-IE" dirty="0" smtClean="0"/>
              <a:t>Design Quality </a:t>
            </a:r>
          </a:p>
          <a:p>
            <a:pPr lvl="2"/>
            <a:r>
              <a:rPr lang="en-IE" dirty="0" smtClean="0"/>
              <a:t>Sustainability</a:t>
            </a:r>
          </a:p>
          <a:p>
            <a:pPr lvl="2"/>
            <a:r>
              <a:rPr lang="en-IE" dirty="0" smtClean="0"/>
              <a:t>Urban Design</a:t>
            </a:r>
          </a:p>
          <a:p>
            <a:pPr lvl="2"/>
            <a:r>
              <a:rPr lang="en-IE" dirty="0" smtClean="0"/>
              <a:t>Architecturally Quality</a:t>
            </a:r>
          </a:p>
          <a:p>
            <a:r>
              <a:rPr lang="en-IE" dirty="0" smtClean="0"/>
              <a:t>Economic Operator to obtain Planning Permission</a:t>
            </a:r>
          </a:p>
          <a:p>
            <a:r>
              <a:rPr lang="en-IE" dirty="0" smtClean="0"/>
              <a:t>Social Employment Clause</a:t>
            </a:r>
          </a:p>
          <a:p>
            <a:pPr lvl="2"/>
            <a:endParaRPr lang="en-IE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404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235</Words>
  <Application>Microsoft Office PowerPoint</Application>
  <PresentationFormat>Widescreen</PresentationFormat>
  <Paragraphs>69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Kilcarbery The Grange Integrated Housing Project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</vt:lpstr>
      <vt:lpstr>Process </vt:lpstr>
      <vt:lpstr>Indicative Timeframes</vt:lpstr>
      <vt:lpstr>Kilcarbery Integrated Housing Project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Kilcarbery The Grange Integrated Housing Project</dc:title>
  <dc:creator>Billy Coman</dc:creator>
  <cp:lastModifiedBy>Marian Dunne</cp:lastModifiedBy>
  <cp:revision>16</cp:revision>
  <dcterms:created xsi:type="dcterms:W3CDTF">2017-03-16T17:56:03Z</dcterms:created>
  <dcterms:modified xsi:type="dcterms:W3CDTF">2017-04-10T08:32:15Z</dcterms:modified>
</cp:coreProperties>
</file>