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0" r:id="rId4"/>
    <p:sldMasterId id="2147483690" r:id="rId5"/>
  </p:sldMasterIdLst>
  <p:notesMasterIdLst>
    <p:notesMasterId r:id="rId18"/>
  </p:notesMasterIdLst>
  <p:sldIdLst>
    <p:sldId id="25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  <p:sldId id="259" r:id="rId15"/>
    <p:sldId id="26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67A31-C6B2-4743-92C2-CF4CE532AC71}" type="datetimeFigureOut">
              <a:rPr lang="en-IE" smtClean="0"/>
              <a:t>10/04/2017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C73BF-A00F-4C9B-9243-2F0146B54D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366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2713C-4001-4924-A49A-24E3D4970A87}" type="slidenum">
              <a:rPr lang="en-IE" smtClean="0">
                <a:solidFill>
                  <a:prstClr val="black"/>
                </a:solidFill>
              </a:rPr>
              <a:pPr/>
              <a:t>2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7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68A7-4834-443E-B2BD-5AD4274D105C}" type="datetimeFigureOut">
              <a:rPr lang="en-IE" smtClean="0"/>
              <a:t>10/04/2017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0F4-634A-4073-9187-987E413B63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728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68A7-4834-443E-B2BD-5AD4274D105C}" type="datetimeFigureOut">
              <a:rPr lang="en-IE" smtClean="0"/>
              <a:t>10/04/2017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0F4-634A-4073-9187-987E413B63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925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68A7-4834-443E-B2BD-5AD4274D105C}" type="datetimeFigureOut">
              <a:rPr lang="en-IE" smtClean="0"/>
              <a:t>10/04/2017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0F4-634A-4073-9187-987E413B63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040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4095" y="6459314"/>
            <a:ext cx="458410" cy="262163"/>
          </a:xfrm>
          <a:prstGeom prst="rect">
            <a:avLst/>
          </a:prstGeom>
          <a:solidFill>
            <a:srgbClr val="FCB028"/>
          </a:solidFill>
        </p:spPr>
        <p:txBody>
          <a:bodyPr/>
          <a:lstStyle>
            <a:lvl1pPr>
              <a:defRPr/>
            </a:lvl1pPr>
          </a:lstStyle>
          <a:p>
            <a:fld id="{3DFFB381-2ADF-427A-ABC6-3B505832ACB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048000" y="2736503"/>
            <a:ext cx="6096000" cy="14113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768111">
              <a:lnSpc>
                <a:spcPct val="150000"/>
              </a:lnSpc>
            </a:pPr>
            <a:endParaRPr lang="en-GB" sz="2286" b="1" dirty="0" smtClean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768111">
              <a:lnSpc>
                <a:spcPct val="150000"/>
              </a:lnSpc>
            </a:pPr>
            <a:r>
              <a:rPr lang="en-GB" sz="1714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E" sz="1714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4933" indent="-244933" algn="just" defTabSz="76811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26578" algn="l"/>
              </a:tabLst>
            </a:pPr>
            <a:endParaRPr lang="en-IE" sz="1714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48000" y="2736503"/>
            <a:ext cx="6096000" cy="14113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768111">
              <a:lnSpc>
                <a:spcPct val="150000"/>
              </a:lnSpc>
            </a:pPr>
            <a:endParaRPr lang="en-GB" sz="2286" b="1" dirty="0" smtClean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768111">
              <a:lnSpc>
                <a:spcPct val="150000"/>
              </a:lnSpc>
            </a:pPr>
            <a:r>
              <a:rPr lang="en-GB" sz="1714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E" sz="1714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4933" indent="-244933" algn="just" defTabSz="76811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26578" algn="l"/>
              </a:tabLst>
            </a:pPr>
            <a:endParaRPr lang="en-IE" sz="1714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2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1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0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31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49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46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3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7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68A7-4834-443E-B2BD-5AD4274D105C}" type="datetimeFigureOut">
              <a:rPr lang="en-IE" smtClean="0"/>
              <a:t>10/04/2017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0F4-634A-4073-9187-987E413B63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9548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17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4095" y="6459314"/>
            <a:ext cx="458410" cy="262163"/>
          </a:xfrm>
          <a:prstGeom prst="rect">
            <a:avLst/>
          </a:prstGeom>
          <a:solidFill>
            <a:srgbClr val="FCB028"/>
          </a:solidFill>
        </p:spPr>
        <p:txBody>
          <a:bodyPr/>
          <a:lstStyle>
            <a:lvl1pPr>
              <a:defRPr/>
            </a:lvl1pPr>
          </a:lstStyle>
          <a:p>
            <a:fld id="{3DFFB381-2ADF-427A-ABC6-3B505832ACB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048000" y="2736503"/>
            <a:ext cx="6096000" cy="14113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768111">
              <a:lnSpc>
                <a:spcPct val="150000"/>
              </a:lnSpc>
            </a:pPr>
            <a:endParaRPr lang="en-GB" sz="2286" b="1" dirty="0" smtClean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768111">
              <a:lnSpc>
                <a:spcPct val="150000"/>
              </a:lnSpc>
            </a:pPr>
            <a:r>
              <a:rPr lang="en-GB" sz="1714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E" sz="1714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4933" indent="-244933" algn="just" defTabSz="76811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26578" algn="l"/>
              </a:tabLst>
            </a:pPr>
            <a:endParaRPr lang="en-IE" sz="1714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48000" y="2736503"/>
            <a:ext cx="6096000" cy="14113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768111">
              <a:lnSpc>
                <a:spcPct val="150000"/>
              </a:lnSpc>
            </a:pPr>
            <a:endParaRPr lang="en-GB" sz="2286" b="1" dirty="0" smtClean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768111">
              <a:lnSpc>
                <a:spcPct val="150000"/>
              </a:lnSpc>
            </a:pPr>
            <a:r>
              <a:rPr lang="en-GB" sz="1714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E" sz="1714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4933" indent="-244933" algn="just" defTabSz="76811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26578" algn="l"/>
              </a:tabLst>
            </a:pPr>
            <a:endParaRPr lang="en-IE" sz="1714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9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4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4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6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40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75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7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0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06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68A7-4834-443E-B2BD-5AD4274D105C}" type="datetimeFigureOut">
              <a:rPr lang="en-IE" smtClean="0"/>
              <a:t>10/04/2017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0F4-634A-4073-9187-987E413B63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7318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4095" y="6459314"/>
            <a:ext cx="458410" cy="262163"/>
          </a:xfrm>
          <a:prstGeom prst="rect">
            <a:avLst/>
          </a:prstGeom>
          <a:solidFill>
            <a:srgbClr val="FCB028"/>
          </a:solidFill>
        </p:spPr>
        <p:txBody>
          <a:bodyPr/>
          <a:lstStyle>
            <a:lvl1pPr>
              <a:defRPr/>
            </a:lvl1pPr>
          </a:lstStyle>
          <a:p>
            <a:fld id="{3DFFB381-2ADF-427A-ABC6-3B505832ACB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048000" y="2736503"/>
            <a:ext cx="6096000" cy="14113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768111">
              <a:lnSpc>
                <a:spcPct val="150000"/>
              </a:lnSpc>
            </a:pPr>
            <a:endParaRPr lang="en-GB" sz="2286" b="1" dirty="0" smtClean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768111">
              <a:lnSpc>
                <a:spcPct val="150000"/>
              </a:lnSpc>
            </a:pPr>
            <a:r>
              <a:rPr lang="en-GB" sz="1714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E" sz="1714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4933" indent="-244933" algn="just" defTabSz="76811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26578" algn="l"/>
              </a:tabLst>
            </a:pPr>
            <a:endParaRPr lang="en-IE" sz="1714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48000" y="2736503"/>
            <a:ext cx="6096000" cy="14113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768111">
              <a:lnSpc>
                <a:spcPct val="150000"/>
              </a:lnSpc>
            </a:pPr>
            <a:endParaRPr lang="en-GB" sz="2286" b="1" dirty="0" smtClean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768111">
              <a:lnSpc>
                <a:spcPct val="150000"/>
              </a:lnSpc>
            </a:pPr>
            <a:r>
              <a:rPr lang="en-GB" sz="1714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E" sz="1714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4933" indent="-244933" algn="just" defTabSz="76811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26578" algn="l"/>
              </a:tabLst>
            </a:pPr>
            <a:endParaRPr lang="en-IE" sz="1714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8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9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2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20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95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6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4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9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03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4095" y="6459314"/>
            <a:ext cx="458410" cy="262163"/>
          </a:xfrm>
          <a:prstGeom prst="rect">
            <a:avLst/>
          </a:prstGeom>
          <a:solidFill>
            <a:srgbClr val="FCB028"/>
          </a:solidFill>
        </p:spPr>
        <p:txBody>
          <a:bodyPr/>
          <a:lstStyle>
            <a:lvl1pPr>
              <a:defRPr/>
            </a:lvl1pPr>
          </a:lstStyle>
          <a:p>
            <a:fld id="{3DFFB381-2ADF-427A-ABC6-3B505832ACB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048000" y="2736503"/>
            <a:ext cx="6096000" cy="14113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768111">
              <a:lnSpc>
                <a:spcPct val="150000"/>
              </a:lnSpc>
            </a:pPr>
            <a:endParaRPr lang="en-GB" sz="2286" b="1" dirty="0" smtClean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768111">
              <a:lnSpc>
                <a:spcPct val="150000"/>
              </a:lnSpc>
            </a:pPr>
            <a:r>
              <a:rPr lang="en-GB" sz="1714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E" sz="1714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4933" indent="-244933" algn="just" defTabSz="76811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26578" algn="l"/>
              </a:tabLst>
            </a:pPr>
            <a:endParaRPr lang="en-IE" sz="1714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48000" y="2736503"/>
            <a:ext cx="6096000" cy="14113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768111">
              <a:lnSpc>
                <a:spcPct val="150000"/>
              </a:lnSpc>
            </a:pPr>
            <a:endParaRPr lang="en-GB" sz="2286" b="1" dirty="0" smtClean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768111">
              <a:lnSpc>
                <a:spcPct val="150000"/>
              </a:lnSpc>
            </a:pPr>
            <a:r>
              <a:rPr lang="en-GB" sz="1714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E" sz="1714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4933" indent="-244933" algn="just" defTabSz="76811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26578" algn="l"/>
              </a:tabLst>
            </a:pPr>
            <a:endParaRPr lang="en-IE" sz="1714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2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68A7-4834-443E-B2BD-5AD4274D105C}" type="datetimeFigureOut">
              <a:rPr lang="en-IE" smtClean="0"/>
              <a:t>10/04/2017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0F4-634A-4073-9187-987E413B63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5080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6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40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42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5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768111"/>
            <a:fld id="{7BE8CF3E-52A5-4889-9F54-39E916D0BD71}" type="datetimeFigureOut">
              <a:rPr lang="en-IE" sz="1512" smtClean="0">
                <a:solidFill>
                  <a:prstClr val="black"/>
                </a:solidFill>
              </a:rPr>
              <a:pPr defTabSz="768111"/>
              <a:t>10/04/2017</a:t>
            </a:fld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768111"/>
            <a:endParaRPr lang="en-IE" sz="1512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CD8E354-D93A-4266-803E-80D4D2026DBF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6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2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68A7-4834-443E-B2BD-5AD4274D105C}" type="datetimeFigureOut">
              <a:rPr lang="en-IE" smtClean="0"/>
              <a:t>10/04/2017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0F4-634A-4073-9187-987E413B63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295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68A7-4834-443E-B2BD-5AD4274D105C}" type="datetimeFigureOut">
              <a:rPr lang="en-IE" smtClean="0"/>
              <a:t>10/04/2017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0F4-634A-4073-9187-987E413B63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394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68A7-4834-443E-B2BD-5AD4274D105C}" type="datetimeFigureOut">
              <a:rPr lang="en-IE" smtClean="0"/>
              <a:t>10/04/2017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0F4-634A-4073-9187-987E413B63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62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68A7-4834-443E-B2BD-5AD4274D105C}" type="datetimeFigureOut">
              <a:rPr lang="en-IE" smtClean="0"/>
              <a:t>10/04/2017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0F4-634A-4073-9187-987E413B63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76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68A7-4834-443E-B2BD-5AD4274D105C}" type="datetimeFigureOut">
              <a:rPr lang="en-IE" smtClean="0"/>
              <a:t>10/04/2017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C0F4-634A-4073-9187-987E413B63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450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068A7-4834-443E-B2BD-5AD4274D105C}" type="datetimeFigureOut">
              <a:rPr lang="en-IE" smtClean="0"/>
              <a:t>10/04/2017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5C0F4-634A-4073-9187-987E413B63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72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/>
          </p:nvPr>
        </p:nvGraphicFramePr>
        <p:xfrm>
          <a:off x="646575" y="339077"/>
          <a:ext cx="10948266" cy="656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422"/>
                <a:gridCol w="3649422"/>
                <a:gridCol w="3649422"/>
              </a:tblGrid>
              <a:tr h="425668"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668"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2529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spc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0298" y="6356804"/>
            <a:ext cx="2744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111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8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/>
          </p:nvPr>
        </p:nvGraphicFramePr>
        <p:xfrm>
          <a:off x="646575" y="339077"/>
          <a:ext cx="10948266" cy="656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422"/>
                <a:gridCol w="3649422"/>
                <a:gridCol w="3649422"/>
              </a:tblGrid>
              <a:tr h="425668"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668"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2529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spc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0298" y="6356804"/>
            <a:ext cx="2744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111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1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/>
          </p:nvPr>
        </p:nvGraphicFramePr>
        <p:xfrm>
          <a:off x="646575" y="339077"/>
          <a:ext cx="10948266" cy="656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422"/>
                <a:gridCol w="3649422"/>
                <a:gridCol w="3649422"/>
              </a:tblGrid>
              <a:tr h="425668"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668"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2529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spc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0298" y="6356804"/>
            <a:ext cx="2744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111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8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iming>
    <p:tnLst>
      <p:par>
        <p:cTn id="1" dur="indefinite" restart="never" nodeType="tmRoot"/>
      </p:par>
    </p:tnLst>
  </p:timing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/>
          </p:nvPr>
        </p:nvGraphicFramePr>
        <p:xfrm>
          <a:off x="646575" y="339077"/>
          <a:ext cx="10948266" cy="656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422"/>
                <a:gridCol w="3649422"/>
                <a:gridCol w="3649422"/>
              </a:tblGrid>
              <a:tr h="425668"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668"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1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2529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spc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1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IE" sz="9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43" marR="137143" marT="32657" marB="3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0298" y="6356804"/>
            <a:ext cx="2744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111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iming>
    <p:tnLst>
      <p:par>
        <p:cTn id="1" dur="indefinite" restart="never" nodeType="tmRoot"/>
      </p:par>
    </p:tnLst>
  </p:timing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Kilcarbery</a:t>
            </a:r>
            <a:r>
              <a:rPr lang="en-IE" dirty="0" smtClean="0"/>
              <a:t> The Grange Integrated Housing Project 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3200" b="1" dirty="0" smtClean="0"/>
              <a:t>Council Meeting 10</a:t>
            </a:r>
            <a:r>
              <a:rPr lang="en-IE" sz="3200" b="1" baseline="30000" dirty="0" smtClean="0"/>
              <a:t>th</a:t>
            </a:r>
            <a:r>
              <a:rPr lang="en-IE" sz="3200" b="1" dirty="0" smtClean="0"/>
              <a:t> April 2017</a:t>
            </a:r>
          </a:p>
          <a:p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16240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08" y="390177"/>
            <a:ext cx="10515600" cy="1325563"/>
          </a:xfrm>
        </p:spPr>
        <p:txBody>
          <a:bodyPr/>
          <a:lstStyle/>
          <a:p>
            <a:pPr algn="ctr"/>
            <a:r>
              <a:rPr lang="en-IE" b="1" dirty="0" smtClean="0">
                <a:solidFill>
                  <a:srgbClr val="FF0000"/>
                </a:solidFill>
              </a:rPr>
              <a:t>Process 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PQQ</a:t>
            </a:r>
          </a:p>
          <a:p>
            <a:r>
              <a:rPr lang="en-IE" dirty="0" smtClean="0"/>
              <a:t>EVALUATE</a:t>
            </a:r>
          </a:p>
          <a:p>
            <a:r>
              <a:rPr lang="en-IE" dirty="0" smtClean="0"/>
              <a:t>SHORTLIST - 4</a:t>
            </a:r>
          </a:p>
          <a:p>
            <a:r>
              <a:rPr lang="en-IE" dirty="0" smtClean="0"/>
              <a:t>COMPETITIVE DIALOGUE  - Theme Specific</a:t>
            </a:r>
          </a:p>
          <a:p>
            <a:r>
              <a:rPr lang="en-IE" dirty="0" smtClean="0"/>
              <a:t>TENDER</a:t>
            </a:r>
          </a:p>
          <a:p>
            <a:r>
              <a:rPr lang="en-IE" dirty="0" smtClean="0"/>
              <a:t>PLANNING</a:t>
            </a:r>
          </a:p>
          <a:p>
            <a:r>
              <a:rPr lang="en-IE" dirty="0" smtClean="0"/>
              <a:t>DEVELOPMENT AGREEMENT</a:t>
            </a:r>
          </a:p>
        </p:txBody>
      </p:sp>
    </p:spTree>
    <p:extLst>
      <p:ext uri="{BB962C8B-B14F-4D97-AF65-F5344CB8AC3E}">
        <p14:creationId xmlns:p14="http://schemas.microsoft.com/office/powerpoint/2010/main" val="41624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>
                <a:solidFill>
                  <a:srgbClr val="FF0000"/>
                </a:solidFill>
              </a:rPr>
              <a:t>Indicative Timeframes</a:t>
            </a:r>
            <a:endParaRPr lang="en-IE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426828"/>
              </p:ext>
            </p:extLst>
          </p:nvPr>
        </p:nvGraphicFramePr>
        <p:xfrm>
          <a:off x="1039660" y="1841328"/>
          <a:ext cx="10045873" cy="4672205"/>
        </p:xfrm>
        <a:graphic>
          <a:graphicData uri="http://schemas.openxmlformats.org/drawingml/2006/table">
            <a:tbl>
              <a:tblPr firstRow="1" firstCol="1" bandRow="1"/>
              <a:tblGrid>
                <a:gridCol w="7349116"/>
                <a:gridCol w="2696757"/>
              </a:tblGrid>
              <a:tr h="429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</a:t>
                      </a:r>
                      <a:endParaRPr lang="en-IE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Indicative Start Date</a:t>
                      </a:r>
                      <a:endParaRPr lang="en-IE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IE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Advertisement</a:t>
                      </a:r>
                      <a:r>
                        <a:rPr lang="en-IE" sz="20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on </a:t>
                      </a:r>
                      <a:r>
                        <a:rPr lang="en-IE" sz="20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Etenders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IE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April 2017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PQQ Clarification Deadline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May 2017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PQQ Submission Deadline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June 2017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Council issues invitation to participate in dialogue to shortlisted Economic Operators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w/c 10 July 2017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Dialogue Stage(s)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July to October 2017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Council issues invitation to submit final tenders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October 2017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Council issues standstill letters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December 2017</a:t>
                      </a:r>
                      <a:endParaRPr lang="en-IE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Council and successful Economic Operator sign the Development Agreement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January 2018</a:t>
                      </a:r>
                      <a:endParaRPr lang="en-I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5080" marB="50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8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err="1" smtClean="0">
                <a:solidFill>
                  <a:srgbClr val="FF0000"/>
                </a:solidFill>
              </a:rPr>
              <a:t>Kilcarbery</a:t>
            </a:r>
            <a:r>
              <a:rPr lang="en-IE" dirty="0" smtClean="0">
                <a:solidFill>
                  <a:srgbClr val="FF0000"/>
                </a:solidFill>
              </a:rPr>
              <a:t> Integrated Housing Project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Accelerated Delivery</a:t>
            </a:r>
          </a:p>
          <a:p>
            <a:r>
              <a:rPr lang="en-IE" dirty="0" smtClean="0"/>
              <a:t>Replicable/Scalable </a:t>
            </a:r>
          </a:p>
          <a:p>
            <a:r>
              <a:rPr lang="en-IE" dirty="0" smtClean="0"/>
              <a:t>Meeting Housing Needs </a:t>
            </a:r>
          </a:p>
          <a:p>
            <a:pPr lvl="1"/>
            <a:r>
              <a:rPr lang="en-IE" dirty="0" smtClean="0"/>
              <a:t>Affordable Housing</a:t>
            </a:r>
          </a:p>
          <a:p>
            <a:pPr lvl="1"/>
            <a:r>
              <a:rPr lang="en-IE" dirty="0" smtClean="0"/>
              <a:t>Social Units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515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A9F768"/>
              </a:clrFrom>
              <a:clrTo>
                <a:srgbClr val="A9F76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9"/>
          <a:stretch/>
        </p:blipFill>
        <p:spPr>
          <a:xfrm>
            <a:off x="0" y="0"/>
            <a:ext cx="12192000" cy="6881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15" y="5946681"/>
            <a:ext cx="1365837" cy="5426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424470"/>
            <a:ext cx="9144000" cy="1125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sz="2429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KILCARBERY – GRANGE: ARCHITECTURAL FRAMEWORK</a:t>
            </a:r>
            <a:endParaRPr lang="en-IE" altLang="en-US" sz="2429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sz="257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sz="1714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E" altLang="en-US" sz="1714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Prepared By South Dublin County Council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29028" y="5092474"/>
            <a:ext cx="2263321" cy="79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8111"/>
            <a:r>
              <a:rPr lang="en-IE" altLang="en-US" sz="1000" b="1" dirty="0">
                <a:solidFill>
                  <a:prstClr val="black"/>
                </a:solidFill>
              </a:rPr>
              <a:t>EDDIE CONROY</a:t>
            </a:r>
          </a:p>
          <a:p>
            <a:pPr defTabSz="768111"/>
            <a:r>
              <a:rPr lang="en-IE" altLang="en-US" sz="714" b="1" dirty="0">
                <a:solidFill>
                  <a:prstClr val="black"/>
                </a:solidFill>
              </a:rPr>
              <a:t>County Architect</a:t>
            </a:r>
          </a:p>
          <a:p>
            <a:pPr defTabSz="768111"/>
            <a:endParaRPr lang="en-IE" altLang="en-US" sz="1000" b="1" dirty="0">
              <a:solidFill>
                <a:prstClr val="black"/>
              </a:solidFill>
            </a:endParaRPr>
          </a:p>
          <a:p>
            <a:pPr defTabSz="768111"/>
            <a:r>
              <a:rPr lang="en-IE" altLang="en-US" sz="1000" b="1" dirty="0">
                <a:solidFill>
                  <a:prstClr val="black"/>
                </a:solidFill>
              </a:rPr>
              <a:t>Architectural Services Department</a:t>
            </a:r>
          </a:p>
          <a:p>
            <a:pPr defTabSz="768111"/>
            <a:r>
              <a:rPr lang="en-IE" altLang="en-US" sz="857" b="1" dirty="0">
                <a:solidFill>
                  <a:prstClr val="black"/>
                </a:solidFill>
              </a:rPr>
              <a:t>April 10, 2017</a:t>
            </a:r>
          </a:p>
        </p:txBody>
      </p:sp>
    </p:spTree>
    <p:extLst>
      <p:ext uri="{BB962C8B-B14F-4D97-AF65-F5344CB8AC3E}">
        <p14:creationId xmlns:p14="http://schemas.microsoft.com/office/powerpoint/2010/main" val="35013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2440092" cy="3561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1714" b="1" dirty="0">
                <a:latin typeface="Arial" panose="020B0604020202020204" pitchFamily="34" charset="0"/>
                <a:cs typeface="Arial" panose="020B0604020202020204" pitchFamily="34" charset="0"/>
              </a:rPr>
              <a:t>LANDSCAPE &amp; SUDS</a:t>
            </a:r>
            <a:endParaRPr lang="en-IE" sz="1286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38" y="0"/>
            <a:ext cx="817562" cy="38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40"/>
            <a:ext cx="12192000" cy="641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2600392" cy="3561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defTabSz="768111"/>
            <a:r>
              <a:rPr lang="en-GB" sz="171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&amp; LANDSCAPE</a:t>
            </a:r>
            <a:endParaRPr lang="en-IE" sz="1512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38" y="0"/>
            <a:ext cx="817562" cy="38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40"/>
            <a:ext cx="12192000" cy="641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08" y="385536"/>
            <a:ext cx="11974882" cy="64724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38" y="0"/>
            <a:ext cx="817562" cy="38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0" y="0"/>
            <a:ext cx="2699778" cy="3561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defTabSz="768111"/>
            <a:r>
              <a:rPr lang="en-GB" sz="171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 - LAND USE</a:t>
            </a:r>
            <a:endParaRPr lang="en-IE" sz="1512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5536"/>
            <a:ext cx="12192000" cy="64724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524000" y="0"/>
            <a:ext cx="3563796" cy="3561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1714" b="1" dirty="0">
                <a:latin typeface="Arial" panose="020B0604020202020204" pitchFamily="34" charset="0"/>
                <a:cs typeface="Arial" panose="020B0604020202020204" pitchFamily="34" charset="0"/>
              </a:rPr>
              <a:t>PUBLIC DOMAIN – LANDSCAPE</a:t>
            </a:r>
            <a:endParaRPr lang="en-IE" sz="1286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38" y="0"/>
            <a:ext cx="817562" cy="38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9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2928750" cy="3561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defTabSz="768111"/>
            <a:r>
              <a:rPr lang="en-GB" sz="171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FORM - BUILDINGS</a:t>
            </a:r>
            <a:endParaRPr lang="en-IE" sz="1512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38" y="0"/>
            <a:ext cx="817562" cy="38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634"/>
            <a:ext cx="12192000" cy="65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5536"/>
            <a:ext cx="12192000" cy="636599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0" y="0"/>
            <a:ext cx="3269549" cy="3561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IE" sz="1714" b="1" dirty="0">
                <a:latin typeface="Arial" panose="020B0604020202020204" pitchFamily="34" charset="0"/>
                <a:cs typeface="Arial" panose="020B0604020202020204" pitchFamily="34" charset="0"/>
              </a:rPr>
              <a:t>PRELIMINARY MASTERPLAN</a:t>
            </a:r>
            <a:endParaRPr lang="en-IE" sz="1286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38" y="0"/>
            <a:ext cx="817562" cy="38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5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2400" cy="15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2400" cy="15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2400" cy="15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Project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5614"/>
            <a:ext cx="10515600" cy="5443370"/>
          </a:xfrm>
        </p:spPr>
        <p:txBody>
          <a:bodyPr>
            <a:normAutofit fontScale="70000" lnSpcReduction="20000"/>
          </a:bodyPr>
          <a:lstStyle/>
          <a:p>
            <a:r>
              <a:rPr lang="en-IE" dirty="0" err="1" smtClean="0"/>
              <a:t>Kilcarbery</a:t>
            </a:r>
            <a:r>
              <a:rPr lang="en-IE" dirty="0" smtClean="0"/>
              <a:t> Grange – 87.37 Acres – Entire site</a:t>
            </a:r>
          </a:p>
          <a:p>
            <a:r>
              <a:rPr lang="en-IE" dirty="0" smtClean="0"/>
              <a:t>4.65 Acre Site - Department of Education</a:t>
            </a:r>
          </a:p>
          <a:p>
            <a:r>
              <a:rPr lang="en-IE" dirty="0" smtClean="0"/>
              <a:t>2.28 Acre Site for retail</a:t>
            </a:r>
          </a:p>
          <a:p>
            <a:r>
              <a:rPr lang="en-IE" dirty="0" smtClean="0"/>
              <a:t>7.76 Acre – PPP – 108 Units</a:t>
            </a:r>
          </a:p>
          <a:p>
            <a:r>
              <a:rPr lang="en-IE" dirty="0" smtClean="0"/>
              <a:t>TOTAL UNITS – 892 + with SOCIAL 30%</a:t>
            </a:r>
          </a:p>
          <a:p>
            <a:r>
              <a:rPr lang="en-IE" dirty="0" smtClean="0"/>
              <a:t>PHASED DELIVERY – 5 year Construction programme</a:t>
            </a:r>
          </a:p>
          <a:p>
            <a:r>
              <a:rPr lang="en-IE" dirty="0" smtClean="0"/>
              <a:t>Social Units to be bought by Council with funding from DHPCLG</a:t>
            </a:r>
          </a:p>
          <a:p>
            <a:r>
              <a:rPr lang="en-IE" dirty="0" smtClean="0"/>
              <a:t>SOCIAL UNITS MIX - INTEGRATION</a:t>
            </a:r>
          </a:p>
          <a:p>
            <a:pPr lvl="1"/>
            <a:r>
              <a:rPr lang="en-IE" dirty="0" smtClean="0"/>
              <a:t>Site layout </a:t>
            </a:r>
          </a:p>
          <a:p>
            <a:pPr lvl="1"/>
            <a:r>
              <a:rPr lang="en-IE" dirty="0" smtClean="0"/>
              <a:t>Tenure mix</a:t>
            </a:r>
          </a:p>
          <a:p>
            <a:pPr lvl="1"/>
            <a:r>
              <a:rPr lang="en-IE" dirty="0" smtClean="0"/>
              <a:t>Programme of Delivery</a:t>
            </a:r>
          </a:p>
          <a:p>
            <a:pPr lvl="1"/>
            <a:r>
              <a:rPr lang="en-IE" dirty="0" smtClean="0"/>
              <a:t>Integration</a:t>
            </a:r>
          </a:p>
          <a:p>
            <a:pPr lvl="1"/>
            <a:r>
              <a:rPr lang="en-IE" dirty="0" smtClean="0"/>
              <a:t>Design Quality </a:t>
            </a:r>
          </a:p>
          <a:p>
            <a:pPr lvl="2"/>
            <a:r>
              <a:rPr lang="en-IE" dirty="0" smtClean="0"/>
              <a:t>Sustainability</a:t>
            </a:r>
          </a:p>
          <a:p>
            <a:pPr lvl="2"/>
            <a:r>
              <a:rPr lang="en-IE" dirty="0" smtClean="0"/>
              <a:t>Urban Design</a:t>
            </a:r>
          </a:p>
          <a:p>
            <a:pPr lvl="2"/>
            <a:r>
              <a:rPr lang="en-IE" dirty="0" smtClean="0"/>
              <a:t>Architecturally Quality</a:t>
            </a:r>
          </a:p>
          <a:p>
            <a:r>
              <a:rPr lang="en-IE" dirty="0" smtClean="0"/>
              <a:t>Economic Operator to obtain Planning Permission</a:t>
            </a:r>
          </a:p>
          <a:p>
            <a:r>
              <a:rPr lang="en-IE" dirty="0" smtClean="0"/>
              <a:t>Social Employment Clause</a:t>
            </a:r>
          </a:p>
          <a:p>
            <a:pPr lvl="2"/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404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235</Words>
  <Application>Microsoft Office PowerPoint</Application>
  <PresentationFormat>Widescreen</PresentationFormat>
  <Paragraphs>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Kilcarbery The Grange Integrated Housing Project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</vt:lpstr>
      <vt:lpstr>Process </vt:lpstr>
      <vt:lpstr>Indicative Timeframes</vt:lpstr>
      <vt:lpstr>Kilcarbery Integrated Housing Project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Kilcarbery The Grange Integrated Housing Project</dc:title>
  <dc:creator>Billy Coman</dc:creator>
  <cp:lastModifiedBy>Marian Dunne</cp:lastModifiedBy>
  <cp:revision>16</cp:revision>
  <dcterms:created xsi:type="dcterms:W3CDTF">2017-03-16T17:56:03Z</dcterms:created>
  <dcterms:modified xsi:type="dcterms:W3CDTF">2017-04-10T08:32:15Z</dcterms:modified>
</cp:coreProperties>
</file>