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5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6724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412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132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976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310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732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332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752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233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127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620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E957-137F-45B8-A791-B70896BDE7AC}" type="datetimeFigureOut">
              <a:rPr lang="en-IE" smtClean="0"/>
              <a:t>24/03/2017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5903-D13C-499F-BD70-3A856DC53C8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464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86968"/>
            <a:ext cx="9144000" cy="5084063"/>
          </a:xfrm>
        </p:spPr>
        <p:txBody>
          <a:bodyPr>
            <a:normAutofit/>
          </a:bodyPr>
          <a:lstStyle/>
          <a:p>
            <a:endParaRPr lang="en-IE" sz="8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870"/>
                    </a14:imgEffect>
                    <a14:imgEffect>
                      <a14:saturation sa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5" t="6811" r="30323" b="36779"/>
          <a:stretch/>
        </p:blipFill>
        <p:spPr>
          <a:xfrm>
            <a:off x="0" y="-54866"/>
            <a:ext cx="12192000" cy="696772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reflection blurRad="50800" endPos="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371600" y="530353"/>
            <a:ext cx="95457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8000" b="1" dirty="0" smtClean="0"/>
              <a:t>Report on the proposed Redevelopment of </a:t>
            </a:r>
            <a:br>
              <a:rPr lang="en-IE" sz="8000" b="1" dirty="0" smtClean="0"/>
            </a:br>
            <a:r>
              <a:rPr lang="en-IE" sz="8000" b="1" dirty="0" smtClean="0"/>
              <a:t>Griffeen Valley Park Playground</a:t>
            </a:r>
            <a:endParaRPr lang="en-IE" sz="8000" dirty="0"/>
          </a:p>
        </p:txBody>
      </p:sp>
    </p:spTree>
    <p:extLst>
      <p:ext uri="{BB962C8B-B14F-4D97-AF65-F5344CB8AC3E}">
        <p14:creationId xmlns:p14="http://schemas.microsoft.com/office/powerpoint/2010/main" val="141090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 </a:t>
            </a:r>
            <a:endParaRPr lang="en-IE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5445" t="20147" r="11857" b="32605"/>
          <a:stretch/>
        </p:blipFill>
        <p:spPr bwMode="auto">
          <a:xfrm>
            <a:off x="0" y="1"/>
            <a:ext cx="11887199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56754" t="25704" r="13162" b="18707"/>
          <a:stretch/>
        </p:blipFill>
        <p:spPr bwMode="auto">
          <a:xfrm>
            <a:off x="241300" y="3581399"/>
            <a:ext cx="5092700" cy="3022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55446" t="17368" r="12114" b="24258"/>
          <a:stretch/>
        </p:blipFill>
        <p:spPr bwMode="auto">
          <a:xfrm>
            <a:off x="6680200" y="3714115"/>
            <a:ext cx="4406900" cy="2889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938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Schedule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665663"/>
          </a:xfrm>
        </p:spPr>
        <p:txBody>
          <a:bodyPr/>
          <a:lstStyle/>
          <a:p>
            <a:r>
              <a:rPr lang="en-IE" dirty="0" smtClean="0"/>
              <a:t>Site meetings have already taken place and the equipment is on order.</a:t>
            </a:r>
          </a:p>
          <a:p>
            <a:r>
              <a:rPr lang="en-IE" dirty="0" smtClean="0"/>
              <a:t>The site survey work and Health and Safety documentation is currently being undertaken.</a:t>
            </a:r>
          </a:p>
          <a:p>
            <a:r>
              <a:rPr lang="en-IE" dirty="0" smtClean="0"/>
              <a:t>We have asked the contractor to complete the works outside of the primary school holidays.</a:t>
            </a:r>
          </a:p>
          <a:p>
            <a:r>
              <a:rPr lang="en-IE" dirty="0" smtClean="0"/>
              <a:t>Works are due to commence following the Easter break and are scheduled to be completed prior to the summer break. 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6829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Consultation details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Consultation carried out between 29 April- 13</a:t>
            </a:r>
            <a:r>
              <a:rPr lang="en-IE" sz="3600" baseline="30000" dirty="0" smtClean="0"/>
              <a:t>th</a:t>
            </a:r>
            <a:r>
              <a:rPr lang="en-IE" sz="3600" dirty="0" smtClean="0"/>
              <a:t> May</a:t>
            </a:r>
          </a:p>
          <a:p>
            <a:r>
              <a:rPr lang="en-IE" sz="3600" dirty="0" smtClean="0"/>
              <a:t>Included 5 site visits by Council Officials</a:t>
            </a:r>
          </a:p>
          <a:p>
            <a:r>
              <a:rPr lang="en-IE" sz="3600" dirty="0" smtClean="0"/>
              <a:t>Contact with local primary schools and </a:t>
            </a:r>
            <a:r>
              <a:rPr lang="en-IE" sz="3600" dirty="0" err="1" smtClean="0"/>
              <a:t>creches</a:t>
            </a:r>
            <a:endParaRPr lang="en-IE" sz="3600" dirty="0" smtClean="0"/>
          </a:p>
          <a:p>
            <a:r>
              <a:rPr lang="en-IE" sz="3600" dirty="0" smtClean="0"/>
              <a:t>160 completed questionnaires</a:t>
            </a:r>
          </a:p>
          <a:p>
            <a:r>
              <a:rPr lang="en-IE" sz="3600" dirty="0" smtClean="0"/>
              <a:t>Many hours of conversation with playground users.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209263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31" y="66545"/>
            <a:ext cx="10515600" cy="679904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Results of Questionnaires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3555" y="1026367"/>
            <a:ext cx="10515600" cy="5673014"/>
          </a:xfrm>
        </p:spPr>
        <p:txBody>
          <a:bodyPr>
            <a:normAutofit fontScale="92500"/>
          </a:bodyPr>
          <a:lstStyle/>
          <a:p>
            <a:pPr lvl="0"/>
            <a:r>
              <a:rPr lang="en-IE" dirty="0"/>
              <a:t>The highest number of respondents were aged between 6-10 years old followed by children aged 0-5. In total over 80% of respondents were in this age </a:t>
            </a:r>
            <a:r>
              <a:rPr lang="en-IE" dirty="0" smtClean="0"/>
              <a:t>bracket </a:t>
            </a:r>
            <a:r>
              <a:rPr lang="en-IE" dirty="0"/>
              <a:t>with </a:t>
            </a:r>
            <a:r>
              <a:rPr lang="en-IE" b="1" dirty="0"/>
              <a:t>very few older children currently using the playground. </a:t>
            </a:r>
          </a:p>
          <a:p>
            <a:pPr lvl="0"/>
            <a:r>
              <a:rPr lang="en-IE" dirty="0"/>
              <a:t>There was an </a:t>
            </a:r>
            <a:r>
              <a:rPr lang="en-IE" b="1" dirty="0"/>
              <a:t>equally high demand for both an adventure play area and a traditional playground.</a:t>
            </a:r>
          </a:p>
          <a:p>
            <a:pPr lvl="0"/>
            <a:r>
              <a:rPr lang="en-IE" dirty="0"/>
              <a:t>Climbing is the most popular activity but the majority of respondents ticked most boxes indicating that </a:t>
            </a:r>
            <a:r>
              <a:rPr lang="en-IE" b="1" dirty="0"/>
              <a:t>all of the play activities listed are equally important</a:t>
            </a:r>
            <a:r>
              <a:rPr lang="en-IE" dirty="0"/>
              <a:t> and should be included in the new playground</a:t>
            </a:r>
          </a:p>
          <a:p>
            <a:pPr lvl="0"/>
            <a:r>
              <a:rPr lang="en-IE" dirty="0"/>
              <a:t>Respondents wanted a </a:t>
            </a:r>
            <a:r>
              <a:rPr lang="en-IE" b="1" dirty="0"/>
              <a:t>wide range of play equipment and natural play</a:t>
            </a:r>
            <a:r>
              <a:rPr lang="en-IE" dirty="0"/>
              <a:t>.</a:t>
            </a:r>
          </a:p>
          <a:p>
            <a:pPr lvl="0"/>
            <a:r>
              <a:rPr lang="en-IE" dirty="0"/>
              <a:t>When asked about what style of play facility was desirable results showed a </a:t>
            </a:r>
            <a:r>
              <a:rPr lang="en-IE" b="1" dirty="0"/>
              <a:t>strong preference for modern wooden equipment in a landscaped setting</a:t>
            </a:r>
            <a:r>
              <a:rPr lang="en-IE" dirty="0"/>
              <a:t>. Less than 20% of people favoured metallic equipment like what presently exists on site.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5734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365126"/>
            <a:ext cx="11868538" cy="661242"/>
          </a:xfrm>
        </p:spPr>
        <p:txBody>
          <a:bodyPr>
            <a:noAutofit/>
          </a:bodyPr>
          <a:lstStyle/>
          <a:p>
            <a:r>
              <a:rPr lang="en-IE" sz="2800" b="1" dirty="0"/>
              <a:t>From discussions with playground users and comments supplied on questionnaires:</a:t>
            </a:r>
            <a:endParaRPr lang="en-I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1194318"/>
            <a:ext cx="11073882" cy="498264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IE" dirty="0"/>
              <a:t>People expect that Griffeen playground will be like Marley Park, Malahide Castle, </a:t>
            </a:r>
            <a:r>
              <a:rPr lang="en-IE" dirty="0" err="1"/>
              <a:t>Cabinteeley</a:t>
            </a:r>
            <a:r>
              <a:rPr lang="en-IE" dirty="0"/>
              <a:t> Park, </a:t>
            </a:r>
            <a:r>
              <a:rPr lang="en-IE" dirty="0" err="1"/>
              <a:t>Ardgillan</a:t>
            </a:r>
            <a:r>
              <a:rPr lang="en-IE" dirty="0"/>
              <a:t> Castle and other well-known playgrounds across Dublin. </a:t>
            </a:r>
          </a:p>
          <a:p>
            <a:pPr lvl="0"/>
            <a:r>
              <a:rPr lang="en-IE" dirty="0"/>
              <a:t>An open plan layout would be preferable as the current division makes it hard to supervise children of different ages.</a:t>
            </a:r>
          </a:p>
          <a:p>
            <a:pPr lvl="0"/>
            <a:r>
              <a:rPr lang="en-IE" dirty="0"/>
              <a:t>Toilet facilities are needed.</a:t>
            </a:r>
          </a:p>
          <a:p>
            <a:pPr lvl="0"/>
            <a:r>
              <a:rPr lang="en-IE" dirty="0"/>
              <a:t>Better facilities are needed for disabled children</a:t>
            </a:r>
          </a:p>
          <a:p>
            <a:pPr lvl="0"/>
            <a:r>
              <a:rPr lang="en-IE" dirty="0"/>
              <a:t>The playground is not interesting children over 7-8 so this should be addressed.</a:t>
            </a:r>
          </a:p>
          <a:p>
            <a:pPr lvl="0"/>
            <a:r>
              <a:rPr lang="en-IE" dirty="0"/>
              <a:t>There needs to be more opportunity for active </a:t>
            </a:r>
            <a:r>
              <a:rPr lang="en-IE" dirty="0" smtClean="0"/>
              <a:t>play- running around and free play.</a:t>
            </a:r>
            <a:endParaRPr lang="en-IE" dirty="0"/>
          </a:p>
          <a:p>
            <a:pPr lvl="0"/>
            <a:r>
              <a:rPr lang="en-IE" dirty="0"/>
              <a:t>The current playground is jaded looking and should be replaced </a:t>
            </a:r>
            <a:r>
              <a:rPr lang="en-IE" dirty="0" smtClean="0"/>
              <a:t>with </a:t>
            </a:r>
            <a:r>
              <a:rPr lang="en-IE" dirty="0"/>
              <a:t>something modern.</a:t>
            </a:r>
          </a:p>
          <a:p>
            <a:pPr lvl="0"/>
            <a:r>
              <a:rPr lang="en-IE" dirty="0"/>
              <a:t>The current playground is too small. </a:t>
            </a:r>
          </a:p>
          <a:p>
            <a:r>
              <a:rPr lang="en-IE" dirty="0"/>
              <a:t>People want places to sit and picnic benches so that they can spend more time in the park</a:t>
            </a:r>
          </a:p>
        </p:txBody>
      </p:sp>
    </p:spTree>
    <p:extLst>
      <p:ext uri="{BB962C8B-B14F-4D97-AF65-F5344CB8AC3E}">
        <p14:creationId xmlns:p14="http://schemas.microsoft.com/office/powerpoint/2010/main" val="98730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908"/>
          </a:xfrm>
        </p:spPr>
        <p:txBody>
          <a:bodyPr/>
          <a:lstStyle/>
          <a:p>
            <a:pPr algn="ctr"/>
            <a:r>
              <a:rPr lang="en-IE" b="1" dirty="0" smtClean="0"/>
              <a:t>Brief for Designers</a:t>
            </a:r>
            <a:endParaRPr lang="en-I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007" y="1197034"/>
            <a:ext cx="11925993" cy="5403271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Increase size of the playground- new fence and entrances</a:t>
            </a:r>
          </a:p>
          <a:p>
            <a:r>
              <a:rPr lang="en-IE" dirty="0" smtClean="0"/>
              <a:t>Additional equipment for both Junior and Senior play areas</a:t>
            </a:r>
          </a:p>
          <a:p>
            <a:r>
              <a:rPr lang="en-IE" dirty="0" smtClean="0"/>
              <a:t>Additional accessible equipment</a:t>
            </a:r>
          </a:p>
          <a:p>
            <a:r>
              <a:rPr lang="en-IE" dirty="0" smtClean="0"/>
              <a:t>Modern open plan design with wooden equipment in a landscaped setting</a:t>
            </a:r>
          </a:p>
          <a:p>
            <a:r>
              <a:rPr lang="en-IE" dirty="0" smtClean="0"/>
              <a:t>Reduction in hard surface areas</a:t>
            </a:r>
          </a:p>
          <a:p>
            <a:r>
              <a:rPr lang="en-IE" dirty="0" smtClean="0"/>
              <a:t>Repair of existing equipment</a:t>
            </a:r>
          </a:p>
          <a:p>
            <a:r>
              <a:rPr lang="en-IE" dirty="0" smtClean="0"/>
              <a:t>More free play and active play areas</a:t>
            </a:r>
          </a:p>
          <a:p>
            <a:r>
              <a:rPr lang="en-IE" dirty="0" smtClean="0"/>
              <a:t>Include natural play areas</a:t>
            </a:r>
          </a:p>
          <a:p>
            <a:r>
              <a:rPr lang="en-IE" dirty="0" smtClean="0"/>
              <a:t>Include additional equipment for children aged 6-12</a:t>
            </a:r>
          </a:p>
          <a:p>
            <a:r>
              <a:rPr lang="en-IE" dirty="0" smtClean="0"/>
              <a:t>More group play opportunities and climbing</a:t>
            </a:r>
          </a:p>
          <a:p>
            <a:r>
              <a:rPr lang="en-IE" dirty="0" smtClean="0"/>
              <a:t>Budget €250,000</a:t>
            </a:r>
          </a:p>
          <a:p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5543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/>
            </a:r>
            <a:br>
              <a:rPr lang="en-IE" dirty="0" smtClean="0"/>
            </a:br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3391" r="4627" b="235"/>
          <a:stretch/>
        </p:blipFill>
        <p:spPr>
          <a:xfrm>
            <a:off x="2975955" y="0"/>
            <a:ext cx="5721579" cy="6845300"/>
          </a:xfrm>
        </p:spPr>
      </p:pic>
      <p:sp>
        <p:nvSpPr>
          <p:cNvPr id="5" name="TextBox 4"/>
          <p:cNvSpPr txBox="1"/>
          <p:nvPr/>
        </p:nvSpPr>
        <p:spPr>
          <a:xfrm>
            <a:off x="8697534" y="203200"/>
            <a:ext cx="32893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Creative Play Solutions are a very experienced and professional firm who have worked for us previously in Rathcoole Park and </a:t>
            </a:r>
            <a:r>
              <a:rPr lang="en-IE" dirty="0" err="1" smtClean="0"/>
              <a:t>Knockmitten</a:t>
            </a:r>
            <a:r>
              <a:rPr lang="en-IE" dirty="0" smtClean="0"/>
              <a:t> Community Centre playgrounds.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The design met all of the criteria in the brief.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Scored very highly in every category including play value, quality of equipment, ease of maintenance and design for children with disabilities.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The design makes really great use of the extended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Great free play and natural play features throughout.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Many more group play items and equipment suitable for older children.</a:t>
            </a:r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05166" y="203200"/>
            <a:ext cx="2652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/>
              <a:t>Winning tender by:</a:t>
            </a:r>
          </a:p>
          <a:p>
            <a:r>
              <a:rPr lang="en-IE" sz="3200" b="1" u="sng" dirty="0" smtClean="0"/>
              <a:t>Creative Play Solutions</a:t>
            </a:r>
            <a:endParaRPr lang="en-IE" sz="3200" b="1" u="sng" dirty="0"/>
          </a:p>
        </p:txBody>
      </p:sp>
    </p:spTree>
    <p:extLst>
      <p:ext uri="{BB962C8B-B14F-4D97-AF65-F5344CB8AC3E}">
        <p14:creationId xmlns:p14="http://schemas.microsoft.com/office/powerpoint/2010/main" val="114635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508" t="12954" r="16449" b="36080"/>
          <a:stretch/>
        </p:blipFill>
        <p:spPr>
          <a:xfrm>
            <a:off x="14381018" y="1263535"/>
            <a:ext cx="7265324" cy="4971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Features of New Design</a:t>
            </a:r>
            <a:endParaRPr lang="en-IE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55446" t="31395" r="11851" b="51362"/>
          <a:stretch/>
        </p:blipFill>
        <p:spPr bwMode="auto">
          <a:xfrm>
            <a:off x="34735" y="1369687"/>
            <a:ext cx="11843130" cy="2199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59369" t="19454" r="16044" b="37446"/>
          <a:stretch/>
        </p:blipFill>
        <p:spPr bwMode="auto">
          <a:xfrm>
            <a:off x="248602" y="3568700"/>
            <a:ext cx="5707698" cy="316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5"/>
          <a:srcRect l="58585" t="25705" r="14209" b="24960"/>
          <a:stretch/>
        </p:blipFill>
        <p:spPr bwMode="auto">
          <a:xfrm>
            <a:off x="6230937" y="3568700"/>
            <a:ext cx="5770563" cy="316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853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7800" t="20841" r="14207" b="32599"/>
          <a:stretch/>
        </p:blipFill>
        <p:spPr bwMode="auto">
          <a:xfrm>
            <a:off x="0" y="0"/>
            <a:ext cx="5715000" cy="3352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3"/>
          <a:srcRect l="62080" t="22926" r="15762" b="42699"/>
          <a:stretch/>
        </p:blipFill>
        <p:spPr bwMode="auto">
          <a:xfrm>
            <a:off x="6451600" y="1"/>
            <a:ext cx="5740400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4"/>
          <a:srcRect l="55723" t="24322" r="11600" b="23581"/>
          <a:stretch/>
        </p:blipFill>
        <p:spPr bwMode="auto">
          <a:xfrm>
            <a:off x="0" y="3546000"/>
            <a:ext cx="5715000" cy="331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57560" t="22926" r="14738" b="13136"/>
          <a:stretch/>
        </p:blipFill>
        <p:spPr bwMode="auto">
          <a:xfrm>
            <a:off x="6451600" y="3546000"/>
            <a:ext cx="5067300" cy="331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23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63573" t="20841" r="19707" b="36768"/>
          <a:stretch/>
        </p:blipFill>
        <p:spPr bwMode="auto">
          <a:xfrm>
            <a:off x="6248400" y="0"/>
            <a:ext cx="5943600" cy="6718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/>
          <a:srcRect l="55969" t="19452" r="14129" b="32610"/>
          <a:stretch/>
        </p:blipFill>
        <p:spPr bwMode="auto">
          <a:xfrm>
            <a:off x="0" y="-25797"/>
            <a:ext cx="5257800" cy="3432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/>
          <a:srcRect l="55708" t="41683" r="11851" b="7587"/>
          <a:stretch/>
        </p:blipFill>
        <p:spPr bwMode="auto">
          <a:xfrm>
            <a:off x="317500" y="3435985"/>
            <a:ext cx="5067300" cy="3422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9150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563</Words>
  <Application>Microsoft Office PowerPoint</Application>
  <PresentationFormat>Widescreen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Consultation details</vt:lpstr>
      <vt:lpstr>Results of Questionnaires</vt:lpstr>
      <vt:lpstr>From discussions with playground users and comments supplied on questionnaires:</vt:lpstr>
      <vt:lpstr>Brief for Designers</vt:lpstr>
      <vt:lpstr> </vt:lpstr>
      <vt:lpstr>Features of New Design</vt:lpstr>
      <vt:lpstr>PowerPoint Presentation</vt:lpstr>
      <vt:lpstr>PowerPoint Presentation</vt:lpstr>
      <vt:lpstr> </vt:lpstr>
      <vt:lpstr>Schedule</vt:lpstr>
    </vt:vector>
  </TitlesOfParts>
  <Company>South Dublin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Laurence Colleran</dc:creator>
  <cp:lastModifiedBy>Anne Shaw</cp:lastModifiedBy>
  <cp:revision>12</cp:revision>
  <dcterms:created xsi:type="dcterms:W3CDTF">2017-03-24T13:05:55Z</dcterms:created>
  <dcterms:modified xsi:type="dcterms:W3CDTF">2017-03-24T16:54:17Z</dcterms:modified>
</cp:coreProperties>
</file>