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4" r:id="rId2"/>
    <p:sldId id="414" r:id="rId3"/>
    <p:sldId id="415" r:id="rId4"/>
    <p:sldId id="287" r:id="rId5"/>
    <p:sldId id="382" r:id="rId6"/>
    <p:sldId id="365" r:id="rId7"/>
    <p:sldId id="416" r:id="rId8"/>
    <p:sldId id="421" r:id="rId9"/>
    <p:sldId id="422" r:id="rId10"/>
    <p:sldId id="423" r:id="rId11"/>
    <p:sldId id="407" r:id="rId12"/>
    <p:sldId id="418" r:id="rId13"/>
    <p:sldId id="381" r:id="rId14"/>
    <p:sldId id="419" r:id="rId15"/>
  </p:sldIdLst>
  <p:sldSz cx="9144000" cy="6858000" type="screen4x3"/>
  <p:notesSz cx="7102475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F"/>
    <a:srgbClr val="D96505"/>
    <a:srgbClr val="FB9C00"/>
    <a:srgbClr val="000000"/>
    <a:srgbClr val="00A9E3"/>
    <a:srgbClr val="000067"/>
    <a:srgbClr val="000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6071" autoAdjust="0"/>
  </p:normalViewPr>
  <p:slideViewPr>
    <p:cSldViewPr snapToGrid="0">
      <p:cViewPr varScale="1">
        <p:scale>
          <a:sx n="55" d="100"/>
          <a:sy n="55" d="100"/>
        </p:scale>
        <p:origin x="109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411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172" y="-96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EDBL2FP001\IEDBL2FP001-V1TP\Projects\Transport%20Planning%20-%20NRATP2%20-%20Development%20Planning\Analysis\VISUM\Task%202.14%20N4N7\N4%20N7%20Future%20Year%20Traffic%20Modelling\SharedData\VISUM%20071215\Matric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72440944881889"/>
          <c:y val="0.18103018372703469"/>
          <c:w val="0.8047478127734059"/>
          <c:h val="0.70298993875765459"/>
        </c:manualLayout>
      </c:layout>
      <c:lineChart>
        <c:grouping val="standard"/>
        <c:varyColors val="0"/>
        <c:ser>
          <c:idx val="0"/>
          <c:order val="0"/>
          <c:tx>
            <c:strRef>
              <c:f>Summary!$A$15</c:f>
              <c:strCache>
                <c:ptCount val="1"/>
                <c:pt idx="0">
                  <c:v>NRA Growth</c:v>
                </c:pt>
              </c:strCache>
            </c:strRef>
          </c:tx>
          <c:marker>
            <c:symbol val="none"/>
          </c:marker>
          <c:cat>
            <c:numRef>
              <c:f>Summary!$B$14:$D$14</c:f>
              <c:numCache>
                <c:formatCode>General</c:formatCode>
                <c:ptCount val="3"/>
                <c:pt idx="0">
                  <c:v>2013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Summary!$B$15:$D$15</c:f>
              <c:numCache>
                <c:formatCode>_-* #,##0_-;\-* #,##0_-;_-* "-"??_-;_-@_-</c:formatCode>
                <c:ptCount val="3"/>
                <c:pt idx="0">
                  <c:v>67419.405135000416</c:v>
                </c:pt>
                <c:pt idx="1">
                  <c:v>73670.338366999902</c:v>
                </c:pt>
                <c:pt idx="2">
                  <c:v>78372.377257000364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Summary!$A$16</c:f>
              <c:strCache>
                <c:ptCount val="1"/>
                <c:pt idx="0">
                  <c:v>SDCC Growth</c:v>
                </c:pt>
              </c:strCache>
            </c:strRef>
          </c:tx>
          <c:marker>
            <c:symbol val="none"/>
          </c:marker>
          <c:cat>
            <c:numRef>
              <c:f>Summary!$B$14:$D$14</c:f>
              <c:numCache>
                <c:formatCode>General</c:formatCode>
                <c:ptCount val="3"/>
                <c:pt idx="0">
                  <c:v>2013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Summary!$B$16:$D$16</c:f>
              <c:numCache>
                <c:formatCode>_-* #,##0_-;\-* #,##0_-;_-* "-"??_-;_-@_-</c:formatCode>
                <c:ptCount val="3"/>
                <c:pt idx="0">
                  <c:v>67419.405135000416</c:v>
                </c:pt>
                <c:pt idx="1">
                  <c:v>75617.509359999603</c:v>
                </c:pt>
                <c:pt idx="2">
                  <c:v>80351.029998000027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636064"/>
        <c:axId val="220133896"/>
      </c:lineChart>
      <c:catAx>
        <c:axId val="21963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0133896"/>
        <c:crosses val="autoZero"/>
        <c:auto val="1"/>
        <c:lblAlgn val="ctr"/>
        <c:lblOffset val="100"/>
        <c:noMultiLvlLbl val="0"/>
      </c:catAx>
      <c:valAx>
        <c:axId val="220133896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crossAx val="219636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2361111111111275E-2"/>
          <c:y val="2.2380431612715086E-2"/>
          <c:w val="0.92541666666666555"/>
          <c:h val="0.1172761738116071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743" y="3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722882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743" y="9722882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5B2F07-5136-4EFA-B994-29A953AF219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9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43" y="3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861442"/>
            <a:ext cx="5208482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22882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43" y="9722882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BECF65-902C-45C0-88C1-9526065BC4B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83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9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74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6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6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National Projections forecast more growth in existing</a:t>
            </a:r>
            <a:r>
              <a:rPr lang="en-IE" baseline="0" dirty="0" smtClean="0"/>
              <a:t> urban areas – therefore, stronger growth in shorter distance travel by car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925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National Projections forecast more growth in existing</a:t>
            </a:r>
            <a:r>
              <a:rPr lang="en-IE" baseline="0" dirty="0" smtClean="0"/>
              <a:t> urban areas – therefore, stronger growth in shorter distance travel by car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1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73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7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ECF65-902C-45C0-88C1-9526065BC4B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7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9407 slide back.jpg                                            00064C33&#10;Stephen HD                     7C268A2D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274320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ts val="3300"/>
              </a:lnSpc>
              <a:spcBef>
                <a:spcPct val="50000"/>
              </a:spcBef>
              <a:defRPr/>
            </a:pPr>
            <a:r>
              <a:rPr lang="en-US" sz="6600" dirty="0" smtClean="0">
                <a:solidFill>
                  <a:srgbClr val="000067"/>
                </a:solidFill>
                <a:latin typeface="Arial Bold" charset="0"/>
                <a:ea typeface="Geneva" charset="0"/>
              </a:rPr>
              <a:t>Project</a:t>
            </a:r>
            <a:r>
              <a:rPr lang="en-US" sz="6600" baseline="0" dirty="0" smtClean="0">
                <a:solidFill>
                  <a:srgbClr val="000067"/>
                </a:solidFill>
                <a:latin typeface="Arial Bold" charset="0"/>
                <a:ea typeface="Geneva" charset="0"/>
              </a:rPr>
              <a:t> Appraisal</a:t>
            </a:r>
            <a:endParaRPr lang="en-US" sz="6600" dirty="0">
              <a:solidFill>
                <a:srgbClr val="000067"/>
              </a:solidFill>
              <a:latin typeface="Arial Bold" charset="0"/>
              <a:ea typeface="Geneva" charset="0"/>
            </a:endParaRPr>
          </a:p>
          <a:p>
            <a:pPr algn="ctr">
              <a:lnSpc>
                <a:spcPts val="3300"/>
              </a:lnSpc>
              <a:spcBef>
                <a:spcPct val="50000"/>
              </a:spcBef>
              <a:defRPr/>
            </a:pPr>
            <a:r>
              <a:rPr lang="en-US" sz="6600" dirty="0">
                <a:solidFill>
                  <a:srgbClr val="000067"/>
                </a:solidFill>
                <a:latin typeface="Arial Bold" charset="0"/>
                <a:ea typeface="Geneva" charset="0"/>
              </a:rPr>
              <a:t>Title Page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334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334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8" name="Picture 15" descr="9407 slide back.jpg                                            00064C33&#10;Stephen HD                     7C268A2D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AECOM_Logo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6237312"/>
            <a:ext cx="11350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589239"/>
            <a:ext cx="1512168" cy="12687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Geneva" charset="0"/>
        </a:defRPr>
      </a:lvl2pPr>
      <a:lvl3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Geneva" charset="0"/>
        </a:defRPr>
      </a:lvl3pPr>
      <a:lvl4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Geneva" charset="0"/>
        </a:defRPr>
      </a:lvl4pPr>
      <a:lvl5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Geneva" charset="0"/>
        </a:defRPr>
      </a:lvl5pPr>
      <a:lvl6pPr marL="457200" algn="l" rtl="0" fontAlgn="base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Geneva" charset="0"/>
        </a:defRPr>
      </a:lvl6pPr>
      <a:lvl7pPr marL="914400" algn="l" rtl="0" fontAlgn="base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Geneva" charset="0"/>
        </a:defRPr>
      </a:lvl7pPr>
      <a:lvl8pPr marL="1371600" algn="l" rtl="0" fontAlgn="base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Geneva" charset="0"/>
        </a:defRPr>
      </a:lvl8pPr>
      <a:lvl9pPr marL="1828800" algn="l" rtl="0" fontAlgn="base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Genev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AFF"/>
        </a:buClr>
        <a:buFont typeface="Times" pitchFamily="121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AFF"/>
        </a:buClr>
        <a:buFont typeface="Times" pitchFamily="121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BAFF"/>
        </a:buClr>
        <a:buFont typeface="Times" pitchFamily="121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BAFF"/>
        </a:buClr>
        <a:buFont typeface="Times" pitchFamily="121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BAFF"/>
        </a:buClr>
        <a:buFont typeface="Times" pitchFamily="121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BAF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BAF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BAF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BAF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1844824"/>
            <a:ext cx="7772400" cy="3810000"/>
          </a:xfrm>
        </p:spPr>
        <p:txBody>
          <a:bodyPr/>
          <a:lstStyle/>
          <a:p>
            <a:pPr>
              <a:buNone/>
            </a:pPr>
            <a:r>
              <a:rPr lang="en-IE" dirty="0" smtClean="0"/>
              <a:t>N4 &amp; N7 Corridor Study</a:t>
            </a:r>
          </a:p>
          <a:p>
            <a:pPr>
              <a:buNone/>
            </a:pPr>
            <a:endParaRPr lang="en-IE" dirty="0" smtClean="0"/>
          </a:p>
          <a:p>
            <a:pPr>
              <a:buNone/>
            </a:pPr>
            <a:r>
              <a:rPr lang="en-IE" dirty="0" smtClean="0"/>
              <a:t>Summary</a:t>
            </a:r>
          </a:p>
          <a:p>
            <a:pPr>
              <a:buNone/>
            </a:pPr>
            <a:endParaRPr lang="en-IE" dirty="0" smtClean="0"/>
          </a:p>
          <a:p>
            <a:pPr>
              <a:buNone/>
            </a:pPr>
            <a:r>
              <a:rPr lang="en-IE" sz="1800" dirty="0" smtClean="0"/>
              <a:t>Eoin Gillard</a:t>
            </a:r>
          </a:p>
          <a:p>
            <a:pPr>
              <a:buNone/>
            </a:pPr>
            <a:r>
              <a:rPr lang="en-IE" sz="1800" dirty="0" smtClean="0"/>
              <a:t>Head of Strategic &amp; transport Planning</a:t>
            </a:r>
          </a:p>
          <a:p>
            <a:pPr>
              <a:buNone/>
            </a:pPr>
            <a:r>
              <a:rPr lang="en-IE" sz="1800" dirty="0" smtClean="0"/>
              <a:t>Transport Infrastructure Ireland</a:t>
            </a:r>
            <a:endParaRPr lang="en-IE" sz="1800" dirty="0"/>
          </a:p>
          <a:p>
            <a:pPr>
              <a:buNone/>
            </a:pPr>
            <a:endParaRPr lang="en-IE" sz="1800" dirty="0" smtClean="0"/>
          </a:p>
          <a:p>
            <a:pPr>
              <a:buNone/>
            </a:pPr>
            <a:r>
              <a:rPr lang="en-IE" sz="1800" dirty="0" smtClean="0"/>
              <a:t>16</a:t>
            </a:r>
            <a:r>
              <a:rPr lang="en-IE" sz="1800" baseline="30000" dirty="0" smtClean="0"/>
              <a:t>th</a:t>
            </a:r>
            <a:r>
              <a:rPr lang="en-IE" sz="1800" dirty="0" smtClean="0"/>
              <a:t> February 2017</a:t>
            </a:r>
            <a:endParaRPr lang="en-I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015" y="120770"/>
            <a:ext cx="6740106" cy="1088366"/>
          </a:xfrm>
        </p:spPr>
        <p:txBody>
          <a:bodyPr/>
          <a:lstStyle/>
          <a:p>
            <a:r>
              <a:rPr lang="en-GB" sz="2400" dirty="0" smtClean="0"/>
              <a:t>Most Beneficial Scheme Brought forward to the </a:t>
            </a:r>
            <a:r>
              <a:rPr lang="en-GB" sz="2400" dirty="0"/>
              <a:t>Do-Something </a:t>
            </a:r>
            <a:r>
              <a:rPr lang="en-GB" sz="2400" dirty="0" smtClean="0"/>
              <a:t>Scenario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86263" y="1626946"/>
            <a:ext cx="41272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i="1" u="sng" dirty="0" smtClean="0"/>
              <a:t>Western </a:t>
            </a:r>
            <a:r>
              <a:rPr lang="en-GB" sz="1000" b="1" i="1" u="sng" dirty="0"/>
              <a:t>Dublin Orbital Route</a:t>
            </a:r>
          </a:p>
          <a:p>
            <a:endParaRPr lang="en-GB" sz="1000" b="1" i="1" u="sng" dirty="0" smtClean="0"/>
          </a:p>
          <a:p>
            <a:r>
              <a:rPr lang="en-GB" sz="1000" b="1" dirty="0" smtClean="0"/>
              <a:t>Scheme: </a:t>
            </a:r>
            <a:r>
              <a:rPr lang="en-GB" sz="1000" dirty="0" smtClean="0"/>
              <a:t>Single </a:t>
            </a:r>
            <a:r>
              <a:rPr lang="en-GB" sz="1000" dirty="0"/>
              <a:t>carriageway </a:t>
            </a:r>
            <a:r>
              <a:rPr lang="en-GB" sz="1000" dirty="0" smtClean="0"/>
              <a:t>connecting from the </a:t>
            </a:r>
            <a:r>
              <a:rPr lang="en-GB" sz="1000" dirty="0"/>
              <a:t>existing R120 (Newcastle Road) at Greenogue Business </a:t>
            </a:r>
            <a:r>
              <a:rPr lang="en-GB" sz="1000" dirty="0" smtClean="0"/>
              <a:t>to the </a:t>
            </a:r>
            <a:r>
              <a:rPr lang="en-GB" sz="1000" dirty="0"/>
              <a:t>existing R403 south of Weston Aerodrome</a:t>
            </a:r>
            <a:endParaRPr lang="en-GB" sz="1000" dirty="0" smtClean="0"/>
          </a:p>
          <a:p>
            <a:endParaRPr lang="en-GB" sz="1000" b="1" dirty="0" smtClean="0"/>
          </a:p>
          <a:p>
            <a:r>
              <a:rPr lang="en-GB" sz="1000" b="1" dirty="0" smtClean="0"/>
              <a:t>Benefits: </a:t>
            </a:r>
            <a:r>
              <a:rPr lang="en-GB" sz="1000" dirty="0"/>
              <a:t>The new link would provide significant relief to the Newcastle Road, Grangecastle Road and sections of the Fonthill Road as well as some relief to the M50.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7313" y="1626946"/>
            <a:ext cx="3450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i="1" u="sng" dirty="0"/>
          </a:p>
          <a:p>
            <a:endParaRPr lang="en-GB" sz="1600" b="1" i="1" u="sng" dirty="0" smtClean="0"/>
          </a:p>
          <a:p>
            <a:endParaRPr lang="en-GB" sz="1600" b="1" i="1" u="sng" dirty="0"/>
          </a:p>
          <a:p>
            <a:endParaRPr lang="en-GB" sz="1600" b="1" i="1" u="sng" dirty="0" smtClean="0"/>
          </a:p>
          <a:p>
            <a:endParaRPr lang="en-GB" sz="1600" dirty="0"/>
          </a:p>
        </p:txBody>
      </p:sp>
      <p:pic>
        <p:nvPicPr>
          <p:cNvPr id="11" name="Picture 10" descr="N4_N7 Link Road.jpg"/>
          <p:cNvPicPr/>
          <p:nvPr/>
        </p:nvPicPr>
        <p:blipFill>
          <a:blip r:embed="rId3" cstate="print"/>
          <a:srcRect l="19504" t="10563" r="22975" b="8451"/>
          <a:stretch>
            <a:fillRect/>
          </a:stretch>
        </p:blipFill>
        <p:spPr>
          <a:xfrm>
            <a:off x="580020" y="3193856"/>
            <a:ext cx="2874222" cy="24933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Clonburris_SDZ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18218" r="29325" b="24043"/>
          <a:stretch>
            <a:fillRect/>
          </a:stretch>
        </p:blipFill>
        <p:spPr>
          <a:xfrm>
            <a:off x="5167848" y="3173223"/>
            <a:ext cx="2874222" cy="25114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601261" y="1636759"/>
            <a:ext cx="414771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i="1" u="sng" dirty="0" smtClean="0"/>
              <a:t>Clonburris Internal Road Network</a:t>
            </a:r>
            <a:endParaRPr lang="en-GB" sz="1000" b="1" i="1" u="sng" dirty="0"/>
          </a:p>
          <a:p>
            <a:endParaRPr lang="en-GB" sz="1000" b="1" i="1" u="sng" dirty="0"/>
          </a:p>
          <a:p>
            <a:r>
              <a:rPr lang="en-GB" sz="1000" b="1" dirty="0"/>
              <a:t>Scheme: </a:t>
            </a:r>
            <a:r>
              <a:rPr lang="en-GB" sz="1000" dirty="0" smtClean="0"/>
              <a:t>A series </a:t>
            </a:r>
            <a:r>
              <a:rPr lang="en-GB" sz="1000" dirty="0"/>
              <a:t>of internal roads linking onto Fonthill Road and Grangecastle Road from the Clonburris Strategic Development Zone (SDZ).  </a:t>
            </a:r>
            <a:endParaRPr lang="en-GB" sz="1000" dirty="0" smtClean="0"/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b="1" dirty="0"/>
              <a:t>Benefits: </a:t>
            </a:r>
            <a:r>
              <a:rPr lang="en-GB" sz="1000" dirty="0" smtClean="0"/>
              <a:t>Congestion relief </a:t>
            </a:r>
            <a:r>
              <a:rPr lang="en-GB" sz="1000" dirty="0"/>
              <a:t>benefits to the Nangor Road, the Fonthill Road and to the N7,</a:t>
            </a:r>
            <a:endParaRPr lang="en-GB" sz="1600" b="1" i="1" u="sng" dirty="0" smtClean="0"/>
          </a:p>
          <a:p>
            <a:endParaRPr lang="en-GB" sz="1600" b="1" i="1" u="sng" dirty="0"/>
          </a:p>
          <a:p>
            <a:endParaRPr lang="en-GB" sz="1600" b="1" i="1" u="sng" dirty="0" smtClean="0"/>
          </a:p>
          <a:p>
            <a:endParaRPr lang="en-GB" sz="1600" b="1" i="1" u="sng" dirty="0"/>
          </a:p>
          <a:p>
            <a:endParaRPr lang="en-GB" sz="1600" b="1" i="1" u="sng" dirty="0" smtClean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475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Transport Modelling Scenarios</a:t>
            </a:r>
            <a:endParaRPr lang="en-I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21798"/>
              </p:ext>
            </p:extLst>
          </p:nvPr>
        </p:nvGraphicFramePr>
        <p:xfrm>
          <a:off x="1043610" y="1628800"/>
          <a:ext cx="7056781" cy="3960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1045"/>
                <a:gridCol w="3991998"/>
                <a:gridCol w="1653738"/>
              </a:tblGrid>
              <a:tr h="776064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Scenario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Schemes Include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Year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302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Do Something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Western Dublin Orbital Route;</a:t>
                      </a:r>
                      <a:endParaRPr lang="en-IE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Fonthill </a:t>
                      </a:r>
                      <a:r>
                        <a:rPr lang="en-GB" sz="1000" dirty="0">
                          <a:effectLst/>
                        </a:rPr>
                        <a:t>Junction Improvements;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Grangecastle Junction Improvements;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SDCC Road Objectives.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2023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6472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Do Something Sensitivity A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Ongar Link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Ongar Link Road;</a:t>
                      </a:r>
                      <a:endParaRPr lang="en-IE" sz="950" dirty="0">
                        <a:effectLst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Western Dublin Orbital Route;</a:t>
                      </a:r>
                      <a:endParaRPr lang="en-IE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Fonthill </a:t>
                      </a:r>
                      <a:r>
                        <a:rPr lang="en-GB" sz="1000" dirty="0">
                          <a:effectLst/>
                        </a:rPr>
                        <a:t>Junction Improvements;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Grangecastle Junction Improvements;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SDCC Road Objectives.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2023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5663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Do Something Sensitivity B 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Ongar </a:t>
                      </a:r>
                      <a:r>
                        <a:rPr lang="en-GB" sz="1000" dirty="0">
                          <a:effectLst/>
                        </a:rPr>
                        <a:t>+ M50 DM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M50 Demand Management;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Ongar Link Road;</a:t>
                      </a:r>
                      <a:endParaRPr lang="en-IE" sz="950" dirty="0">
                        <a:effectLst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Western Dublin Orbital Route;</a:t>
                      </a:r>
                      <a:endParaRPr lang="en-IE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Fonthill </a:t>
                      </a:r>
                      <a:r>
                        <a:rPr lang="en-GB" sz="1000" dirty="0">
                          <a:effectLst/>
                        </a:rPr>
                        <a:t>Junction Improvements;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Grangecastle Junction Improvements;</a:t>
                      </a:r>
                      <a:endParaRPr lang="en-IE" sz="950" dirty="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SDCC Road Objectives.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2023</a:t>
                      </a:r>
                      <a:endParaRPr lang="en-IE" sz="9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r>
              <a:rPr lang="en-GB" dirty="0" smtClean="0"/>
              <a:t>Preferred Strategy </a:t>
            </a:r>
            <a:br>
              <a:rPr lang="en-GB" dirty="0" smtClean="0"/>
            </a:br>
            <a:r>
              <a:rPr lang="en-GB" dirty="0" smtClean="0"/>
              <a:t>(Do-Something vs Do-minimum)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19841" r="54643" b="7329"/>
          <a:stretch/>
        </p:blipFill>
        <p:spPr bwMode="auto">
          <a:xfrm>
            <a:off x="679881" y="1486188"/>
            <a:ext cx="7441077" cy="436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5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304800"/>
            <a:ext cx="8134672" cy="990600"/>
          </a:xfrm>
        </p:spPr>
        <p:txBody>
          <a:bodyPr/>
          <a:lstStyle/>
          <a:p>
            <a:r>
              <a:rPr lang="en-GB" dirty="0" smtClean="0"/>
              <a:t>Impact of</a:t>
            </a:r>
            <a:r>
              <a:rPr lang="en-GB" dirty="0"/>
              <a:t> </a:t>
            </a:r>
            <a:r>
              <a:rPr lang="en-GB" dirty="0" smtClean="0"/>
              <a:t>Ongar Link (N4-N3 Link) </a:t>
            </a:r>
            <a:br>
              <a:rPr lang="en-GB" dirty="0" smtClean="0"/>
            </a:br>
            <a:r>
              <a:rPr lang="en-GB" dirty="0" smtClean="0"/>
              <a:t>and M50 DM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87086" y="1644650"/>
            <a:ext cx="4485502" cy="4031917"/>
            <a:chOff x="-1" y="0"/>
            <a:chExt cx="5433694" cy="4757417"/>
          </a:xfrm>
        </p:grpSpPr>
        <p:pic>
          <p:nvPicPr>
            <p:cNvPr id="11" name="Picture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5433694" cy="4757417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420703" y="0"/>
              <a:ext cx="791210" cy="1388744"/>
            </a:xfrm>
            <a:custGeom>
              <a:avLst/>
              <a:gdLst>
                <a:gd name="T0" fmla="*/ 180 w 1246"/>
                <a:gd name="T1" fmla="*/ 2187 h 2187"/>
                <a:gd name="T2" fmla="*/ 117 w 1246"/>
                <a:gd name="T3" fmla="*/ 2051 h 2187"/>
                <a:gd name="T4" fmla="*/ 48 w 1246"/>
                <a:gd name="T5" fmla="*/ 1890 h 2187"/>
                <a:gd name="T6" fmla="*/ 2 w 1246"/>
                <a:gd name="T7" fmla="*/ 1809 h 2187"/>
                <a:gd name="T8" fmla="*/ 59 w 1246"/>
                <a:gd name="T9" fmla="*/ 1567 h 2187"/>
                <a:gd name="T10" fmla="*/ 180 w 1246"/>
                <a:gd name="T11" fmla="*/ 1210 h 2187"/>
                <a:gd name="T12" fmla="*/ 324 w 1246"/>
                <a:gd name="T13" fmla="*/ 1026 h 2187"/>
                <a:gd name="T14" fmla="*/ 416 w 1246"/>
                <a:gd name="T15" fmla="*/ 865 h 2187"/>
                <a:gd name="T16" fmla="*/ 451 w 1246"/>
                <a:gd name="T17" fmla="*/ 726 h 2187"/>
                <a:gd name="T18" fmla="*/ 578 w 1246"/>
                <a:gd name="T19" fmla="*/ 634 h 2187"/>
                <a:gd name="T20" fmla="*/ 785 w 1246"/>
                <a:gd name="T21" fmla="*/ 565 h 2187"/>
                <a:gd name="T22" fmla="*/ 1015 w 1246"/>
                <a:gd name="T23" fmla="*/ 519 h 2187"/>
                <a:gd name="T24" fmla="*/ 1119 w 1246"/>
                <a:gd name="T25" fmla="*/ 323 h 2187"/>
                <a:gd name="T26" fmla="*/ 1246 w 1246"/>
                <a:gd name="T27" fmla="*/ 0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6" h="2187">
                  <a:moveTo>
                    <a:pt x="180" y="2187"/>
                  </a:moveTo>
                  <a:cubicBezTo>
                    <a:pt x="159" y="2143"/>
                    <a:pt x="139" y="2100"/>
                    <a:pt x="117" y="2051"/>
                  </a:cubicBezTo>
                  <a:cubicBezTo>
                    <a:pt x="95" y="2002"/>
                    <a:pt x="67" y="1930"/>
                    <a:pt x="48" y="1890"/>
                  </a:cubicBezTo>
                  <a:cubicBezTo>
                    <a:pt x="29" y="1850"/>
                    <a:pt x="0" y="1863"/>
                    <a:pt x="2" y="1809"/>
                  </a:cubicBezTo>
                  <a:cubicBezTo>
                    <a:pt x="4" y="1755"/>
                    <a:pt x="29" y="1667"/>
                    <a:pt x="59" y="1567"/>
                  </a:cubicBezTo>
                  <a:cubicBezTo>
                    <a:pt x="89" y="1467"/>
                    <a:pt x="136" y="1300"/>
                    <a:pt x="180" y="1210"/>
                  </a:cubicBezTo>
                  <a:cubicBezTo>
                    <a:pt x="224" y="1120"/>
                    <a:pt x="285" y="1083"/>
                    <a:pt x="324" y="1026"/>
                  </a:cubicBezTo>
                  <a:cubicBezTo>
                    <a:pt x="363" y="969"/>
                    <a:pt x="395" y="915"/>
                    <a:pt x="416" y="865"/>
                  </a:cubicBezTo>
                  <a:cubicBezTo>
                    <a:pt x="437" y="815"/>
                    <a:pt x="424" y="764"/>
                    <a:pt x="451" y="726"/>
                  </a:cubicBezTo>
                  <a:cubicBezTo>
                    <a:pt x="478" y="688"/>
                    <a:pt x="522" y="661"/>
                    <a:pt x="578" y="634"/>
                  </a:cubicBezTo>
                  <a:cubicBezTo>
                    <a:pt x="634" y="607"/>
                    <a:pt x="712" y="584"/>
                    <a:pt x="785" y="565"/>
                  </a:cubicBezTo>
                  <a:cubicBezTo>
                    <a:pt x="858" y="546"/>
                    <a:pt x="959" y="559"/>
                    <a:pt x="1015" y="519"/>
                  </a:cubicBezTo>
                  <a:cubicBezTo>
                    <a:pt x="1071" y="479"/>
                    <a:pt x="1081" y="409"/>
                    <a:pt x="1119" y="323"/>
                  </a:cubicBezTo>
                  <a:cubicBezTo>
                    <a:pt x="1157" y="237"/>
                    <a:pt x="1201" y="118"/>
                    <a:pt x="1246" y="0"/>
                  </a:cubicBezTo>
                </a:path>
              </a:pathLst>
            </a:custGeom>
            <a:noFill/>
            <a:ln w="635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E" dirty="0"/>
            </a:p>
          </p:txBody>
        </p:sp>
        <p:sp>
          <p:nvSpPr>
            <p:cNvPr id="13" name="Text Box 507"/>
            <p:cNvSpPr txBox="1">
              <a:spLocks noChangeArrowheads="1"/>
            </p:cNvSpPr>
            <p:nvPr/>
          </p:nvSpPr>
          <p:spPr bwMode="auto">
            <a:xfrm>
              <a:off x="4001643" y="1070926"/>
              <a:ext cx="570865" cy="197485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36000" tIns="36000" rIns="36000" bIns="36000" anchor="t" anchorCtr="0" upright="1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en-GB" sz="900" b="1" kern="120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N4</a:t>
              </a:r>
              <a:endParaRPr lang="en-IE" sz="9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AutoShape 508"/>
            <p:cNvCxnSpPr>
              <a:cxnSpLocks noChangeShapeType="1"/>
            </p:cNvCxnSpPr>
            <p:nvPr/>
          </p:nvCxnSpPr>
          <p:spPr bwMode="auto">
            <a:xfrm flipH="1">
              <a:off x="3295129" y="1169669"/>
              <a:ext cx="706514" cy="311785"/>
            </a:xfrm>
            <a:prstGeom prst="straightConnector1">
              <a:avLst/>
            </a:prstGeom>
            <a:noFill/>
            <a:ln w="12700">
              <a:solidFill>
                <a:srgbClr val="00B05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sp>
          <p:nvSpPr>
            <p:cNvPr id="15" name="Text Box 509"/>
            <p:cNvSpPr txBox="1">
              <a:spLocks noChangeArrowheads="1"/>
            </p:cNvSpPr>
            <p:nvPr/>
          </p:nvSpPr>
          <p:spPr bwMode="auto">
            <a:xfrm>
              <a:off x="2469196" y="2882764"/>
              <a:ext cx="454443" cy="21857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en-GB" sz="900" b="1" kern="120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N7 </a:t>
              </a:r>
              <a:endParaRPr lang="en-IE" sz="9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AutoShape 510"/>
            <p:cNvCxnSpPr>
              <a:cxnSpLocks noChangeShapeType="1"/>
            </p:cNvCxnSpPr>
            <p:nvPr/>
          </p:nvCxnSpPr>
          <p:spPr bwMode="auto">
            <a:xfrm>
              <a:off x="2693133" y="3101338"/>
              <a:ext cx="230505" cy="354330"/>
            </a:xfrm>
            <a:prstGeom prst="straightConnector1">
              <a:avLst/>
            </a:prstGeom>
            <a:noFill/>
            <a:ln w="12700">
              <a:solidFill>
                <a:srgbClr val="00B05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511"/>
            <p:cNvCxnSpPr>
              <a:cxnSpLocks noChangeShapeType="1"/>
            </p:cNvCxnSpPr>
            <p:nvPr/>
          </p:nvCxnSpPr>
          <p:spPr bwMode="auto">
            <a:xfrm flipH="1">
              <a:off x="3657597" y="2103973"/>
              <a:ext cx="300355" cy="304800"/>
            </a:xfrm>
            <a:prstGeom prst="straightConnector1">
              <a:avLst/>
            </a:prstGeom>
            <a:noFill/>
            <a:ln w="12700">
              <a:solidFill>
                <a:srgbClr val="0070C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sp>
          <p:nvSpPr>
            <p:cNvPr id="18" name="Text Box 512"/>
            <p:cNvSpPr txBox="1">
              <a:spLocks noChangeArrowheads="1"/>
            </p:cNvSpPr>
            <p:nvPr/>
          </p:nvSpPr>
          <p:spPr bwMode="auto">
            <a:xfrm>
              <a:off x="3957952" y="1994119"/>
              <a:ext cx="570865" cy="197485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36000" tIns="36000" rIns="36000" bIns="36000" anchor="t" anchorCtr="0" upright="1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en-GB" sz="900" b="1" kern="1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M50</a:t>
              </a:r>
              <a:endParaRPr lang="en-IE" sz="9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513"/>
            <p:cNvSpPr txBox="1">
              <a:spLocks noChangeArrowheads="1"/>
            </p:cNvSpPr>
            <p:nvPr/>
          </p:nvSpPr>
          <p:spPr bwMode="auto">
            <a:xfrm>
              <a:off x="2393314" y="612391"/>
              <a:ext cx="570865" cy="197485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>
              <a:solidFill>
                <a:schemeClr val="accent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36000" tIns="36000" rIns="36000" bIns="36000" anchor="t" anchorCtr="0" upright="1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en-GB" sz="900" b="1" kern="1200" dirty="0">
                  <a:solidFill>
                    <a:srgbClr val="FC9F1A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R109</a:t>
              </a:r>
              <a:endParaRPr lang="en-IE" sz="9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AutoShape 514"/>
            <p:cNvCxnSpPr>
              <a:cxnSpLocks noChangeShapeType="1"/>
            </p:cNvCxnSpPr>
            <p:nvPr/>
          </p:nvCxnSpPr>
          <p:spPr bwMode="auto">
            <a:xfrm>
              <a:off x="2712084" y="809876"/>
              <a:ext cx="85090" cy="187325"/>
            </a:xfrm>
            <a:prstGeom prst="straightConnector1">
              <a:avLst/>
            </a:prstGeom>
            <a:noFill/>
            <a:ln w="12700">
              <a:solidFill>
                <a:schemeClr val="accent3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505"/>
            <p:cNvCxnSpPr>
              <a:cxnSpLocks noChangeShapeType="1"/>
            </p:cNvCxnSpPr>
            <p:nvPr/>
          </p:nvCxnSpPr>
          <p:spPr bwMode="auto">
            <a:xfrm>
              <a:off x="1208222" y="483169"/>
              <a:ext cx="386715" cy="22796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sp>
          <p:nvSpPr>
            <p:cNvPr id="22" name="Text Box 506"/>
            <p:cNvSpPr txBox="1">
              <a:spLocks noChangeArrowheads="1"/>
            </p:cNvSpPr>
            <p:nvPr/>
          </p:nvSpPr>
          <p:spPr bwMode="auto">
            <a:xfrm>
              <a:off x="58237" y="222819"/>
              <a:ext cx="1287779" cy="260350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36000" tIns="36000" rIns="36000" bIns="36000" anchor="t" anchorCtr="0" upright="1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en-GB" sz="900" b="1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Ongar Link Road </a:t>
              </a:r>
              <a:endParaRPr lang="en-IE" sz="9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771456" y="31279"/>
              <a:ext cx="1647360" cy="785495"/>
              <a:chOff x="3771456" y="31279"/>
              <a:chExt cx="1647729" cy="785495"/>
            </a:xfrm>
          </p:grpSpPr>
          <p:sp>
            <p:nvSpPr>
              <p:cNvPr id="24" name="Text Box 506"/>
              <p:cNvSpPr txBox="1">
                <a:spLocks noChangeArrowheads="1"/>
              </p:cNvSpPr>
              <p:nvPr/>
            </p:nvSpPr>
            <p:spPr bwMode="auto">
              <a:xfrm>
                <a:off x="3771456" y="31279"/>
                <a:ext cx="1647729" cy="785495"/>
              </a:xfrm>
              <a:prstGeom prst="rect">
                <a:avLst/>
              </a:prstGeom>
              <a:solidFill>
                <a:srgbClr val="FFFFFF">
                  <a:lumMod val="100000"/>
                  <a:lumOff val="0"/>
                </a:srgbClr>
              </a:solidFill>
              <a:ln w="12700">
                <a:solidFill>
                  <a:srgbClr val="000000">
                    <a:lumMod val="100000"/>
                    <a:lumOff val="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rot="0" vert="horz" wrap="square" lIns="36000" tIns="36000" rIns="36000" bIns="36000" anchor="t" anchorCtr="0" upright="1">
                <a:noAutofit/>
              </a:bodyPr>
              <a:lstStyle/>
              <a:p>
                <a:pPr algn="just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en-GB" sz="900" b="1" kern="12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Traffic Volume </a:t>
                </a:r>
                <a:r>
                  <a:rPr lang="en-GB" sz="900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Impacts </a:t>
                </a:r>
                <a:endParaRPr lang="en-IE" sz="9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en-GB" sz="300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IE" sz="9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en-GB" sz="9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Decrease</a:t>
                </a:r>
                <a:endParaRPr lang="en-IE" sz="9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en-GB" sz="9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IE" sz="9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en-GB" sz="9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Increase</a:t>
                </a:r>
                <a:endParaRPr lang="en-IE" sz="9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16724" y="275723"/>
                <a:ext cx="153035" cy="13525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E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16724" y="565434"/>
                <a:ext cx="153035" cy="16446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E" dirty="0"/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866" r="1485" b="463"/>
          <a:stretch/>
        </p:blipFill>
        <p:spPr>
          <a:xfrm>
            <a:off x="4560308" y="1618523"/>
            <a:ext cx="4514023" cy="4070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533" y="5393267"/>
            <a:ext cx="3507827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Ongar Link Road Sensitivity</a:t>
            </a:r>
            <a:endParaRPr lang="en-GB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961467" y="5354079"/>
            <a:ext cx="3507827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M50 Demand Mgt. Sensitivity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7211"/>
            <a:ext cx="9144000" cy="5029200"/>
          </a:xfrm>
          <a:solidFill>
            <a:schemeClr val="bg1"/>
          </a:solidFill>
        </p:spPr>
        <p:txBody>
          <a:bodyPr/>
          <a:lstStyle/>
          <a:p>
            <a:r>
              <a:rPr lang="en-GB" sz="1600" dirty="0" smtClean="0"/>
              <a:t>In order for development to continue in line with SDCC projections, improvements to the road network are required</a:t>
            </a:r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These improvements must be compatible with future public transport provision in the Study Area and support the principles set out in the NTA’s strategy and guidance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Implementation </a:t>
            </a:r>
            <a:r>
              <a:rPr lang="en-GB" sz="1600" dirty="0"/>
              <a:t>of </a:t>
            </a:r>
            <a:r>
              <a:rPr lang="en-GB" sz="1600" dirty="0" smtClean="0"/>
              <a:t> identified SDCC Road / Traffic Schemes results </a:t>
            </a:r>
            <a:r>
              <a:rPr lang="en-GB" sz="1600" dirty="0"/>
              <a:t>in improved usage of the local road network and a reduction in demand on strategic </a:t>
            </a:r>
            <a:r>
              <a:rPr lang="en-GB" sz="1600" dirty="0" smtClean="0"/>
              <a:t>links</a:t>
            </a:r>
          </a:p>
          <a:p>
            <a:endParaRPr lang="en-GB" sz="1600" dirty="0" smtClean="0"/>
          </a:p>
          <a:p>
            <a:r>
              <a:rPr lang="en-GB" sz="1600" dirty="0" smtClean="0"/>
              <a:t>The </a:t>
            </a:r>
            <a:r>
              <a:rPr lang="en-GB" sz="1600" dirty="0"/>
              <a:t>provision of the Ongar Link Road and the M50 Demand Management provide clear and significant improvements to the National Road network in </a:t>
            </a:r>
            <a:r>
              <a:rPr lang="en-GB" sz="1600" dirty="0" smtClean="0"/>
              <a:t>2023</a:t>
            </a:r>
          </a:p>
          <a:p>
            <a:endParaRPr lang="en-GB" sz="1600" dirty="0"/>
          </a:p>
          <a:p>
            <a:r>
              <a:rPr lang="en-GB" sz="1600" dirty="0" smtClean="0"/>
              <a:t>Beyond </a:t>
            </a:r>
            <a:r>
              <a:rPr lang="en-GB" sz="1600" dirty="0"/>
              <a:t>2023, the implementation of public transport service improvements contained within the NTA’s Transport Strategy 2016 to 2035 will aid in supporting the sustainable development of the Study Area. </a:t>
            </a:r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/>
              <a:t>It is recognised that with the exception of the M50 Demand Management Strategy the recommendations outlined in the Study will need to be delivered by the local authorities.</a:t>
            </a:r>
          </a:p>
          <a:p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3883522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r>
              <a:rPr lang="en-IE" dirty="0" smtClean="0"/>
              <a:t>Study Area</a:t>
            </a:r>
            <a:endParaRPr lang="en-I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879" t="4618" r="739" b="4054"/>
          <a:stretch/>
        </p:blipFill>
        <p:spPr bwMode="auto">
          <a:xfrm>
            <a:off x="327804" y="1466099"/>
            <a:ext cx="8540151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86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8522" y="1640422"/>
            <a:ext cx="9085478" cy="4104769"/>
          </a:xfrm>
        </p:spPr>
        <p:txBody>
          <a:bodyPr/>
          <a:lstStyle/>
          <a:p>
            <a:pPr marL="182563" lvl="0" indent="-182563"/>
            <a:r>
              <a:rPr lang="en-IE" sz="1800" dirty="0"/>
              <a:t>Describe and quantify the existing transport network in the Study Area, and the factors that influence existing behaviour</a:t>
            </a:r>
            <a:r>
              <a:rPr lang="en-IE" sz="1800" dirty="0" smtClean="0"/>
              <a:t>;</a:t>
            </a:r>
          </a:p>
          <a:p>
            <a:pPr marL="182563" lvl="0" indent="-182563"/>
            <a:endParaRPr lang="en-GB" sz="1800" dirty="0"/>
          </a:p>
          <a:p>
            <a:pPr marL="182563" lvl="0" indent="-182563"/>
            <a:r>
              <a:rPr lang="en-IE" sz="1800" dirty="0"/>
              <a:t>Understand the future growth in population, employment, retail, leisure uses and underlying economic activity that will drive future increases in travel demand</a:t>
            </a:r>
            <a:r>
              <a:rPr lang="en-IE" sz="1800" dirty="0" smtClean="0"/>
              <a:t>;</a:t>
            </a:r>
          </a:p>
          <a:p>
            <a:pPr marL="182563" lvl="0" indent="-182563"/>
            <a:endParaRPr lang="en-GB" sz="1800" dirty="0"/>
          </a:p>
          <a:p>
            <a:pPr marL="182563" indent="-182563"/>
            <a:r>
              <a:rPr lang="en-GB" sz="1800" dirty="0"/>
              <a:t>Develop and assess alternative approaches for responding to future demand using a combination of control measures and infrastructure investment on National and Regional/Local Roads to facilitate growth in population and employment, and corresponding increases in economic </a:t>
            </a:r>
            <a:r>
              <a:rPr lang="en-GB" sz="1800" dirty="0" smtClean="0"/>
              <a:t>activity; and</a:t>
            </a:r>
          </a:p>
          <a:p>
            <a:pPr marL="182563" indent="-182563"/>
            <a:endParaRPr lang="en-GB" sz="1800" dirty="0"/>
          </a:p>
          <a:p>
            <a:pPr marL="182563" lvl="0" indent="-182563"/>
            <a:r>
              <a:rPr lang="en-IE" sz="1800" dirty="0" smtClean="0"/>
              <a:t>To </a:t>
            </a:r>
            <a:r>
              <a:rPr lang="en-IE" sz="1800" dirty="0"/>
              <a:t>achieve this in a way that seeks to address on-going capacity issues, provide for short term growth and facilitate the future provision for public transport and other modes.</a:t>
            </a:r>
            <a:endParaRPr lang="en-GB" sz="18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r>
              <a:rPr lang="en-IE" dirty="0" smtClean="0"/>
              <a:t>Objectives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885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772400" cy="990600"/>
          </a:xfrm>
        </p:spPr>
        <p:txBody>
          <a:bodyPr/>
          <a:lstStyle/>
          <a:p>
            <a:r>
              <a:rPr lang="en-IE" dirty="0" smtClean="0"/>
              <a:t>Study Area Projections TII &amp; SDCC</a:t>
            </a:r>
            <a:endParaRPr lang="en-I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84632"/>
              </p:ext>
            </p:extLst>
          </p:nvPr>
        </p:nvGraphicFramePr>
        <p:xfrm>
          <a:off x="764202" y="3010617"/>
          <a:ext cx="7776866" cy="114884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944216"/>
                <a:gridCol w="1166530"/>
                <a:gridCol w="1166530"/>
                <a:gridCol w="1166530"/>
                <a:gridCol w="1166530"/>
                <a:gridCol w="1166530"/>
              </a:tblGrid>
              <a:tr h="364822">
                <a:tc>
                  <a:txBody>
                    <a:bodyPr/>
                    <a:lstStyle/>
                    <a:p>
                      <a:pPr algn="l"/>
                      <a:r>
                        <a:rPr lang="en-IE" sz="1600" dirty="0" smtClean="0"/>
                        <a:t>TII 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2011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2023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% growth</a:t>
                      </a:r>
                      <a:endParaRPr lang="en-IE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2030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 smtClean="0"/>
                        <a:t>% growth</a:t>
                      </a:r>
                      <a:endParaRPr lang="en-IE" sz="1600" i="1" dirty="0" smtClean="0"/>
                    </a:p>
                  </a:txBody>
                  <a:tcPr anchor="ctr"/>
                </a:tc>
              </a:tr>
              <a:tr h="364822">
                <a:tc>
                  <a:txBody>
                    <a:bodyPr/>
                    <a:lstStyle/>
                    <a:p>
                      <a:pPr algn="l"/>
                      <a:r>
                        <a:rPr lang="en-IE" sz="1600" dirty="0" smtClean="0"/>
                        <a:t>Population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252,009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268,449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+7%</a:t>
                      </a:r>
                      <a:endParaRPr lang="en-IE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278,039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+10%</a:t>
                      </a:r>
                      <a:endParaRPr lang="en-IE" sz="1600" i="1" dirty="0"/>
                    </a:p>
                  </a:txBody>
                  <a:tcPr anchor="ctr"/>
                </a:tc>
              </a:tr>
              <a:tr h="419198">
                <a:tc>
                  <a:txBody>
                    <a:bodyPr/>
                    <a:lstStyle/>
                    <a:p>
                      <a:pPr algn="l"/>
                      <a:r>
                        <a:rPr lang="en-IE" sz="1600" dirty="0" smtClean="0"/>
                        <a:t>Jobs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94,161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105,881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+12%</a:t>
                      </a:r>
                      <a:endParaRPr lang="en-IE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112,718</a:t>
                      </a:r>
                      <a:endParaRPr lang="en-I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+20%</a:t>
                      </a:r>
                      <a:endParaRPr lang="en-IE" sz="1600" i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830436"/>
              </p:ext>
            </p:extLst>
          </p:nvPr>
        </p:nvGraphicFramePr>
        <p:xfrm>
          <a:off x="755576" y="4313208"/>
          <a:ext cx="7776864" cy="1204022"/>
        </p:xfrm>
        <a:graphic>
          <a:graphicData uri="http://schemas.openxmlformats.org/drawingml/2006/table">
            <a:tbl>
              <a:tblPr/>
              <a:tblGrid>
                <a:gridCol w="1084995"/>
                <a:gridCol w="1314759"/>
                <a:gridCol w="1276466"/>
                <a:gridCol w="1799816"/>
                <a:gridCol w="1084995"/>
                <a:gridCol w="1215833"/>
              </a:tblGrid>
              <a:tr h="2957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SDCC </a:t>
                      </a:r>
                    </a:p>
                  </a:txBody>
                  <a:tcPr marL="67567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D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D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D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% growth</a:t>
                      </a: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D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D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% growth</a:t>
                      </a: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D33"/>
                    </a:solidFill>
                  </a:tcPr>
                </a:tc>
              </a:tr>
              <a:tr h="3062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Population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252,009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279,969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11%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299,339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19%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</a:tr>
              <a:tr h="2957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Jobs </a:t>
                      </a:r>
                    </a:p>
                  </a:txBody>
                  <a:tcPr marL="67567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1F497D"/>
                          </a:solidFill>
                          <a:latin typeface="Arial"/>
                        </a:rPr>
                        <a:t>No Data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62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smtClean="0">
                          <a:solidFill>
                            <a:schemeClr val="accent5"/>
                          </a:solidFill>
                          <a:latin typeface="Arial"/>
                        </a:rPr>
                        <a:t>*Jobs </a:t>
                      </a:r>
                      <a:endParaRPr lang="en-US" sz="1600" b="0" i="0" u="none" strike="noStrike" dirty="0">
                        <a:solidFill>
                          <a:schemeClr val="accent5"/>
                        </a:solidFill>
                        <a:latin typeface="Arial"/>
                      </a:endParaRPr>
                    </a:p>
                  </a:txBody>
                  <a:tcPr marL="67567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accent5"/>
                          </a:solidFill>
                          <a:latin typeface="Arial"/>
                        </a:rPr>
                        <a:t>94,161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accent5"/>
                          </a:solidFill>
                          <a:latin typeface="Arial"/>
                        </a:rPr>
                        <a:t>115,471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accent5"/>
                          </a:solidFill>
                          <a:latin typeface="Arial"/>
                        </a:rPr>
                        <a:t>23%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accent5"/>
                          </a:solidFill>
                          <a:latin typeface="Arial"/>
                        </a:rPr>
                        <a:t>127,902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accent5"/>
                          </a:solidFill>
                          <a:latin typeface="Arial"/>
                        </a:rPr>
                        <a:t>36%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55576" y="5589240"/>
            <a:ext cx="8062664" cy="288032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ts val="0"/>
              </a:spcBef>
              <a:buNone/>
            </a:pPr>
            <a:r>
              <a:rPr lang="en-IE" sz="1200" b="1" i="1" dirty="0" smtClean="0">
                <a:solidFill>
                  <a:schemeClr val="accent5"/>
                </a:solidFill>
              </a:rPr>
              <a:t>* Assumed Growth in Jobs Based on Ratio of Population to Job Growth NTM</a:t>
            </a:r>
            <a:endParaRPr lang="en-IE" sz="1200" b="1" i="1" dirty="0">
              <a:solidFill>
                <a:schemeClr val="accent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11" y="1567472"/>
            <a:ext cx="90146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000" dirty="0" smtClean="0"/>
              <a:t>Future year demand projections based on full build out of SDCC Development Plan 2016 to 2022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IE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000" dirty="0" smtClean="0"/>
              <a:t>A horizon year of 2023 was chosen for the study.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SDDC Forecast Population 2030 Distribution Process</a:t>
            </a:r>
            <a:endParaRPr lang="en-IE" dirty="0"/>
          </a:p>
        </p:txBody>
      </p:sp>
      <p:graphicFrame>
        <p:nvGraphicFramePr>
          <p:cNvPr id="12" name="Chart 11"/>
          <p:cNvGraphicFramePr/>
          <p:nvPr/>
        </p:nvGraphicFramePr>
        <p:xfrm>
          <a:off x="251520" y="1628800"/>
          <a:ext cx="864096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644008" y="378904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9%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139952" y="321297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/>
                </a:solidFill>
              </a:rPr>
              <a:t>12%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4168" y="256490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/>
                </a:solidFill>
              </a:rPr>
              <a:t>19%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0232" y="335699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16%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772400" cy="990600"/>
          </a:xfrm>
        </p:spPr>
        <p:txBody>
          <a:bodyPr/>
          <a:lstStyle/>
          <a:p>
            <a:r>
              <a:rPr lang="en-IE" dirty="0" smtClean="0"/>
              <a:t>NTA Do Minimum Scenario Impacts</a:t>
            </a:r>
            <a:endParaRPr lang="en-IE" dirty="0"/>
          </a:p>
        </p:txBody>
      </p:sp>
      <p:pic>
        <p:nvPicPr>
          <p:cNvPr id="9" name="Picture 8" descr="Zonal_ModeChange_2012to2035.tif"/>
          <p:cNvPicPr>
            <a:picLocks noChangeAspect="1"/>
          </p:cNvPicPr>
          <p:nvPr/>
        </p:nvPicPr>
        <p:blipFill>
          <a:blip r:embed="rId3"/>
          <a:srcRect l="13361" t="22050" r="9441" b="21650"/>
          <a:stretch>
            <a:fillRect/>
          </a:stretch>
        </p:blipFill>
        <p:spPr>
          <a:xfrm>
            <a:off x="369579" y="1662470"/>
            <a:ext cx="4004013" cy="4128731"/>
          </a:xfrm>
          <a:prstGeom prst="rect">
            <a:avLst/>
          </a:prstGeom>
        </p:spPr>
      </p:pic>
      <p:pic>
        <p:nvPicPr>
          <p:cNvPr id="10" name="Picture 9" descr="Zonal_ModeChange_2012to2035.tif"/>
          <p:cNvPicPr>
            <a:picLocks noChangeAspect="1"/>
          </p:cNvPicPr>
          <p:nvPr/>
        </p:nvPicPr>
        <p:blipFill rotWithShape="1">
          <a:blip r:embed="rId3"/>
          <a:srcRect l="8681" t="8322" r="75621" b="80348"/>
          <a:stretch/>
        </p:blipFill>
        <p:spPr>
          <a:xfrm>
            <a:off x="0" y="1510070"/>
            <a:ext cx="1480762" cy="15110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3592" y="1761081"/>
            <a:ext cx="4692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IE" sz="1600" dirty="0" smtClean="0"/>
              <a:t>Consider reduction in highway demand due to committed schemes</a:t>
            </a:r>
          </a:p>
          <a:p>
            <a:pPr lvl="0" algn="just"/>
            <a:endParaRPr lang="en-IE" sz="16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IE" sz="1600" dirty="0" smtClean="0"/>
              <a:t>Examination of the future year demand profiles in the NTA’s ERM</a:t>
            </a:r>
            <a:endParaRPr lang="en-GB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934725"/>
              </p:ext>
            </p:extLst>
          </p:nvPr>
        </p:nvGraphicFramePr>
        <p:xfrm>
          <a:off x="4373593" y="3295291"/>
          <a:ext cx="4692769" cy="2294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0665"/>
                <a:gridCol w="693512"/>
                <a:gridCol w="785981"/>
                <a:gridCol w="785981"/>
                <a:gridCol w="716630"/>
              </a:tblGrid>
              <a:tr h="6443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Scenario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A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 Split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A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TII Forecast 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A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SDCC Forecast 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A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Difference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AFF"/>
                    </a:solidFill>
                  </a:tcPr>
                </a:tc>
              </a:tr>
              <a:tr h="75439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2023 DM AM Central Growth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TII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73,662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75,615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2.65%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872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NTA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71,595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73,480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2.63%</a:t>
                      </a:r>
                      <a:endParaRPr lang="en-GB" sz="1200" b="0" i="0" u="none" strike="noStrike" dirty="0">
                        <a:solidFill>
                          <a:srgbClr val="1F497D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0863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000" i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Reduction in Highway </a:t>
                      </a:r>
                      <a:r>
                        <a:rPr lang="en-GB" sz="1000" i="1" u="none" strike="noStrike" dirty="0" smtClean="0">
                          <a:solidFill>
                            <a:schemeClr val="accent5"/>
                          </a:solidFill>
                          <a:effectLst/>
                        </a:rPr>
                        <a:t>Demand </a:t>
                      </a:r>
                    </a:p>
                    <a:p>
                      <a:pPr algn="ctr" rtl="0" fontAlgn="ctr"/>
                      <a:r>
                        <a:rPr lang="en-GB" sz="1000" i="1" u="none" strike="noStrike" dirty="0" smtClean="0">
                          <a:solidFill>
                            <a:schemeClr val="accent5"/>
                          </a:solidFill>
                          <a:effectLst/>
                        </a:rPr>
                        <a:t>NTA</a:t>
                      </a:r>
                      <a:r>
                        <a:rPr lang="en-GB" sz="1000" i="1" u="none" strike="noStrike" baseline="0" dirty="0" smtClean="0">
                          <a:solidFill>
                            <a:schemeClr val="accent5"/>
                          </a:solidFill>
                          <a:effectLst/>
                        </a:rPr>
                        <a:t> Do Min Strategy</a:t>
                      </a:r>
                      <a:endParaRPr lang="en-GB" sz="1000" b="0" i="1" u="none" strike="noStrike" dirty="0">
                        <a:solidFill>
                          <a:schemeClr val="accent5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i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-2.81%</a:t>
                      </a:r>
                      <a:endParaRPr lang="en-GB" sz="1000" b="0" i="1" u="none" strike="noStrike" dirty="0">
                        <a:solidFill>
                          <a:schemeClr val="accent5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i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-2.82%</a:t>
                      </a:r>
                      <a:endParaRPr lang="en-GB" sz="1000" b="0" i="1" u="none" strike="noStrike" dirty="0">
                        <a:solidFill>
                          <a:schemeClr val="accent5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SDCC Future Roads Proposals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844" y="1484784"/>
            <a:ext cx="7616299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228184" y="3429000"/>
            <a:ext cx="2806080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pitchFamily="121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pitchFamily="12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pitchFamily="12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pitchFamily="121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pitchFamily="121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AFF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  <a:buFont typeface="Times" pitchFamily="121" charset="0"/>
              <a:buNone/>
            </a:pPr>
            <a:r>
              <a:rPr lang="en-IE" sz="1400" kern="0" dirty="0" smtClean="0"/>
              <a:t>Committed Schemes: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IE" sz="1400" kern="0" dirty="0" smtClean="0"/>
              <a:t>Newlands Cross Upgrade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IE" sz="1400" kern="0" dirty="0" smtClean="0"/>
              <a:t>Adamstown Road Improvement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IE" sz="1400" kern="0" dirty="0" smtClean="0"/>
              <a:t>Nangor Road Realignment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" y="3069125"/>
            <a:ext cx="896293" cy="4436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000" dirty="0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Western Dublin Orbital Route</a:t>
            </a:r>
            <a:endParaRPr lang="en-GB" sz="1000" dirty="0">
              <a:effectLst/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81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037" y="149524"/>
            <a:ext cx="6446808" cy="990600"/>
          </a:xfrm>
        </p:spPr>
        <p:txBody>
          <a:bodyPr/>
          <a:lstStyle/>
          <a:p>
            <a:r>
              <a:rPr lang="en-GB" dirty="0" smtClean="0"/>
              <a:t>Potential Local Improvement </a:t>
            </a:r>
            <a:br>
              <a:rPr lang="en-GB" dirty="0" smtClean="0"/>
            </a:br>
            <a:r>
              <a:rPr lang="en-GB" dirty="0" smtClean="0"/>
              <a:t>Schemes Assessed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0037" y="1497854"/>
            <a:ext cx="8505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A scoping </a:t>
            </a:r>
            <a:r>
              <a:rPr lang="en-GB" sz="2000" dirty="0"/>
              <a:t>exercise was undertaken with SDCC and TII </a:t>
            </a:r>
            <a:r>
              <a:rPr lang="en-GB" sz="2000" dirty="0" smtClean="0"/>
              <a:t>from which a range of potential </a:t>
            </a:r>
            <a:r>
              <a:rPr lang="en-GB" sz="2000" dirty="0"/>
              <a:t>schemes within the Study Area </a:t>
            </a:r>
            <a:r>
              <a:rPr lang="en-GB" sz="2000" dirty="0" smtClean="0"/>
              <a:t>were identified and brought through a sifting exercise (modelled in the LAM).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230037" y="2659544"/>
            <a:ext cx="8505646" cy="315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+mn-lt"/>
                <a:ea typeface="+mn-ea"/>
              </a:rPr>
              <a:t>Fonthill / Cloverhill Distributor Road;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00B050"/>
                </a:solidFill>
                <a:latin typeface="+mn-lt"/>
                <a:ea typeface="+mn-ea"/>
              </a:rPr>
              <a:t>Clonburris Special Development Zone (SDZ) Internal Link Roads;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00B050"/>
                </a:solidFill>
                <a:latin typeface="+mn-lt"/>
                <a:ea typeface="+mn-ea"/>
              </a:rPr>
              <a:t>Western Dublin Orbital Route;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+mn-lt"/>
                <a:ea typeface="+mn-ea"/>
              </a:rPr>
              <a:t>Baldonnell Road Upgrades;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+mn-lt"/>
                <a:ea typeface="+mn-ea"/>
              </a:rPr>
              <a:t>Nangor Road Upgrade;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+mn-lt"/>
                <a:ea typeface="+mn-ea"/>
              </a:rPr>
              <a:t>Fonthill Road Upgrade;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+mn-lt"/>
                <a:ea typeface="+mn-ea"/>
              </a:rPr>
              <a:t>Grange Castle Road Upgrade;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00B050"/>
                </a:solidFill>
                <a:latin typeface="+mn-lt"/>
                <a:ea typeface="+mn-ea"/>
              </a:rPr>
              <a:t>Fonthill Road Signals Upgrade;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00B050"/>
                </a:solidFill>
                <a:latin typeface="+mn-lt"/>
                <a:ea typeface="+mn-ea"/>
              </a:rPr>
              <a:t>Grange Castle Road Signals Upgrade</a:t>
            </a:r>
            <a:r>
              <a:rPr lang="en-GB" sz="1400" dirty="0" smtClean="0">
                <a:solidFill>
                  <a:srgbClr val="00B050"/>
                </a:solidFill>
                <a:latin typeface="+mn-lt"/>
                <a:ea typeface="+mn-ea"/>
              </a:rPr>
              <a:t>;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n-lt"/>
                <a:ea typeface="+mn-ea"/>
              </a:rPr>
              <a:t>Rathcoole Bypass;</a:t>
            </a:r>
            <a:endParaRPr lang="en-GB" sz="1400" dirty="0">
              <a:solidFill>
                <a:srgbClr val="FF0000"/>
              </a:solidFill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n-lt"/>
                <a:ea typeface="+mn-ea"/>
              </a:rPr>
              <a:t>New </a:t>
            </a:r>
            <a:r>
              <a:rPr lang="en-GB" sz="1400" dirty="0">
                <a:solidFill>
                  <a:srgbClr val="FF0000"/>
                </a:solidFill>
                <a:latin typeface="+mn-lt"/>
                <a:ea typeface="+mn-ea"/>
              </a:rPr>
              <a:t>Rathcoole Interchange; and</a:t>
            </a:r>
          </a:p>
          <a:p>
            <a:pPr marL="342900" indent="-342900">
              <a:spcBef>
                <a:spcPct val="20000"/>
              </a:spcBef>
              <a:buClr>
                <a:srgbClr val="00BAFF"/>
              </a:buClr>
              <a:buFont typeface="Times" pitchFamily="121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+mn-lt"/>
                <a:ea typeface="+mn-ea"/>
              </a:rPr>
              <a:t>Hillcrest Signal Optimisation.</a:t>
            </a:r>
          </a:p>
        </p:txBody>
      </p:sp>
    </p:spTree>
    <p:extLst>
      <p:ext uri="{BB962C8B-B14F-4D97-AF65-F5344CB8AC3E}">
        <p14:creationId xmlns:p14="http://schemas.microsoft.com/office/powerpoint/2010/main" val="145860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015" y="120770"/>
            <a:ext cx="6740106" cy="1088366"/>
          </a:xfrm>
        </p:spPr>
        <p:txBody>
          <a:bodyPr/>
          <a:lstStyle/>
          <a:p>
            <a:r>
              <a:rPr lang="en-GB" sz="2400" dirty="0" smtClean="0"/>
              <a:t>Most Beneficial Scheme Brought forward for a  </a:t>
            </a:r>
            <a:r>
              <a:rPr lang="en-GB" sz="2400" dirty="0"/>
              <a:t>Do-Something </a:t>
            </a:r>
            <a:r>
              <a:rPr lang="en-GB" sz="2400" dirty="0" smtClean="0"/>
              <a:t>Scenario</a:t>
            </a:r>
            <a:endParaRPr lang="en-GB" sz="2400" dirty="0"/>
          </a:p>
        </p:txBody>
      </p:sp>
      <p:pic>
        <p:nvPicPr>
          <p:cNvPr id="7" name="Picture 6" descr="Fonthill_SignalUpgrades.jpg"/>
          <p:cNvPicPr/>
          <p:nvPr/>
        </p:nvPicPr>
        <p:blipFill>
          <a:blip r:embed="rId3" cstate="print"/>
          <a:srcRect l="26942" t="11335" r="17521" b="23174"/>
          <a:stretch>
            <a:fillRect/>
          </a:stretch>
        </p:blipFill>
        <p:spPr>
          <a:xfrm>
            <a:off x="451211" y="3643627"/>
            <a:ext cx="2720672" cy="2176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86264" y="1550746"/>
            <a:ext cx="39590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i="1" u="sng" dirty="0"/>
              <a:t>Fonthill Road Junction </a:t>
            </a:r>
            <a:r>
              <a:rPr lang="en-GB" sz="1000" b="1" i="1" u="sng" dirty="0" smtClean="0"/>
              <a:t>Improvements</a:t>
            </a:r>
          </a:p>
          <a:p>
            <a:endParaRPr lang="en-GB" sz="1000" b="1" i="1" u="sng" dirty="0" smtClean="0"/>
          </a:p>
          <a:p>
            <a:r>
              <a:rPr lang="en-GB" sz="1000" b="1" dirty="0" smtClean="0"/>
              <a:t>Scheme: </a:t>
            </a:r>
            <a:r>
              <a:rPr lang="en-GB" sz="1000" dirty="0" smtClean="0"/>
              <a:t>Converting existing roundabout to coordinated signalised junctions</a:t>
            </a:r>
          </a:p>
          <a:p>
            <a:endParaRPr lang="en-GB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Fonthill Road / N4 Westbound Off Slip;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Fonthill Road / Liffey Valley Shopping Centre;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Fonthill Road / Coldcut Road; and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Fonthill Road / Nangor Road Roundabouts.</a:t>
            </a:r>
          </a:p>
          <a:p>
            <a:endParaRPr lang="en-GB" sz="1000" dirty="0" smtClean="0"/>
          </a:p>
          <a:p>
            <a:r>
              <a:rPr lang="en-GB" sz="1000" b="1" dirty="0" smtClean="0"/>
              <a:t>Benefits: </a:t>
            </a:r>
            <a:r>
              <a:rPr lang="en-GB" sz="1000" dirty="0" smtClean="0"/>
              <a:t>Congestion relief to Grangecastle Road, Nevinstown Road and Coldcut 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7313" y="1550746"/>
            <a:ext cx="3450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i="1" u="sng" dirty="0"/>
          </a:p>
          <a:p>
            <a:endParaRPr lang="en-GB" sz="1600" b="1" i="1" u="sng" dirty="0" smtClean="0"/>
          </a:p>
          <a:p>
            <a:endParaRPr lang="en-GB" sz="1600" b="1" i="1" u="sng" dirty="0"/>
          </a:p>
          <a:p>
            <a:endParaRPr lang="en-GB" sz="1600" b="1" i="1" u="sng" dirty="0" smtClean="0"/>
          </a:p>
          <a:p>
            <a:endParaRPr lang="en-GB" sz="1600" dirty="0"/>
          </a:p>
        </p:txBody>
      </p:sp>
      <p:pic>
        <p:nvPicPr>
          <p:cNvPr id="10" name="Picture 9" descr="Grangecastle_JunctionUpgrades.jpg"/>
          <p:cNvPicPr/>
          <p:nvPr/>
        </p:nvPicPr>
        <p:blipFill>
          <a:blip r:embed="rId4" cstate="print"/>
          <a:srcRect l="14049" t="5882" r="17709" b="4706"/>
          <a:stretch>
            <a:fillRect/>
          </a:stretch>
        </p:blipFill>
        <p:spPr>
          <a:xfrm>
            <a:off x="5249333" y="3643627"/>
            <a:ext cx="2673066" cy="2176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469586" y="1550746"/>
            <a:ext cx="4235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i="1" u="sng" dirty="0" smtClean="0"/>
              <a:t>Grangecastle </a:t>
            </a:r>
            <a:r>
              <a:rPr lang="en-GB" sz="1000" b="1" i="1" u="sng" dirty="0"/>
              <a:t>Road Junction Improvements</a:t>
            </a:r>
          </a:p>
          <a:p>
            <a:endParaRPr lang="en-GB" sz="1000" b="1" i="1" u="sng" dirty="0"/>
          </a:p>
          <a:p>
            <a:r>
              <a:rPr lang="en-GB" sz="1000" b="1" dirty="0"/>
              <a:t>Scheme: </a:t>
            </a:r>
            <a:r>
              <a:rPr lang="en-GB" sz="1000" dirty="0"/>
              <a:t>Additional stacking space for turning traffic at the Grangecastle Road / Lucan Road junction, and the optimisation and co-ordination of existing traffic signals at the following junctions:</a:t>
            </a:r>
          </a:p>
          <a:p>
            <a:r>
              <a:rPr lang="en-GB" sz="1000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Fonthill Road / N4 Westbound Off Slip;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Fonthill Road / Liffey Valley Shopping Centre;</a:t>
            </a:r>
          </a:p>
          <a:p>
            <a:endParaRPr lang="en-GB" sz="1000" dirty="0"/>
          </a:p>
          <a:p>
            <a:r>
              <a:rPr lang="en-GB" sz="1000" b="1" dirty="0"/>
              <a:t>Benefits: </a:t>
            </a:r>
            <a:r>
              <a:rPr lang="en-GB" sz="1000" dirty="0"/>
              <a:t>Congestion relief to the Newcastle Road, the N4, the local road network in the vicinity of Kingswood Business Park and to the N7 and R136</a:t>
            </a:r>
            <a:r>
              <a:rPr lang="en-GB" sz="1000" dirty="0" smtClean="0"/>
              <a:t>.</a:t>
            </a:r>
            <a:endParaRPr lang="en-GB" sz="1600" b="1" i="1" u="sng" dirty="0" smtClean="0"/>
          </a:p>
        </p:txBody>
      </p:sp>
    </p:spTree>
    <p:extLst>
      <p:ext uri="{BB962C8B-B14F-4D97-AF65-F5344CB8AC3E}">
        <p14:creationId xmlns:p14="http://schemas.microsoft.com/office/powerpoint/2010/main" val="145860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NRA">
      <a:dk1>
        <a:srgbClr val="1F497D"/>
      </a:dk1>
      <a:lt1>
        <a:sysClr val="window" lastClr="FFFFFF"/>
      </a:lt1>
      <a:dk2>
        <a:srgbClr val="1F497D"/>
      </a:dk2>
      <a:lt2>
        <a:srgbClr val="FFFFFF"/>
      </a:lt2>
      <a:accent1>
        <a:srgbClr val="123E8C"/>
      </a:accent1>
      <a:accent2>
        <a:srgbClr val="00A9E3"/>
      </a:accent2>
      <a:accent3>
        <a:srgbClr val="31CD33"/>
      </a:accent3>
      <a:accent4>
        <a:srgbClr val="7388B8"/>
      </a:accent4>
      <a:accent5>
        <a:srgbClr val="910071"/>
      </a:accent5>
      <a:accent6>
        <a:srgbClr val="EC008C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Stephen HD:Applications:Microsoft Office X:Templates:Presentations:Designs:Balance</Template>
  <TotalTime>8789</TotalTime>
  <Words>958</Words>
  <Application>Microsoft Office PowerPoint</Application>
  <PresentationFormat>On-screen Show (4:3)</PresentationFormat>
  <Paragraphs>215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Bold</vt:lpstr>
      <vt:lpstr>Calibri</vt:lpstr>
      <vt:lpstr>Geneva</vt:lpstr>
      <vt:lpstr>Times</vt:lpstr>
      <vt:lpstr>Times New Roman</vt:lpstr>
      <vt:lpstr>Blank Presentation</vt:lpstr>
      <vt:lpstr>PowerPoint Presentation</vt:lpstr>
      <vt:lpstr>Study Area</vt:lpstr>
      <vt:lpstr>Objectives</vt:lpstr>
      <vt:lpstr>Study Area Projections TII &amp; SDCC</vt:lpstr>
      <vt:lpstr>SDDC Forecast Population 2030 Distribution Process</vt:lpstr>
      <vt:lpstr>NTA Do Minimum Scenario Impacts</vt:lpstr>
      <vt:lpstr>SDCC Future Roads Proposals</vt:lpstr>
      <vt:lpstr>Potential Local Improvement  Schemes Assessed</vt:lpstr>
      <vt:lpstr>Most Beneficial Scheme Brought forward for a  Do-Something Scenario</vt:lpstr>
      <vt:lpstr>Most Beneficial Scheme Brought forward to the Do-Something Scenario</vt:lpstr>
      <vt:lpstr>Transport Modelling Scenarios</vt:lpstr>
      <vt:lpstr>Preferred Strategy  (Do-Something vs Do-minimum)</vt:lpstr>
      <vt:lpstr>Impact of Ongar Link (N4-N3 Link)  and M50 DM</vt:lpstr>
      <vt:lpstr>Conclusions</vt:lpstr>
    </vt:vector>
  </TitlesOfParts>
  <Company>LSDS Limited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Currie</dc:creator>
  <cp:lastModifiedBy>Barbara Reilly</cp:lastModifiedBy>
  <cp:revision>687</cp:revision>
  <dcterms:created xsi:type="dcterms:W3CDTF">2013-02-05T11:33:22Z</dcterms:created>
  <dcterms:modified xsi:type="dcterms:W3CDTF">2017-02-16T15:09:39Z</dcterms:modified>
</cp:coreProperties>
</file>