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06" r:id="rId2"/>
    <p:sldId id="309" r:id="rId3"/>
    <p:sldId id="308" r:id="rId4"/>
    <p:sldId id="310" r:id="rId5"/>
    <p:sldId id="313" r:id="rId6"/>
    <p:sldId id="312" r:id="rId7"/>
    <p:sldId id="314" r:id="rId8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1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2C768E-D7B8-462A-B98F-1FB04A5718D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CBFCBC8B-C93E-4217-B542-E457A1A6E4D6}">
      <dgm:prSet phldrT="[Text]" custT="1"/>
      <dgm:spPr>
        <a:solidFill>
          <a:schemeClr val="tx1"/>
        </a:solidFill>
      </dgm:spPr>
      <dgm:t>
        <a:bodyPr/>
        <a:lstStyle/>
        <a:p>
          <a:r>
            <a:rPr lang="en-IE" sz="1400" dirty="0" smtClean="0"/>
            <a:t>1. Assessment of Potential Sites</a:t>
          </a:r>
          <a:endParaRPr lang="en-IE" sz="1400" dirty="0"/>
        </a:p>
      </dgm:t>
    </dgm:pt>
    <dgm:pt modelId="{6DFAEED4-ADB3-45CE-8DCA-8BAAE33F80A1}" type="parTrans" cxnId="{1DB47A11-A9B8-4030-800E-4B256ECAEF60}">
      <dgm:prSet/>
      <dgm:spPr/>
      <dgm:t>
        <a:bodyPr/>
        <a:lstStyle/>
        <a:p>
          <a:endParaRPr lang="en-IE"/>
        </a:p>
      </dgm:t>
    </dgm:pt>
    <dgm:pt modelId="{B1118EF6-F484-4713-A084-66D768834134}" type="sibTrans" cxnId="{1DB47A11-A9B8-4030-800E-4B256ECAEF60}">
      <dgm:prSet/>
      <dgm:spPr/>
      <dgm:t>
        <a:bodyPr/>
        <a:lstStyle/>
        <a:p>
          <a:endParaRPr lang="en-IE"/>
        </a:p>
      </dgm:t>
    </dgm:pt>
    <dgm:pt modelId="{2CE850F3-33E5-4C82-A457-CD33FAAFB686}">
      <dgm:prSet phldrT="[Text]" custT="1"/>
      <dgm:spPr>
        <a:ln>
          <a:solidFill>
            <a:srgbClr val="FFC000"/>
          </a:solidFill>
        </a:ln>
      </dgm:spPr>
      <dgm:t>
        <a:bodyPr/>
        <a:lstStyle/>
        <a:p>
          <a:pPr algn="ctr"/>
          <a:endParaRPr lang="en-IE" sz="1200" b="1" dirty="0" smtClean="0"/>
        </a:p>
        <a:p>
          <a:pPr algn="ctr"/>
          <a:r>
            <a:rPr lang="en-IE" sz="1200" b="1" dirty="0" smtClean="0"/>
            <a:t>June – December 2016</a:t>
          </a:r>
        </a:p>
        <a:p>
          <a:pPr algn="ctr"/>
          <a:r>
            <a:rPr lang="en-IE" sz="1200" b="0" dirty="0" smtClean="0"/>
            <a:t>Site Assessment on Residential and Regeneration zoned lands</a:t>
          </a:r>
        </a:p>
        <a:p>
          <a:pPr algn="ctr"/>
          <a:endParaRPr lang="en-IE" sz="1200" b="0" dirty="0"/>
        </a:p>
      </dgm:t>
    </dgm:pt>
    <dgm:pt modelId="{922B4DA0-4AA8-4221-B05D-019316E6F3C4}" type="parTrans" cxnId="{ADC0CA93-8B22-4B79-BA4B-54ECA234446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06176B1C-3644-4814-9DD4-DAC055230EDE}" type="sibTrans" cxnId="{ADC0CA93-8B22-4B79-BA4B-54ECA234446A}">
      <dgm:prSet/>
      <dgm:spPr/>
      <dgm:t>
        <a:bodyPr/>
        <a:lstStyle/>
        <a:p>
          <a:endParaRPr lang="en-IE"/>
        </a:p>
      </dgm:t>
    </dgm:pt>
    <dgm:pt modelId="{62A3555D-9F8A-46DE-ADE9-76F32AF2C97E}" type="pres">
      <dgm:prSet presAssocID="{F52C768E-D7B8-462A-B98F-1FB04A5718D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E"/>
        </a:p>
      </dgm:t>
    </dgm:pt>
    <dgm:pt modelId="{DA827455-C340-4422-8CCD-F7A40231E472}" type="pres">
      <dgm:prSet presAssocID="{CBFCBC8B-C93E-4217-B542-E457A1A6E4D6}" presName="root" presStyleCnt="0"/>
      <dgm:spPr/>
    </dgm:pt>
    <dgm:pt modelId="{25C3072E-733B-4FB0-9D02-459BEC6885B7}" type="pres">
      <dgm:prSet presAssocID="{CBFCBC8B-C93E-4217-B542-E457A1A6E4D6}" presName="rootComposite" presStyleCnt="0"/>
      <dgm:spPr/>
    </dgm:pt>
    <dgm:pt modelId="{092D2987-2404-41D7-B1C7-806E56C4474C}" type="pres">
      <dgm:prSet presAssocID="{CBFCBC8B-C93E-4217-B542-E457A1A6E4D6}" presName="rootText" presStyleLbl="node1" presStyleIdx="0" presStyleCnt="1" custScaleX="100000" custScaleY="91648" custLinFactNeighborX="-49" custLinFactNeighborY="-2018"/>
      <dgm:spPr/>
      <dgm:t>
        <a:bodyPr/>
        <a:lstStyle/>
        <a:p>
          <a:endParaRPr lang="en-IE"/>
        </a:p>
      </dgm:t>
    </dgm:pt>
    <dgm:pt modelId="{B6D5B027-E195-4F50-A305-E04EB8782E4C}" type="pres">
      <dgm:prSet presAssocID="{CBFCBC8B-C93E-4217-B542-E457A1A6E4D6}" presName="rootConnector" presStyleLbl="node1" presStyleIdx="0" presStyleCnt="1"/>
      <dgm:spPr/>
      <dgm:t>
        <a:bodyPr/>
        <a:lstStyle/>
        <a:p>
          <a:endParaRPr lang="en-IE"/>
        </a:p>
      </dgm:t>
    </dgm:pt>
    <dgm:pt modelId="{D0D5FE52-9453-4ECD-8CB9-09A45075CAB5}" type="pres">
      <dgm:prSet presAssocID="{CBFCBC8B-C93E-4217-B542-E457A1A6E4D6}" presName="childShape" presStyleCnt="0"/>
      <dgm:spPr/>
    </dgm:pt>
    <dgm:pt modelId="{9799F392-1558-430F-BD1A-E783ED316897}" type="pres">
      <dgm:prSet presAssocID="{922B4DA0-4AA8-4221-B05D-019316E6F3C4}" presName="Name13" presStyleLbl="parChTrans1D2" presStyleIdx="0" presStyleCnt="1"/>
      <dgm:spPr/>
      <dgm:t>
        <a:bodyPr/>
        <a:lstStyle/>
        <a:p>
          <a:endParaRPr lang="en-IE"/>
        </a:p>
      </dgm:t>
    </dgm:pt>
    <dgm:pt modelId="{A1296582-80EA-4F7F-AEB4-63D9411BD18B}" type="pres">
      <dgm:prSet presAssocID="{2CE850F3-33E5-4C82-A457-CD33FAAFB686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BFA8D09B-E261-481B-B6D7-197B7F2142C9}" type="presOf" srcId="{CBFCBC8B-C93E-4217-B542-E457A1A6E4D6}" destId="{092D2987-2404-41D7-B1C7-806E56C4474C}" srcOrd="0" destOrd="0" presId="urn:microsoft.com/office/officeart/2005/8/layout/hierarchy3"/>
    <dgm:cxn modelId="{ADC0CA93-8B22-4B79-BA4B-54ECA234446A}" srcId="{CBFCBC8B-C93E-4217-B542-E457A1A6E4D6}" destId="{2CE850F3-33E5-4C82-A457-CD33FAAFB686}" srcOrd="0" destOrd="0" parTransId="{922B4DA0-4AA8-4221-B05D-019316E6F3C4}" sibTransId="{06176B1C-3644-4814-9DD4-DAC055230EDE}"/>
    <dgm:cxn modelId="{46D563A2-9585-4915-A3AB-E52D80185E4D}" type="presOf" srcId="{922B4DA0-4AA8-4221-B05D-019316E6F3C4}" destId="{9799F392-1558-430F-BD1A-E783ED316897}" srcOrd="0" destOrd="0" presId="urn:microsoft.com/office/officeart/2005/8/layout/hierarchy3"/>
    <dgm:cxn modelId="{0368FDD5-BC12-46ED-B699-678FBD618F53}" type="presOf" srcId="{CBFCBC8B-C93E-4217-B542-E457A1A6E4D6}" destId="{B6D5B027-E195-4F50-A305-E04EB8782E4C}" srcOrd="1" destOrd="0" presId="urn:microsoft.com/office/officeart/2005/8/layout/hierarchy3"/>
    <dgm:cxn modelId="{E55A4E48-C639-4D22-BE0E-8F0513216A90}" type="presOf" srcId="{2CE850F3-33E5-4C82-A457-CD33FAAFB686}" destId="{A1296582-80EA-4F7F-AEB4-63D9411BD18B}" srcOrd="0" destOrd="0" presId="urn:microsoft.com/office/officeart/2005/8/layout/hierarchy3"/>
    <dgm:cxn modelId="{1DB47A11-A9B8-4030-800E-4B256ECAEF60}" srcId="{F52C768E-D7B8-462A-B98F-1FB04A5718D5}" destId="{CBFCBC8B-C93E-4217-B542-E457A1A6E4D6}" srcOrd="0" destOrd="0" parTransId="{6DFAEED4-ADB3-45CE-8DCA-8BAAE33F80A1}" sibTransId="{B1118EF6-F484-4713-A084-66D768834134}"/>
    <dgm:cxn modelId="{A75D2FFD-357E-43DC-8D1C-4EBFA94851F5}" type="presOf" srcId="{F52C768E-D7B8-462A-B98F-1FB04A5718D5}" destId="{62A3555D-9F8A-46DE-ADE9-76F32AF2C97E}" srcOrd="0" destOrd="0" presId="urn:microsoft.com/office/officeart/2005/8/layout/hierarchy3"/>
    <dgm:cxn modelId="{4CD9759B-C488-4003-84DF-CCEFF12EE67A}" type="presParOf" srcId="{62A3555D-9F8A-46DE-ADE9-76F32AF2C97E}" destId="{DA827455-C340-4422-8CCD-F7A40231E472}" srcOrd="0" destOrd="0" presId="urn:microsoft.com/office/officeart/2005/8/layout/hierarchy3"/>
    <dgm:cxn modelId="{0FCC1408-4A4E-4E1B-AFCE-B1DBF613B178}" type="presParOf" srcId="{DA827455-C340-4422-8CCD-F7A40231E472}" destId="{25C3072E-733B-4FB0-9D02-459BEC6885B7}" srcOrd="0" destOrd="0" presId="urn:microsoft.com/office/officeart/2005/8/layout/hierarchy3"/>
    <dgm:cxn modelId="{11FCEE09-6718-4A5C-AA2F-77C91DA8F5B4}" type="presParOf" srcId="{25C3072E-733B-4FB0-9D02-459BEC6885B7}" destId="{092D2987-2404-41D7-B1C7-806E56C4474C}" srcOrd="0" destOrd="0" presId="urn:microsoft.com/office/officeart/2005/8/layout/hierarchy3"/>
    <dgm:cxn modelId="{DB429DD7-85ED-417C-B8EE-7A1151F87853}" type="presParOf" srcId="{25C3072E-733B-4FB0-9D02-459BEC6885B7}" destId="{B6D5B027-E195-4F50-A305-E04EB8782E4C}" srcOrd="1" destOrd="0" presId="urn:microsoft.com/office/officeart/2005/8/layout/hierarchy3"/>
    <dgm:cxn modelId="{5A0C4818-D075-4E27-A587-A2F2AC97D6AF}" type="presParOf" srcId="{DA827455-C340-4422-8CCD-F7A40231E472}" destId="{D0D5FE52-9453-4ECD-8CB9-09A45075CAB5}" srcOrd="1" destOrd="0" presId="urn:microsoft.com/office/officeart/2005/8/layout/hierarchy3"/>
    <dgm:cxn modelId="{21769E7F-BCCF-48EC-AD84-91FD1ECE019F}" type="presParOf" srcId="{D0D5FE52-9453-4ECD-8CB9-09A45075CAB5}" destId="{9799F392-1558-430F-BD1A-E783ED316897}" srcOrd="0" destOrd="0" presId="urn:microsoft.com/office/officeart/2005/8/layout/hierarchy3"/>
    <dgm:cxn modelId="{12FA6AD9-DB2B-43AF-8074-08AC1A4C9FA5}" type="presParOf" srcId="{D0D5FE52-9453-4ECD-8CB9-09A45075CAB5}" destId="{A1296582-80EA-4F7F-AEB4-63D9411BD18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2C768E-D7B8-462A-B98F-1FB04A5718D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CBFCBC8B-C93E-4217-B542-E457A1A6E4D6}">
      <dgm:prSet phldrT="[Text]" custT="1"/>
      <dgm:spPr>
        <a:solidFill>
          <a:schemeClr val="tx1"/>
        </a:solidFill>
      </dgm:spPr>
      <dgm:t>
        <a:bodyPr/>
        <a:lstStyle/>
        <a:p>
          <a:r>
            <a:rPr lang="en-IE" sz="1400" dirty="0" smtClean="0"/>
            <a:t>2. Establishment of Vacant Site Register</a:t>
          </a:r>
          <a:endParaRPr lang="en-IE" sz="1400" dirty="0"/>
        </a:p>
      </dgm:t>
    </dgm:pt>
    <dgm:pt modelId="{6DFAEED4-ADB3-45CE-8DCA-8BAAE33F80A1}" type="parTrans" cxnId="{1DB47A11-A9B8-4030-800E-4B256ECAEF60}">
      <dgm:prSet/>
      <dgm:spPr/>
      <dgm:t>
        <a:bodyPr/>
        <a:lstStyle/>
        <a:p>
          <a:endParaRPr lang="en-IE"/>
        </a:p>
      </dgm:t>
    </dgm:pt>
    <dgm:pt modelId="{B1118EF6-F484-4713-A084-66D768834134}" type="sibTrans" cxnId="{1DB47A11-A9B8-4030-800E-4B256ECAEF60}">
      <dgm:prSet/>
      <dgm:spPr/>
      <dgm:t>
        <a:bodyPr/>
        <a:lstStyle/>
        <a:p>
          <a:endParaRPr lang="en-IE"/>
        </a:p>
      </dgm:t>
    </dgm:pt>
    <dgm:pt modelId="{2CE850F3-33E5-4C82-A457-CD33FAAFB686}">
      <dgm:prSet phldrT="[Text]" custT="1"/>
      <dgm:spPr>
        <a:ln>
          <a:solidFill>
            <a:srgbClr val="FFC000"/>
          </a:solidFill>
        </a:ln>
      </dgm:spPr>
      <dgm:t>
        <a:bodyPr/>
        <a:lstStyle/>
        <a:p>
          <a:pPr algn="ctr"/>
          <a:endParaRPr lang="en-IE" sz="1200" b="1" dirty="0" smtClean="0"/>
        </a:p>
        <a:p>
          <a:pPr algn="ctr"/>
          <a:r>
            <a:rPr lang="en-IE" sz="1200" b="1" dirty="0" smtClean="0"/>
            <a:t>January 1</a:t>
          </a:r>
          <a:r>
            <a:rPr lang="en-IE" sz="1200" b="1" baseline="30000" dirty="0" smtClean="0"/>
            <a:t>st</a:t>
          </a:r>
          <a:r>
            <a:rPr lang="en-IE" sz="1200" b="1" dirty="0" smtClean="0"/>
            <a:t> 2017</a:t>
          </a:r>
        </a:p>
        <a:p>
          <a:pPr algn="ctr"/>
          <a:r>
            <a:rPr lang="en-IE" sz="1200" b="0" dirty="0" smtClean="0"/>
            <a:t>Public Notification of the Establishment and Maintenance of a Vacant Site Register </a:t>
          </a:r>
        </a:p>
        <a:p>
          <a:pPr algn="ctr"/>
          <a:endParaRPr lang="en-IE" sz="1200" b="0" dirty="0"/>
        </a:p>
      </dgm:t>
    </dgm:pt>
    <dgm:pt modelId="{922B4DA0-4AA8-4221-B05D-019316E6F3C4}" type="parTrans" cxnId="{ADC0CA93-8B22-4B79-BA4B-54ECA234446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06176B1C-3644-4814-9DD4-DAC055230EDE}" type="sibTrans" cxnId="{ADC0CA93-8B22-4B79-BA4B-54ECA234446A}">
      <dgm:prSet/>
      <dgm:spPr/>
      <dgm:t>
        <a:bodyPr/>
        <a:lstStyle/>
        <a:p>
          <a:endParaRPr lang="en-IE"/>
        </a:p>
      </dgm:t>
    </dgm:pt>
    <dgm:pt modelId="{62A3555D-9F8A-46DE-ADE9-76F32AF2C97E}" type="pres">
      <dgm:prSet presAssocID="{F52C768E-D7B8-462A-B98F-1FB04A5718D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E"/>
        </a:p>
      </dgm:t>
    </dgm:pt>
    <dgm:pt modelId="{DA827455-C340-4422-8CCD-F7A40231E472}" type="pres">
      <dgm:prSet presAssocID="{CBFCBC8B-C93E-4217-B542-E457A1A6E4D6}" presName="root" presStyleCnt="0"/>
      <dgm:spPr/>
    </dgm:pt>
    <dgm:pt modelId="{25C3072E-733B-4FB0-9D02-459BEC6885B7}" type="pres">
      <dgm:prSet presAssocID="{CBFCBC8B-C93E-4217-B542-E457A1A6E4D6}" presName="rootComposite" presStyleCnt="0"/>
      <dgm:spPr/>
    </dgm:pt>
    <dgm:pt modelId="{092D2987-2404-41D7-B1C7-806E56C4474C}" type="pres">
      <dgm:prSet presAssocID="{CBFCBC8B-C93E-4217-B542-E457A1A6E4D6}" presName="rootText" presStyleLbl="node1" presStyleIdx="0" presStyleCnt="1" custLinFactNeighborX="-1076" custLinFactNeighborY="791"/>
      <dgm:spPr/>
      <dgm:t>
        <a:bodyPr/>
        <a:lstStyle/>
        <a:p>
          <a:endParaRPr lang="en-IE"/>
        </a:p>
      </dgm:t>
    </dgm:pt>
    <dgm:pt modelId="{B6D5B027-E195-4F50-A305-E04EB8782E4C}" type="pres">
      <dgm:prSet presAssocID="{CBFCBC8B-C93E-4217-B542-E457A1A6E4D6}" presName="rootConnector" presStyleLbl="node1" presStyleIdx="0" presStyleCnt="1"/>
      <dgm:spPr/>
      <dgm:t>
        <a:bodyPr/>
        <a:lstStyle/>
        <a:p>
          <a:endParaRPr lang="en-IE"/>
        </a:p>
      </dgm:t>
    </dgm:pt>
    <dgm:pt modelId="{D0D5FE52-9453-4ECD-8CB9-09A45075CAB5}" type="pres">
      <dgm:prSet presAssocID="{CBFCBC8B-C93E-4217-B542-E457A1A6E4D6}" presName="childShape" presStyleCnt="0"/>
      <dgm:spPr/>
    </dgm:pt>
    <dgm:pt modelId="{9799F392-1558-430F-BD1A-E783ED316897}" type="pres">
      <dgm:prSet presAssocID="{922B4DA0-4AA8-4221-B05D-019316E6F3C4}" presName="Name13" presStyleLbl="parChTrans1D2" presStyleIdx="0" presStyleCnt="1"/>
      <dgm:spPr/>
      <dgm:t>
        <a:bodyPr/>
        <a:lstStyle/>
        <a:p>
          <a:endParaRPr lang="en-IE"/>
        </a:p>
      </dgm:t>
    </dgm:pt>
    <dgm:pt modelId="{A1296582-80EA-4F7F-AEB4-63D9411BD18B}" type="pres">
      <dgm:prSet presAssocID="{2CE850F3-33E5-4C82-A457-CD33FAAFB686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840DD687-150F-4EFE-A0C1-25E8259DBE9E}" type="presOf" srcId="{CBFCBC8B-C93E-4217-B542-E457A1A6E4D6}" destId="{B6D5B027-E195-4F50-A305-E04EB8782E4C}" srcOrd="1" destOrd="0" presId="urn:microsoft.com/office/officeart/2005/8/layout/hierarchy3"/>
    <dgm:cxn modelId="{ADC0CA93-8B22-4B79-BA4B-54ECA234446A}" srcId="{CBFCBC8B-C93E-4217-B542-E457A1A6E4D6}" destId="{2CE850F3-33E5-4C82-A457-CD33FAAFB686}" srcOrd="0" destOrd="0" parTransId="{922B4DA0-4AA8-4221-B05D-019316E6F3C4}" sibTransId="{06176B1C-3644-4814-9DD4-DAC055230EDE}"/>
    <dgm:cxn modelId="{896989B0-90F1-4725-8DA8-1BF50A50453F}" type="presOf" srcId="{F52C768E-D7B8-462A-B98F-1FB04A5718D5}" destId="{62A3555D-9F8A-46DE-ADE9-76F32AF2C97E}" srcOrd="0" destOrd="0" presId="urn:microsoft.com/office/officeart/2005/8/layout/hierarchy3"/>
    <dgm:cxn modelId="{01A7736D-C1DD-41AC-A0C5-BAAFDFDD96A4}" type="presOf" srcId="{2CE850F3-33E5-4C82-A457-CD33FAAFB686}" destId="{A1296582-80EA-4F7F-AEB4-63D9411BD18B}" srcOrd="0" destOrd="0" presId="urn:microsoft.com/office/officeart/2005/8/layout/hierarchy3"/>
    <dgm:cxn modelId="{1DB47A11-A9B8-4030-800E-4B256ECAEF60}" srcId="{F52C768E-D7B8-462A-B98F-1FB04A5718D5}" destId="{CBFCBC8B-C93E-4217-B542-E457A1A6E4D6}" srcOrd="0" destOrd="0" parTransId="{6DFAEED4-ADB3-45CE-8DCA-8BAAE33F80A1}" sibTransId="{B1118EF6-F484-4713-A084-66D768834134}"/>
    <dgm:cxn modelId="{A90E5796-9023-43D0-BC97-9707A0661046}" type="presOf" srcId="{CBFCBC8B-C93E-4217-B542-E457A1A6E4D6}" destId="{092D2987-2404-41D7-B1C7-806E56C4474C}" srcOrd="0" destOrd="0" presId="urn:microsoft.com/office/officeart/2005/8/layout/hierarchy3"/>
    <dgm:cxn modelId="{21E7B061-F61C-40D1-A569-945582874F58}" type="presOf" srcId="{922B4DA0-4AA8-4221-B05D-019316E6F3C4}" destId="{9799F392-1558-430F-BD1A-E783ED316897}" srcOrd="0" destOrd="0" presId="urn:microsoft.com/office/officeart/2005/8/layout/hierarchy3"/>
    <dgm:cxn modelId="{1B483DC6-8DB4-43A3-B3AE-01B65866889F}" type="presParOf" srcId="{62A3555D-9F8A-46DE-ADE9-76F32AF2C97E}" destId="{DA827455-C340-4422-8CCD-F7A40231E472}" srcOrd="0" destOrd="0" presId="urn:microsoft.com/office/officeart/2005/8/layout/hierarchy3"/>
    <dgm:cxn modelId="{75647048-2CC8-47F1-820A-AB79AB60C143}" type="presParOf" srcId="{DA827455-C340-4422-8CCD-F7A40231E472}" destId="{25C3072E-733B-4FB0-9D02-459BEC6885B7}" srcOrd="0" destOrd="0" presId="urn:microsoft.com/office/officeart/2005/8/layout/hierarchy3"/>
    <dgm:cxn modelId="{42BFFC56-7F8F-4F70-8D32-64FF22440E61}" type="presParOf" srcId="{25C3072E-733B-4FB0-9D02-459BEC6885B7}" destId="{092D2987-2404-41D7-B1C7-806E56C4474C}" srcOrd="0" destOrd="0" presId="urn:microsoft.com/office/officeart/2005/8/layout/hierarchy3"/>
    <dgm:cxn modelId="{12F05CAC-396B-454F-8362-7BD172A38A94}" type="presParOf" srcId="{25C3072E-733B-4FB0-9D02-459BEC6885B7}" destId="{B6D5B027-E195-4F50-A305-E04EB8782E4C}" srcOrd="1" destOrd="0" presId="urn:microsoft.com/office/officeart/2005/8/layout/hierarchy3"/>
    <dgm:cxn modelId="{837A1DD7-4FCE-4C61-B120-901D641BD060}" type="presParOf" srcId="{DA827455-C340-4422-8CCD-F7A40231E472}" destId="{D0D5FE52-9453-4ECD-8CB9-09A45075CAB5}" srcOrd="1" destOrd="0" presId="urn:microsoft.com/office/officeart/2005/8/layout/hierarchy3"/>
    <dgm:cxn modelId="{BB989AFF-EAFF-45EB-9AB3-BFA2B28E6543}" type="presParOf" srcId="{D0D5FE52-9453-4ECD-8CB9-09A45075CAB5}" destId="{9799F392-1558-430F-BD1A-E783ED316897}" srcOrd="0" destOrd="0" presId="urn:microsoft.com/office/officeart/2005/8/layout/hierarchy3"/>
    <dgm:cxn modelId="{5DB76597-D7E5-4923-AC72-EC2EBD232105}" type="presParOf" srcId="{D0D5FE52-9453-4ECD-8CB9-09A45075CAB5}" destId="{A1296582-80EA-4F7F-AEB4-63D9411BD18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2C768E-D7B8-462A-B98F-1FB04A5718D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CBFCBC8B-C93E-4217-B542-E457A1A6E4D6}">
      <dgm:prSet phldrT="[Text]" custT="1"/>
      <dgm:spPr>
        <a:solidFill>
          <a:schemeClr val="tx1"/>
        </a:solidFill>
      </dgm:spPr>
      <dgm:t>
        <a:bodyPr/>
        <a:lstStyle/>
        <a:p>
          <a:r>
            <a:rPr lang="en-IE" sz="1400" dirty="0" smtClean="0"/>
            <a:t>3. Engagement with Landowners</a:t>
          </a:r>
          <a:endParaRPr lang="en-IE" sz="1400" dirty="0"/>
        </a:p>
      </dgm:t>
    </dgm:pt>
    <dgm:pt modelId="{6DFAEED4-ADB3-45CE-8DCA-8BAAE33F80A1}" type="parTrans" cxnId="{1DB47A11-A9B8-4030-800E-4B256ECAEF60}">
      <dgm:prSet/>
      <dgm:spPr/>
      <dgm:t>
        <a:bodyPr/>
        <a:lstStyle/>
        <a:p>
          <a:endParaRPr lang="en-IE"/>
        </a:p>
      </dgm:t>
    </dgm:pt>
    <dgm:pt modelId="{B1118EF6-F484-4713-A084-66D768834134}" type="sibTrans" cxnId="{1DB47A11-A9B8-4030-800E-4B256ECAEF60}">
      <dgm:prSet/>
      <dgm:spPr/>
      <dgm:t>
        <a:bodyPr/>
        <a:lstStyle/>
        <a:p>
          <a:endParaRPr lang="en-IE"/>
        </a:p>
      </dgm:t>
    </dgm:pt>
    <dgm:pt modelId="{2CE850F3-33E5-4C82-A457-CD33FAAFB686}">
      <dgm:prSet phldrT="[Text]" custT="1"/>
      <dgm:spPr>
        <a:solidFill>
          <a:schemeClr val="accent6">
            <a:alpha val="90000"/>
          </a:schemeClr>
        </a:solidFill>
        <a:ln>
          <a:solidFill>
            <a:srgbClr val="FFC000"/>
          </a:solidFill>
        </a:ln>
      </dgm:spPr>
      <dgm:t>
        <a:bodyPr/>
        <a:lstStyle/>
        <a:p>
          <a:pPr algn="ctr"/>
          <a:r>
            <a:rPr lang="en-IE" sz="1200" b="1" dirty="0" smtClean="0"/>
            <a:t>February 2017</a:t>
          </a:r>
        </a:p>
        <a:p>
          <a:pPr algn="ctr"/>
          <a:r>
            <a:rPr lang="en-IE" sz="1200" dirty="0" smtClean="0">
              <a:latin typeface="+mn-lt"/>
            </a:rPr>
            <a:t>SDCC writes to landowners of potential vacant sites</a:t>
          </a:r>
          <a:endParaRPr lang="en-IE" sz="1200" b="0" dirty="0"/>
        </a:p>
      </dgm:t>
    </dgm:pt>
    <dgm:pt modelId="{922B4DA0-4AA8-4221-B05D-019316E6F3C4}" type="parTrans" cxnId="{ADC0CA93-8B22-4B79-BA4B-54ECA234446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06176B1C-3644-4814-9DD4-DAC055230EDE}" type="sibTrans" cxnId="{ADC0CA93-8B22-4B79-BA4B-54ECA234446A}">
      <dgm:prSet/>
      <dgm:spPr/>
      <dgm:t>
        <a:bodyPr/>
        <a:lstStyle/>
        <a:p>
          <a:endParaRPr lang="en-IE"/>
        </a:p>
      </dgm:t>
    </dgm:pt>
    <dgm:pt modelId="{32D240E2-58A5-4770-92D5-9F45F760DA3C}">
      <dgm:prSet custT="1"/>
      <dgm:spPr>
        <a:ln>
          <a:solidFill>
            <a:srgbClr val="FFC000"/>
          </a:solidFill>
        </a:ln>
      </dgm:spPr>
      <dgm:t>
        <a:bodyPr/>
        <a:lstStyle/>
        <a:p>
          <a:r>
            <a:rPr lang="en-IE" sz="1200" dirty="0" smtClean="0"/>
            <a:t>Landowner has 28 days to respond to Planning Authority</a:t>
          </a:r>
          <a:endParaRPr lang="en-IE" sz="1200" dirty="0"/>
        </a:p>
      </dgm:t>
    </dgm:pt>
    <dgm:pt modelId="{AF24BF4C-3634-4684-A8E9-861AA3116005}" type="parTrans" cxnId="{71731739-66A4-47DE-93E8-DBBC1831D2B3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36BDB145-7303-4784-819C-E010E1AA128A}" type="sibTrans" cxnId="{71731739-66A4-47DE-93E8-DBBC1831D2B3}">
      <dgm:prSet/>
      <dgm:spPr/>
      <dgm:t>
        <a:bodyPr/>
        <a:lstStyle/>
        <a:p>
          <a:endParaRPr lang="en-IE"/>
        </a:p>
      </dgm:t>
    </dgm:pt>
    <dgm:pt modelId="{9AB03322-8ED5-47B0-A115-CBCBCA3D6A3B}">
      <dgm:prSet custT="1"/>
      <dgm:spPr>
        <a:ln>
          <a:solidFill>
            <a:srgbClr val="FFC000"/>
          </a:solidFill>
        </a:ln>
      </dgm:spPr>
      <dgm:t>
        <a:bodyPr/>
        <a:lstStyle/>
        <a:p>
          <a:r>
            <a:rPr lang="en-IE" sz="1200" dirty="0" smtClean="0"/>
            <a:t>Notification from SDCC of entry on Vacant Site Register</a:t>
          </a:r>
          <a:endParaRPr lang="en-IE" sz="1200" dirty="0"/>
        </a:p>
      </dgm:t>
    </dgm:pt>
    <dgm:pt modelId="{22782F3B-F0E1-4514-AF46-66DD05B629E3}" type="parTrans" cxnId="{6DDAA5F0-582D-4B8A-9615-89A16D26C134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5F27E687-CE10-47B3-B25B-8113C283E5A7}" type="sibTrans" cxnId="{6DDAA5F0-582D-4B8A-9615-89A16D26C134}">
      <dgm:prSet/>
      <dgm:spPr/>
      <dgm:t>
        <a:bodyPr/>
        <a:lstStyle/>
        <a:p>
          <a:endParaRPr lang="en-IE"/>
        </a:p>
      </dgm:t>
    </dgm:pt>
    <dgm:pt modelId="{3C46998F-651F-4A89-9035-CDF3E70EF0EC}">
      <dgm:prSet custT="1"/>
      <dgm:spPr>
        <a:ln>
          <a:solidFill>
            <a:srgbClr val="FFC000"/>
          </a:solidFill>
        </a:ln>
      </dgm:spPr>
      <dgm:t>
        <a:bodyPr/>
        <a:lstStyle/>
        <a:p>
          <a:endParaRPr lang="en-IE" sz="1200" dirty="0" smtClean="0"/>
        </a:p>
        <a:p>
          <a:r>
            <a:rPr lang="en-IE" sz="1200" dirty="0" smtClean="0"/>
            <a:t>Landowner has opportunity to appeal placement on VSR to An </a:t>
          </a:r>
          <a:r>
            <a:rPr lang="en-IE" sz="1200" dirty="0" err="1" smtClean="0"/>
            <a:t>Bord</a:t>
          </a:r>
          <a:r>
            <a:rPr lang="en-IE" sz="1200" dirty="0" smtClean="0"/>
            <a:t> </a:t>
          </a:r>
          <a:r>
            <a:rPr lang="en-IE" sz="1200" dirty="0" err="1" smtClean="0"/>
            <a:t>Pleanála</a:t>
          </a:r>
          <a:r>
            <a:rPr lang="en-IE" sz="1200" dirty="0" smtClean="0"/>
            <a:t> </a:t>
          </a:r>
        </a:p>
        <a:p>
          <a:endParaRPr lang="en-IE" sz="1200" dirty="0"/>
        </a:p>
      </dgm:t>
    </dgm:pt>
    <dgm:pt modelId="{D2CEF843-8DB4-4B88-9E1B-774175C160E5}" type="parTrans" cxnId="{C3AB5575-9900-4F86-9926-B15428E18AB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E3BB6E90-0BAA-41BC-8709-C6A2AC832CED}" type="sibTrans" cxnId="{C3AB5575-9900-4F86-9926-B15428E18ABA}">
      <dgm:prSet/>
      <dgm:spPr/>
      <dgm:t>
        <a:bodyPr/>
        <a:lstStyle/>
        <a:p>
          <a:endParaRPr lang="en-IE"/>
        </a:p>
      </dgm:t>
    </dgm:pt>
    <dgm:pt modelId="{62A3555D-9F8A-46DE-ADE9-76F32AF2C97E}" type="pres">
      <dgm:prSet presAssocID="{F52C768E-D7B8-462A-B98F-1FB04A5718D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E"/>
        </a:p>
      </dgm:t>
    </dgm:pt>
    <dgm:pt modelId="{DA827455-C340-4422-8CCD-F7A40231E472}" type="pres">
      <dgm:prSet presAssocID="{CBFCBC8B-C93E-4217-B542-E457A1A6E4D6}" presName="root" presStyleCnt="0"/>
      <dgm:spPr/>
    </dgm:pt>
    <dgm:pt modelId="{25C3072E-733B-4FB0-9D02-459BEC6885B7}" type="pres">
      <dgm:prSet presAssocID="{CBFCBC8B-C93E-4217-B542-E457A1A6E4D6}" presName="rootComposite" presStyleCnt="0"/>
      <dgm:spPr/>
    </dgm:pt>
    <dgm:pt modelId="{092D2987-2404-41D7-B1C7-806E56C4474C}" type="pres">
      <dgm:prSet presAssocID="{CBFCBC8B-C93E-4217-B542-E457A1A6E4D6}" presName="rootText" presStyleLbl="node1" presStyleIdx="0" presStyleCnt="1" custLinFactNeighborX="-37973" custLinFactNeighborY="1242"/>
      <dgm:spPr/>
      <dgm:t>
        <a:bodyPr/>
        <a:lstStyle/>
        <a:p>
          <a:endParaRPr lang="en-IE"/>
        </a:p>
      </dgm:t>
    </dgm:pt>
    <dgm:pt modelId="{B6D5B027-E195-4F50-A305-E04EB8782E4C}" type="pres">
      <dgm:prSet presAssocID="{CBFCBC8B-C93E-4217-B542-E457A1A6E4D6}" presName="rootConnector" presStyleLbl="node1" presStyleIdx="0" presStyleCnt="1"/>
      <dgm:spPr/>
      <dgm:t>
        <a:bodyPr/>
        <a:lstStyle/>
        <a:p>
          <a:endParaRPr lang="en-IE"/>
        </a:p>
      </dgm:t>
    </dgm:pt>
    <dgm:pt modelId="{D0D5FE52-9453-4ECD-8CB9-09A45075CAB5}" type="pres">
      <dgm:prSet presAssocID="{CBFCBC8B-C93E-4217-B542-E457A1A6E4D6}" presName="childShape" presStyleCnt="0"/>
      <dgm:spPr/>
    </dgm:pt>
    <dgm:pt modelId="{9799F392-1558-430F-BD1A-E783ED316897}" type="pres">
      <dgm:prSet presAssocID="{922B4DA0-4AA8-4221-B05D-019316E6F3C4}" presName="Name13" presStyleLbl="parChTrans1D2" presStyleIdx="0" presStyleCnt="4"/>
      <dgm:spPr/>
      <dgm:t>
        <a:bodyPr/>
        <a:lstStyle/>
        <a:p>
          <a:endParaRPr lang="en-IE"/>
        </a:p>
      </dgm:t>
    </dgm:pt>
    <dgm:pt modelId="{A1296582-80EA-4F7F-AEB4-63D9411BD18B}" type="pres">
      <dgm:prSet presAssocID="{2CE850F3-33E5-4C82-A457-CD33FAAFB686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E5AF883-18E5-42D8-A72D-446B55B0C371}" type="pres">
      <dgm:prSet presAssocID="{AF24BF4C-3634-4684-A8E9-861AA3116005}" presName="Name13" presStyleLbl="parChTrans1D2" presStyleIdx="1" presStyleCnt="4"/>
      <dgm:spPr/>
      <dgm:t>
        <a:bodyPr/>
        <a:lstStyle/>
        <a:p>
          <a:endParaRPr lang="en-IE"/>
        </a:p>
      </dgm:t>
    </dgm:pt>
    <dgm:pt modelId="{2709FAFB-07DD-427A-AD60-7901B10201B7}" type="pres">
      <dgm:prSet presAssocID="{32D240E2-58A5-4770-92D5-9F45F760DA3C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6AA6FE9C-44FB-425D-8F6A-0F0DB031BA44}" type="pres">
      <dgm:prSet presAssocID="{22782F3B-F0E1-4514-AF46-66DD05B629E3}" presName="Name13" presStyleLbl="parChTrans1D2" presStyleIdx="2" presStyleCnt="4"/>
      <dgm:spPr/>
      <dgm:t>
        <a:bodyPr/>
        <a:lstStyle/>
        <a:p>
          <a:endParaRPr lang="en-IE"/>
        </a:p>
      </dgm:t>
    </dgm:pt>
    <dgm:pt modelId="{6E842F6D-77FF-444D-A634-7A4F6AA8EB61}" type="pres">
      <dgm:prSet presAssocID="{9AB03322-8ED5-47B0-A115-CBCBCA3D6A3B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1B6E40E6-4E20-41A6-A1C4-D0ACB516704A}" type="pres">
      <dgm:prSet presAssocID="{D2CEF843-8DB4-4B88-9E1B-774175C160E5}" presName="Name13" presStyleLbl="parChTrans1D2" presStyleIdx="3" presStyleCnt="4"/>
      <dgm:spPr/>
      <dgm:t>
        <a:bodyPr/>
        <a:lstStyle/>
        <a:p>
          <a:endParaRPr lang="en-IE"/>
        </a:p>
      </dgm:t>
    </dgm:pt>
    <dgm:pt modelId="{742A52BC-457A-48A1-A4D2-078F368066A3}" type="pres">
      <dgm:prSet presAssocID="{3C46998F-651F-4A89-9035-CDF3E70EF0EC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13BE0ABD-3F6A-41CC-97B7-7DB7D77BEE77}" type="presOf" srcId="{32D240E2-58A5-4770-92D5-9F45F760DA3C}" destId="{2709FAFB-07DD-427A-AD60-7901B10201B7}" srcOrd="0" destOrd="0" presId="urn:microsoft.com/office/officeart/2005/8/layout/hierarchy3"/>
    <dgm:cxn modelId="{1DB47A11-A9B8-4030-800E-4B256ECAEF60}" srcId="{F52C768E-D7B8-462A-B98F-1FB04A5718D5}" destId="{CBFCBC8B-C93E-4217-B542-E457A1A6E4D6}" srcOrd="0" destOrd="0" parTransId="{6DFAEED4-ADB3-45CE-8DCA-8BAAE33F80A1}" sibTransId="{B1118EF6-F484-4713-A084-66D768834134}"/>
    <dgm:cxn modelId="{E0C94767-3B42-46E9-B3F1-08E2BBBFC2FB}" type="presOf" srcId="{922B4DA0-4AA8-4221-B05D-019316E6F3C4}" destId="{9799F392-1558-430F-BD1A-E783ED316897}" srcOrd="0" destOrd="0" presId="urn:microsoft.com/office/officeart/2005/8/layout/hierarchy3"/>
    <dgm:cxn modelId="{80F709E7-9B2C-4E69-9C3E-770044EF5A30}" type="presOf" srcId="{D2CEF843-8DB4-4B88-9E1B-774175C160E5}" destId="{1B6E40E6-4E20-41A6-A1C4-D0ACB516704A}" srcOrd="0" destOrd="0" presId="urn:microsoft.com/office/officeart/2005/8/layout/hierarchy3"/>
    <dgm:cxn modelId="{EE519DE1-13CE-4DBD-A816-784B3A46326F}" type="presOf" srcId="{AF24BF4C-3634-4684-A8E9-861AA3116005}" destId="{9E5AF883-18E5-42D8-A72D-446B55B0C371}" srcOrd="0" destOrd="0" presId="urn:microsoft.com/office/officeart/2005/8/layout/hierarchy3"/>
    <dgm:cxn modelId="{D9B9C7F9-9BB1-4D85-B5B5-F11685C2789F}" type="presOf" srcId="{2CE850F3-33E5-4C82-A457-CD33FAAFB686}" destId="{A1296582-80EA-4F7F-AEB4-63D9411BD18B}" srcOrd="0" destOrd="0" presId="urn:microsoft.com/office/officeart/2005/8/layout/hierarchy3"/>
    <dgm:cxn modelId="{C3AB5575-9900-4F86-9926-B15428E18ABA}" srcId="{CBFCBC8B-C93E-4217-B542-E457A1A6E4D6}" destId="{3C46998F-651F-4A89-9035-CDF3E70EF0EC}" srcOrd="3" destOrd="0" parTransId="{D2CEF843-8DB4-4B88-9E1B-774175C160E5}" sibTransId="{E3BB6E90-0BAA-41BC-8709-C6A2AC832CED}"/>
    <dgm:cxn modelId="{7EE8EC65-8F24-4DBF-B63C-52CB02B0D3D8}" type="presOf" srcId="{22782F3B-F0E1-4514-AF46-66DD05B629E3}" destId="{6AA6FE9C-44FB-425D-8F6A-0F0DB031BA44}" srcOrd="0" destOrd="0" presId="urn:microsoft.com/office/officeart/2005/8/layout/hierarchy3"/>
    <dgm:cxn modelId="{91A2A35D-ED27-428B-B8A5-0343C2D98F12}" type="presOf" srcId="{9AB03322-8ED5-47B0-A115-CBCBCA3D6A3B}" destId="{6E842F6D-77FF-444D-A634-7A4F6AA8EB61}" srcOrd="0" destOrd="0" presId="urn:microsoft.com/office/officeart/2005/8/layout/hierarchy3"/>
    <dgm:cxn modelId="{ADC0CA93-8B22-4B79-BA4B-54ECA234446A}" srcId="{CBFCBC8B-C93E-4217-B542-E457A1A6E4D6}" destId="{2CE850F3-33E5-4C82-A457-CD33FAAFB686}" srcOrd="0" destOrd="0" parTransId="{922B4DA0-4AA8-4221-B05D-019316E6F3C4}" sibTransId="{06176B1C-3644-4814-9DD4-DAC055230EDE}"/>
    <dgm:cxn modelId="{6B60D6C7-A679-4E11-A75A-9C06BE2F0989}" type="presOf" srcId="{CBFCBC8B-C93E-4217-B542-E457A1A6E4D6}" destId="{B6D5B027-E195-4F50-A305-E04EB8782E4C}" srcOrd="1" destOrd="0" presId="urn:microsoft.com/office/officeart/2005/8/layout/hierarchy3"/>
    <dgm:cxn modelId="{3F9F79E6-7DCF-4FC9-8027-C708F40CFD26}" type="presOf" srcId="{CBFCBC8B-C93E-4217-B542-E457A1A6E4D6}" destId="{092D2987-2404-41D7-B1C7-806E56C4474C}" srcOrd="0" destOrd="0" presId="urn:microsoft.com/office/officeart/2005/8/layout/hierarchy3"/>
    <dgm:cxn modelId="{93AFEF2E-714B-45C6-9018-754CE32ADE17}" type="presOf" srcId="{F52C768E-D7B8-462A-B98F-1FB04A5718D5}" destId="{62A3555D-9F8A-46DE-ADE9-76F32AF2C97E}" srcOrd="0" destOrd="0" presId="urn:microsoft.com/office/officeart/2005/8/layout/hierarchy3"/>
    <dgm:cxn modelId="{66E52CC7-952D-457C-8F54-F568851A72A2}" type="presOf" srcId="{3C46998F-651F-4A89-9035-CDF3E70EF0EC}" destId="{742A52BC-457A-48A1-A4D2-078F368066A3}" srcOrd="0" destOrd="0" presId="urn:microsoft.com/office/officeart/2005/8/layout/hierarchy3"/>
    <dgm:cxn modelId="{6DDAA5F0-582D-4B8A-9615-89A16D26C134}" srcId="{CBFCBC8B-C93E-4217-B542-E457A1A6E4D6}" destId="{9AB03322-8ED5-47B0-A115-CBCBCA3D6A3B}" srcOrd="2" destOrd="0" parTransId="{22782F3B-F0E1-4514-AF46-66DD05B629E3}" sibTransId="{5F27E687-CE10-47B3-B25B-8113C283E5A7}"/>
    <dgm:cxn modelId="{71731739-66A4-47DE-93E8-DBBC1831D2B3}" srcId="{CBFCBC8B-C93E-4217-B542-E457A1A6E4D6}" destId="{32D240E2-58A5-4770-92D5-9F45F760DA3C}" srcOrd="1" destOrd="0" parTransId="{AF24BF4C-3634-4684-A8E9-861AA3116005}" sibTransId="{36BDB145-7303-4784-819C-E010E1AA128A}"/>
    <dgm:cxn modelId="{F1CFF292-531E-4F62-A3D3-7815E2CE86E8}" type="presParOf" srcId="{62A3555D-9F8A-46DE-ADE9-76F32AF2C97E}" destId="{DA827455-C340-4422-8CCD-F7A40231E472}" srcOrd="0" destOrd="0" presId="urn:microsoft.com/office/officeart/2005/8/layout/hierarchy3"/>
    <dgm:cxn modelId="{88608AA1-92D3-43EB-B0F9-AF2F1227D745}" type="presParOf" srcId="{DA827455-C340-4422-8CCD-F7A40231E472}" destId="{25C3072E-733B-4FB0-9D02-459BEC6885B7}" srcOrd="0" destOrd="0" presId="urn:microsoft.com/office/officeart/2005/8/layout/hierarchy3"/>
    <dgm:cxn modelId="{F094E3F3-C1DF-4A7F-A8C2-B91D882FD209}" type="presParOf" srcId="{25C3072E-733B-4FB0-9D02-459BEC6885B7}" destId="{092D2987-2404-41D7-B1C7-806E56C4474C}" srcOrd="0" destOrd="0" presId="urn:microsoft.com/office/officeart/2005/8/layout/hierarchy3"/>
    <dgm:cxn modelId="{3ACD698E-C50F-485D-8505-EE6816FA9584}" type="presParOf" srcId="{25C3072E-733B-4FB0-9D02-459BEC6885B7}" destId="{B6D5B027-E195-4F50-A305-E04EB8782E4C}" srcOrd="1" destOrd="0" presId="urn:microsoft.com/office/officeart/2005/8/layout/hierarchy3"/>
    <dgm:cxn modelId="{0CAA304F-0D02-4C0F-AAD8-5A0396AC8A09}" type="presParOf" srcId="{DA827455-C340-4422-8CCD-F7A40231E472}" destId="{D0D5FE52-9453-4ECD-8CB9-09A45075CAB5}" srcOrd="1" destOrd="0" presId="urn:microsoft.com/office/officeart/2005/8/layout/hierarchy3"/>
    <dgm:cxn modelId="{CD7C994E-5F32-4F15-8E2D-A37F870AB044}" type="presParOf" srcId="{D0D5FE52-9453-4ECD-8CB9-09A45075CAB5}" destId="{9799F392-1558-430F-BD1A-E783ED316897}" srcOrd="0" destOrd="0" presId="urn:microsoft.com/office/officeart/2005/8/layout/hierarchy3"/>
    <dgm:cxn modelId="{37515F48-1795-45E5-BB34-2D834425A560}" type="presParOf" srcId="{D0D5FE52-9453-4ECD-8CB9-09A45075CAB5}" destId="{A1296582-80EA-4F7F-AEB4-63D9411BD18B}" srcOrd="1" destOrd="0" presId="urn:microsoft.com/office/officeart/2005/8/layout/hierarchy3"/>
    <dgm:cxn modelId="{F8AB892D-DB42-4ACA-A49F-DEFA559E2E15}" type="presParOf" srcId="{D0D5FE52-9453-4ECD-8CB9-09A45075CAB5}" destId="{9E5AF883-18E5-42D8-A72D-446B55B0C371}" srcOrd="2" destOrd="0" presId="urn:microsoft.com/office/officeart/2005/8/layout/hierarchy3"/>
    <dgm:cxn modelId="{448EF430-E367-4D20-9D88-62B6A80651F9}" type="presParOf" srcId="{D0D5FE52-9453-4ECD-8CB9-09A45075CAB5}" destId="{2709FAFB-07DD-427A-AD60-7901B10201B7}" srcOrd="3" destOrd="0" presId="urn:microsoft.com/office/officeart/2005/8/layout/hierarchy3"/>
    <dgm:cxn modelId="{CD27D3D1-7FD0-4B4E-8520-AE1C0D7FCB90}" type="presParOf" srcId="{D0D5FE52-9453-4ECD-8CB9-09A45075CAB5}" destId="{6AA6FE9C-44FB-425D-8F6A-0F0DB031BA44}" srcOrd="4" destOrd="0" presId="urn:microsoft.com/office/officeart/2005/8/layout/hierarchy3"/>
    <dgm:cxn modelId="{BE6B0696-7AB3-4B9D-8814-9DA5952F26C5}" type="presParOf" srcId="{D0D5FE52-9453-4ECD-8CB9-09A45075CAB5}" destId="{6E842F6D-77FF-444D-A634-7A4F6AA8EB61}" srcOrd="5" destOrd="0" presId="urn:microsoft.com/office/officeart/2005/8/layout/hierarchy3"/>
    <dgm:cxn modelId="{96068792-F038-4D3F-A15B-798DC4303681}" type="presParOf" srcId="{D0D5FE52-9453-4ECD-8CB9-09A45075CAB5}" destId="{1B6E40E6-4E20-41A6-A1C4-D0ACB516704A}" srcOrd="6" destOrd="0" presId="urn:microsoft.com/office/officeart/2005/8/layout/hierarchy3"/>
    <dgm:cxn modelId="{582947E3-968D-49F7-82BE-81BF26873C0B}" type="presParOf" srcId="{D0D5FE52-9453-4ECD-8CB9-09A45075CAB5}" destId="{742A52BC-457A-48A1-A4D2-078F368066A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2C768E-D7B8-462A-B98F-1FB04A5718D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CBFCBC8B-C93E-4217-B542-E457A1A6E4D6}">
      <dgm:prSet phldrT="[Text]" custT="1"/>
      <dgm:spPr>
        <a:solidFill>
          <a:schemeClr val="tx1"/>
        </a:solidFill>
      </dgm:spPr>
      <dgm:t>
        <a:bodyPr/>
        <a:lstStyle/>
        <a:p>
          <a:r>
            <a:rPr lang="en-IE" sz="1400" dirty="0" smtClean="0"/>
            <a:t>4. Vacant Site Levy</a:t>
          </a:r>
          <a:endParaRPr lang="en-IE" sz="1400" dirty="0"/>
        </a:p>
      </dgm:t>
    </dgm:pt>
    <dgm:pt modelId="{6DFAEED4-ADB3-45CE-8DCA-8BAAE33F80A1}" type="parTrans" cxnId="{1DB47A11-A9B8-4030-800E-4B256ECAEF60}">
      <dgm:prSet/>
      <dgm:spPr/>
      <dgm:t>
        <a:bodyPr/>
        <a:lstStyle/>
        <a:p>
          <a:endParaRPr lang="en-IE"/>
        </a:p>
      </dgm:t>
    </dgm:pt>
    <dgm:pt modelId="{B1118EF6-F484-4713-A084-66D768834134}" type="sibTrans" cxnId="{1DB47A11-A9B8-4030-800E-4B256ECAEF60}">
      <dgm:prSet/>
      <dgm:spPr/>
      <dgm:t>
        <a:bodyPr/>
        <a:lstStyle/>
        <a:p>
          <a:endParaRPr lang="en-IE"/>
        </a:p>
      </dgm:t>
    </dgm:pt>
    <dgm:pt modelId="{2CE850F3-33E5-4C82-A457-CD33FAAFB686}">
      <dgm:prSet phldrT="[Text]" custT="1"/>
      <dgm:spPr>
        <a:ln>
          <a:solidFill>
            <a:srgbClr val="FFC000"/>
          </a:solidFill>
        </a:ln>
      </dgm:spPr>
      <dgm:t>
        <a:bodyPr/>
        <a:lstStyle/>
        <a:p>
          <a:pPr algn="ctr"/>
          <a:r>
            <a:rPr lang="en-IE" sz="1200" b="1" dirty="0" smtClean="0"/>
            <a:t>June 1</a:t>
          </a:r>
          <a:r>
            <a:rPr lang="en-IE" sz="1200" b="1" baseline="30000" dirty="0" smtClean="0"/>
            <a:t>st</a:t>
          </a:r>
          <a:r>
            <a:rPr lang="en-IE" sz="1200" b="1" dirty="0" smtClean="0"/>
            <a:t> 2018</a:t>
          </a:r>
        </a:p>
        <a:p>
          <a:pPr algn="ctr"/>
          <a:r>
            <a:rPr lang="en-IE" sz="1200" dirty="0" smtClean="0">
              <a:latin typeface="+mn-lt"/>
            </a:rPr>
            <a:t>SDCC writes to landowners of vacant sites</a:t>
          </a:r>
          <a:endParaRPr lang="en-IE" sz="1200" b="0" dirty="0"/>
        </a:p>
      </dgm:t>
    </dgm:pt>
    <dgm:pt modelId="{922B4DA0-4AA8-4221-B05D-019316E6F3C4}" type="parTrans" cxnId="{ADC0CA93-8B22-4B79-BA4B-54ECA234446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06176B1C-3644-4814-9DD4-DAC055230EDE}" type="sibTrans" cxnId="{ADC0CA93-8B22-4B79-BA4B-54ECA234446A}">
      <dgm:prSet/>
      <dgm:spPr/>
      <dgm:t>
        <a:bodyPr/>
        <a:lstStyle/>
        <a:p>
          <a:endParaRPr lang="en-IE"/>
        </a:p>
      </dgm:t>
    </dgm:pt>
    <dgm:pt modelId="{32D240E2-58A5-4770-92D5-9F45F760DA3C}">
      <dgm:prSet custT="1"/>
      <dgm:spPr>
        <a:ln>
          <a:solidFill>
            <a:srgbClr val="FFC000"/>
          </a:solidFill>
        </a:ln>
      </dgm:spPr>
      <dgm:t>
        <a:bodyPr/>
        <a:lstStyle/>
        <a:p>
          <a:r>
            <a:rPr lang="en-IE" sz="1200" dirty="0" smtClean="0"/>
            <a:t>Landowner can appeal the market value to the Valuation Tribunal  </a:t>
          </a:r>
        </a:p>
      </dgm:t>
    </dgm:pt>
    <dgm:pt modelId="{AF24BF4C-3634-4684-A8E9-861AA3116005}" type="parTrans" cxnId="{71731739-66A4-47DE-93E8-DBBC1831D2B3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36BDB145-7303-4784-819C-E010E1AA128A}" type="sibTrans" cxnId="{71731739-66A4-47DE-93E8-DBBC1831D2B3}">
      <dgm:prSet/>
      <dgm:spPr/>
      <dgm:t>
        <a:bodyPr/>
        <a:lstStyle/>
        <a:p>
          <a:endParaRPr lang="en-IE"/>
        </a:p>
      </dgm:t>
    </dgm:pt>
    <dgm:pt modelId="{9AB03322-8ED5-47B0-A115-CBCBCA3D6A3B}">
      <dgm:prSet custT="1"/>
      <dgm:spPr>
        <a:ln>
          <a:solidFill>
            <a:srgbClr val="FFC000"/>
          </a:solidFill>
        </a:ln>
      </dgm:spPr>
      <dgm:t>
        <a:bodyPr/>
        <a:lstStyle/>
        <a:p>
          <a:endParaRPr lang="en-IE" sz="1200" b="1" dirty="0" smtClean="0"/>
        </a:p>
        <a:p>
          <a:r>
            <a:rPr lang="en-IE" sz="1200" b="1" dirty="0" smtClean="0"/>
            <a:t>January 1</a:t>
          </a:r>
          <a:r>
            <a:rPr lang="en-IE" sz="1200" b="1" baseline="30000" dirty="0" smtClean="0"/>
            <a:t>st</a:t>
          </a:r>
          <a:r>
            <a:rPr lang="en-IE" sz="1200" b="1" dirty="0" smtClean="0"/>
            <a:t> 2019</a:t>
          </a:r>
        </a:p>
        <a:p>
          <a:r>
            <a:rPr lang="en-IE" sz="1200" b="0" dirty="0" smtClean="0"/>
            <a:t>Planning Authority commences collection of Levies </a:t>
          </a:r>
        </a:p>
        <a:p>
          <a:endParaRPr lang="en-IE" sz="1200" b="0" dirty="0"/>
        </a:p>
      </dgm:t>
    </dgm:pt>
    <dgm:pt modelId="{22782F3B-F0E1-4514-AF46-66DD05B629E3}" type="parTrans" cxnId="{6DDAA5F0-582D-4B8A-9615-89A16D26C134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5F27E687-CE10-47B3-B25B-8113C283E5A7}" type="sibTrans" cxnId="{6DDAA5F0-582D-4B8A-9615-89A16D26C134}">
      <dgm:prSet/>
      <dgm:spPr/>
      <dgm:t>
        <a:bodyPr/>
        <a:lstStyle/>
        <a:p>
          <a:endParaRPr lang="en-IE"/>
        </a:p>
      </dgm:t>
    </dgm:pt>
    <dgm:pt modelId="{3C46998F-651F-4A89-9035-CDF3E70EF0EC}">
      <dgm:prSet custT="1"/>
      <dgm:spPr>
        <a:ln>
          <a:solidFill>
            <a:srgbClr val="FFC000"/>
          </a:solidFill>
        </a:ln>
      </dgm:spPr>
      <dgm:t>
        <a:bodyPr/>
        <a:lstStyle/>
        <a:p>
          <a:endParaRPr lang="en-IE" sz="1200" dirty="0" smtClean="0"/>
        </a:p>
        <a:p>
          <a:r>
            <a:rPr lang="en-IE" sz="1200" dirty="0" smtClean="0"/>
            <a:t>Levy is paid annually until the site is developed or brought into use</a:t>
          </a:r>
        </a:p>
        <a:p>
          <a:endParaRPr lang="en-IE" sz="1200" dirty="0"/>
        </a:p>
      </dgm:t>
    </dgm:pt>
    <dgm:pt modelId="{D2CEF843-8DB4-4B88-9E1B-774175C160E5}" type="parTrans" cxnId="{C3AB5575-9900-4F86-9926-B15428E18AB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E3BB6E90-0BAA-41BC-8709-C6A2AC832CED}" type="sibTrans" cxnId="{C3AB5575-9900-4F86-9926-B15428E18ABA}">
      <dgm:prSet/>
      <dgm:spPr/>
      <dgm:t>
        <a:bodyPr/>
        <a:lstStyle/>
        <a:p>
          <a:endParaRPr lang="en-IE"/>
        </a:p>
      </dgm:t>
    </dgm:pt>
    <dgm:pt modelId="{62A3555D-9F8A-46DE-ADE9-76F32AF2C97E}" type="pres">
      <dgm:prSet presAssocID="{F52C768E-D7B8-462A-B98F-1FB04A5718D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E"/>
        </a:p>
      </dgm:t>
    </dgm:pt>
    <dgm:pt modelId="{DA827455-C340-4422-8CCD-F7A40231E472}" type="pres">
      <dgm:prSet presAssocID="{CBFCBC8B-C93E-4217-B542-E457A1A6E4D6}" presName="root" presStyleCnt="0"/>
      <dgm:spPr/>
    </dgm:pt>
    <dgm:pt modelId="{25C3072E-733B-4FB0-9D02-459BEC6885B7}" type="pres">
      <dgm:prSet presAssocID="{CBFCBC8B-C93E-4217-B542-E457A1A6E4D6}" presName="rootComposite" presStyleCnt="0"/>
      <dgm:spPr/>
    </dgm:pt>
    <dgm:pt modelId="{092D2987-2404-41D7-B1C7-806E56C4474C}" type="pres">
      <dgm:prSet presAssocID="{CBFCBC8B-C93E-4217-B542-E457A1A6E4D6}" presName="rootText" presStyleLbl="node1" presStyleIdx="0" presStyleCnt="1" custLinFactNeighborX="-58877" custLinFactNeighborY="-500"/>
      <dgm:spPr/>
      <dgm:t>
        <a:bodyPr/>
        <a:lstStyle/>
        <a:p>
          <a:endParaRPr lang="en-IE"/>
        </a:p>
      </dgm:t>
    </dgm:pt>
    <dgm:pt modelId="{B6D5B027-E195-4F50-A305-E04EB8782E4C}" type="pres">
      <dgm:prSet presAssocID="{CBFCBC8B-C93E-4217-B542-E457A1A6E4D6}" presName="rootConnector" presStyleLbl="node1" presStyleIdx="0" presStyleCnt="1"/>
      <dgm:spPr/>
      <dgm:t>
        <a:bodyPr/>
        <a:lstStyle/>
        <a:p>
          <a:endParaRPr lang="en-IE"/>
        </a:p>
      </dgm:t>
    </dgm:pt>
    <dgm:pt modelId="{D0D5FE52-9453-4ECD-8CB9-09A45075CAB5}" type="pres">
      <dgm:prSet presAssocID="{CBFCBC8B-C93E-4217-B542-E457A1A6E4D6}" presName="childShape" presStyleCnt="0"/>
      <dgm:spPr/>
    </dgm:pt>
    <dgm:pt modelId="{9799F392-1558-430F-BD1A-E783ED316897}" type="pres">
      <dgm:prSet presAssocID="{922B4DA0-4AA8-4221-B05D-019316E6F3C4}" presName="Name13" presStyleLbl="parChTrans1D2" presStyleIdx="0" presStyleCnt="4"/>
      <dgm:spPr/>
      <dgm:t>
        <a:bodyPr/>
        <a:lstStyle/>
        <a:p>
          <a:endParaRPr lang="en-IE"/>
        </a:p>
      </dgm:t>
    </dgm:pt>
    <dgm:pt modelId="{A1296582-80EA-4F7F-AEB4-63D9411BD18B}" type="pres">
      <dgm:prSet presAssocID="{2CE850F3-33E5-4C82-A457-CD33FAAFB686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E5AF883-18E5-42D8-A72D-446B55B0C371}" type="pres">
      <dgm:prSet presAssocID="{AF24BF4C-3634-4684-A8E9-861AA3116005}" presName="Name13" presStyleLbl="parChTrans1D2" presStyleIdx="1" presStyleCnt="4"/>
      <dgm:spPr/>
      <dgm:t>
        <a:bodyPr/>
        <a:lstStyle/>
        <a:p>
          <a:endParaRPr lang="en-IE"/>
        </a:p>
      </dgm:t>
    </dgm:pt>
    <dgm:pt modelId="{2709FAFB-07DD-427A-AD60-7901B10201B7}" type="pres">
      <dgm:prSet presAssocID="{32D240E2-58A5-4770-92D5-9F45F760DA3C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6AA6FE9C-44FB-425D-8F6A-0F0DB031BA44}" type="pres">
      <dgm:prSet presAssocID="{22782F3B-F0E1-4514-AF46-66DD05B629E3}" presName="Name13" presStyleLbl="parChTrans1D2" presStyleIdx="2" presStyleCnt="4"/>
      <dgm:spPr/>
      <dgm:t>
        <a:bodyPr/>
        <a:lstStyle/>
        <a:p>
          <a:endParaRPr lang="en-IE"/>
        </a:p>
      </dgm:t>
    </dgm:pt>
    <dgm:pt modelId="{6E842F6D-77FF-444D-A634-7A4F6AA8EB61}" type="pres">
      <dgm:prSet presAssocID="{9AB03322-8ED5-47B0-A115-CBCBCA3D6A3B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1B6E40E6-4E20-41A6-A1C4-D0ACB516704A}" type="pres">
      <dgm:prSet presAssocID="{D2CEF843-8DB4-4B88-9E1B-774175C160E5}" presName="Name13" presStyleLbl="parChTrans1D2" presStyleIdx="3" presStyleCnt="4"/>
      <dgm:spPr/>
      <dgm:t>
        <a:bodyPr/>
        <a:lstStyle/>
        <a:p>
          <a:endParaRPr lang="en-IE"/>
        </a:p>
      </dgm:t>
    </dgm:pt>
    <dgm:pt modelId="{742A52BC-457A-48A1-A4D2-078F368066A3}" type="pres">
      <dgm:prSet presAssocID="{3C46998F-651F-4A89-9035-CDF3E70EF0EC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1DB47A11-A9B8-4030-800E-4B256ECAEF60}" srcId="{F52C768E-D7B8-462A-B98F-1FB04A5718D5}" destId="{CBFCBC8B-C93E-4217-B542-E457A1A6E4D6}" srcOrd="0" destOrd="0" parTransId="{6DFAEED4-ADB3-45CE-8DCA-8BAAE33F80A1}" sibTransId="{B1118EF6-F484-4713-A084-66D768834134}"/>
    <dgm:cxn modelId="{9ACB11A6-CE7C-4D69-803B-17C5393D152F}" type="presOf" srcId="{22782F3B-F0E1-4514-AF46-66DD05B629E3}" destId="{6AA6FE9C-44FB-425D-8F6A-0F0DB031BA44}" srcOrd="0" destOrd="0" presId="urn:microsoft.com/office/officeart/2005/8/layout/hierarchy3"/>
    <dgm:cxn modelId="{C3AB5575-9900-4F86-9926-B15428E18ABA}" srcId="{CBFCBC8B-C93E-4217-B542-E457A1A6E4D6}" destId="{3C46998F-651F-4A89-9035-CDF3E70EF0EC}" srcOrd="3" destOrd="0" parTransId="{D2CEF843-8DB4-4B88-9E1B-774175C160E5}" sibTransId="{E3BB6E90-0BAA-41BC-8709-C6A2AC832CED}"/>
    <dgm:cxn modelId="{AA7F0798-C17B-4206-B9F0-480944166603}" type="presOf" srcId="{CBFCBC8B-C93E-4217-B542-E457A1A6E4D6}" destId="{092D2987-2404-41D7-B1C7-806E56C4474C}" srcOrd="0" destOrd="0" presId="urn:microsoft.com/office/officeart/2005/8/layout/hierarchy3"/>
    <dgm:cxn modelId="{7588BFE9-FD1F-42FA-8743-AF0BEB3C5FD8}" type="presOf" srcId="{AF24BF4C-3634-4684-A8E9-861AA3116005}" destId="{9E5AF883-18E5-42D8-A72D-446B55B0C371}" srcOrd="0" destOrd="0" presId="urn:microsoft.com/office/officeart/2005/8/layout/hierarchy3"/>
    <dgm:cxn modelId="{1A1A4937-8A3C-4A50-AED4-8EB98D97137C}" type="presOf" srcId="{CBFCBC8B-C93E-4217-B542-E457A1A6E4D6}" destId="{B6D5B027-E195-4F50-A305-E04EB8782E4C}" srcOrd="1" destOrd="0" presId="urn:microsoft.com/office/officeart/2005/8/layout/hierarchy3"/>
    <dgm:cxn modelId="{6AB4AFC5-2D08-43C8-BDAE-2D995449B636}" type="presOf" srcId="{922B4DA0-4AA8-4221-B05D-019316E6F3C4}" destId="{9799F392-1558-430F-BD1A-E783ED316897}" srcOrd="0" destOrd="0" presId="urn:microsoft.com/office/officeart/2005/8/layout/hierarchy3"/>
    <dgm:cxn modelId="{BC993725-70BD-4D69-9F3E-0E825AD7B739}" type="presOf" srcId="{3C46998F-651F-4A89-9035-CDF3E70EF0EC}" destId="{742A52BC-457A-48A1-A4D2-078F368066A3}" srcOrd="0" destOrd="0" presId="urn:microsoft.com/office/officeart/2005/8/layout/hierarchy3"/>
    <dgm:cxn modelId="{C779B902-CD28-449C-98CE-40E3FBDDDE7A}" type="presOf" srcId="{32D240E2-58A5-4770-92D5-9F45F760DA3C}" destId="{2709FAFB-07DD-427A-AD60-7901B10201B7}" srcOrd="0" destOrd="0" presId="urn:microsoft.com/office/officeart/2005/8/layout/hierarchy3"/>
    <dgm:cxn modelId="{ADC0CA93-8B22-4B79-BA4B-54ECA234446A}" srcId="{CBFCBC8B-C93E-4217-B542-E457A1A6E4D6}" destId="{2CE850F3-33E5-4C82-A457-CD33FAAFB686}" srcOrd="0" destOrd="0" parTransId="{922B4DA0-4AA8-4221-B05D-019316E6F3C4}" sibTransId="{06176B1C-3644-4814-9DD4-DAC055230EDE}"/>
    <dgm:cxn modelId="{81525FEC-90E4-4A95-AACF-EB05011D5DEC}" type="presOf" srcId="{D2CEF843-8DB4-4B88-9E1B-774175C160E5}" destId="{1B6E40E6-4E20-41A6-A1C4-D0ACB516704A}" srcOrd="0" destOrd="0" presId="urn:microsoft.com/office/officeart/2005/8/layout/hierarchy3"/>
    <dgm:cxn modelId="{A455E1CE-F965-403B-9F50-A492B9CD679D}" type="presOf" srcId="{9AB03322-8ED5-47B0-A115-CBCBCA3D6A3B}" destId="{6E842F6D-77FF-444D-A634-7A4F6AA8EB61}" srcOrd="0" destOrd="0" presId="urn:microsoft.com/office/officeart/2005/8/layout/hierarchy3"/>
    <dgm:cxn modelId="{6DDAA5F0-582D-4B8A-9615-89A16D26C134}" srcId="{CBFCBC8B-C93E-4217-B542-E457A1A6E4D6}" destId="{9AB03322-8ED5-47B0-A115-CBCBCA3D6A3B}" srcOrd="2" destOrd="0" parTransId="{22782F3B-F0E1-4514-AF46-66DD05B629E3}" sibTransId="{5F27E687-CE10-47B3-B25B-8113C283E5A7}"/>
    <dgm:cxn modelId="{71731739-66A4-47DE-93E8-DBBC1831D2B3}" srcId="{CBFCBC8B-C93E-4217-B542-E457A1A6E4D6}" destId="{32D240E2-58A5-4770-92D5-9F45F760DA3C}" srcOrd="1" destOrd="0" parTransId="{AF24BF4C-3634-4684-A8E9-861AA3116005}" sibTransId="{36BDB145-7303-4784-819C-E010E1AA128A}"/>
    <dgm:cxn modelId="{444893A1-CBF3-449A-ABBF-F7A1D37520CD}" type="presOf" srcId="{F52C768E-D7B8-462A-B98F-1FB04A5718D5}" destId="{62A3555D-9F8A-46DE-ADE9-76F32AF2C97E}" srcOrd="0" destOrd="0" presId="urn:microsoft.com/office/officeart/2005/8/layout/hierarchy3"/>
    <dgm:cxn modelId="{171CC5A3-B1D6-4A6D-83C9-43BB2B8E9EE6}" type="presOf" srcId="{2CE850F3-33E5-4C82-A457-CD33FAAFB686}" destId="{A1296582-80EA-4F7F-AEB4-63D9411BD18B}" srcOrd="0" destOrd="0" presId="urn:microsoft.com/office/officeart/2005/8/layout/hierarchy3"/>
    <dgm:cxn modelId="{41F3CD6D-4B82-4A5A-B64E-4780A6CB7B6A}" type="presParOf" srcId="{62A3555D-9F8A-46DE-ADE9-76F32AF2C97E}" destId="{DA827455-C340-4422-8CCD-F7A40231E472}" srcOrd="0" destOrd="0" presId="urn:microsoft.com/office/officeart/2005/8/layout/hierarchy3"/>
    <dgm:cxn modelId="{BAF72B7E-59A4-4125-8D1A-D75170AA9CB7}" type="presParOf" srcId="{DA827455-C340-4422-8CCD-F7A40231E472}" destId="{25C3072E-733B-4FB0-9D02-459BEC6885B7}" srcOrd="0" destOrd="0" presId="urn:microsoft.com/office/officeart/2005/8/layout/hierarchy3"/>
    <dgm:cxn modelId="{1744ECCB-4392-4102-B206-220D1F73F8EA}" type="presParOf" srcId="{25C3072E-733B-4FB0-9D02-459BEC6885B7}" destId="{092D2987-2404-41D7-B1C7-806E56C4474C}" srcOrd="0" destOrd="0" presId="urn:microsoft.com/office/officeart/2005/8/layout/hierarchy3"/>
    <dgm:cxn modelId="{DFC60372-0F48-4A62-AAEB-DF1DC14D2C7F}" type="presParOf" srcId="{25C3072E-733B-4FB0-9D02-459BEC6885B7}" destId="{B6D5B027-E195-4F50-A305-E04EB8782E4C}" srcOrd="1" destOrd="0" presId="urn:microsoft.com/office/officeart/2005/8/layout/hierarchy3"/>
    <dgm:cxn modelId="{2C0B8ED1-66AB-4FCD-B3B2-286D6ED6D945}" type="presParOf" srcId="{DA827455-C340-4422-8CCD-F7A40231E472}" destId="{D0D5FE52-9453-4ECD-8CB9-09A45075CAB5}" srcOrd="1" destOrd="0" presId="urn:microsoft.com/office/officeart/2005/8/layout/hierarchy3"/>
    <dgm:cxn modelId="{380C507C-D567-4F20-930D-594B51E65CE9}" type="presParOf" srcId="{D0D5FE52-9453-4ECD-8CB9-09A45075CAB5}" destId="{9799F392-1558-430F-BD1A-E783ED316897}" srcOrd="0" destOrd="0" presId="urn:microsoft.com/office/officeart/2005/8/layout/hierarchy3"/>
    <dgm:cxn modelId="{EF2E8B4B-3DFA-43A7-9C27-FC2FA2EC4C04}" type="presParOf" srcId="{D0D5FE52-9453-4ECD-8CB9-09A45075CAB5}" destId="{A1296582-80EA-4F7F-AEB4-63D9411BD18B}" srcOrd="1" destOrd="0" presId="urn:microsoft.com/office/officeart/2005/8/layout/hierarchy3"/>
    <dgm:cxn modelId="{9D8DD554-A566-43DA-A46F-9624AB13E2D0}" type="presParOf" srcId="{D0D5FE52-9453-4ECD-8CB9-09A45075CAB5}" destId="{9E5AF883-18E5-42D8-A72D-446B55B0C371}" srcOrd="2" destOrd="0" presId="urn:microsoft.com/office/officeart/2005/8/layout/hierarchy3"/>
    <dgm:cxn modelId="{C40A3FBD-3CB2-4754-B075-57DFDD3FD254}" type="presParOf" srcId="{D0D5FE52-9453-4ECD-8CB9-09A45075CAB5}" destId="{2709FAFB-07DD-427A-AD60-7901B10201B7}" srcOrd="3" destOrd="0" presId="urn:microsoft.com/office/officeart/2005/8/layout/hierarchy3"/>
    <dgm:cxn modelId="{C2017C67-F53C-454E-A75C-EDE3F9FB46C3}" type="presParOf" srcId="{D0D5FE52-9453-4ECD-8CB9-09A45075CAB5}" destId="{6AA6FE9C-44FB-425D-8F6A-0F0DB031BA44}" srcOrd="4" destOrd="0" presId="urn:microsoft.com/office/officeart/2005/8/layout/hierarchy3"/>
    <dgm:cxn modelId="{B867852F-B8F9-41F2-ADC8-81C9D4CC578D}" type="presParOf" srcId="{D0D5FE52-9453-4ECD-8CB9-09A45075CAB5}" destId="{6E842F6D-77FF-444D-A634-7A4F6AA8EB61}" srcOrd="5" destOrd="0" presId="urn:microsoft.com/office/officeart/2005/8/layout/hierarchy3"/>
    <dgm:cxn modelId="{CF058F67-937A-4662-805E-E5DC66F8D1CB}" type="presParOf" srcId="{D0D5FE52-9453-4ECD-8CB9-09A45075CAB5}" destId="{1B6E40E6-4E20-41A6-A1C4-D0ACB516704A}" srcOrd="6" destOrd="0" presId="urn:microsoft.com/office/officeart/2005/8/layout/hierarchy3"/>
    <dgm:cxn modelId="{4AAE4525-8E46-43DE-BFBA-25165B7B0AF0}" type="presParOf" srcId="{D0D5FE52-9453-4ECD-8CB9-09A45075CAB5}" destId="{742A52BC-457A-48A1-A4D2-078F368066A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2C768E-D7B8-462A-B98F-1FB04A5718D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CBFCBC8B-C93E-4217-B542-E457A1A6E4D6}">
      <dgm:prSet phldrT="[Text]" custT="1"/>
      <dgm:spPr>
        <a:solidFill>
          <a:schemeClr val="tx1"/>
        </a:solidFill>
      </dgm:spPr>
      <dgm:t>
        <a:bodyPr/>
        <a:lstStyle/>
        <a:p>
          <a:r>
            <a:rPr lang="en-IE" sz="1400" dirty="0" smtClean="0"/>
            <a:t>Vacant Site Register</a:t>
          </a:r>
          <a:endParaRPr lang="en-IE" sz="1400" dirty="0"/>
        </a:p>
      </dgm:t>
    </dgm:pt>
    <dgm:pt modelId="{6DFAEED4-ADB3-45CE-8DCA-8BAAE33F80A1}" type="parTrans" cxnId="{1DB47A11-A9B8-4030-800E-4B256ECAEF60}">
      <dgm:prSet/>
      <dgm:spPr/>
      <dgm:t>
        <a:bodyPr/>
        <a:lstStyle/>
        <a:p>
          <a:endParaRPr lang="en-IE"/>
        </a:p>
      </dgm:t>
    </dgm:pt>
    <dgm:pt modelId="{B1118EF6-F484-4713-A084-66D768834134}" type="sibTrans" cxnId="{1DB47A11-A9B8-4030-800E-4B256ECAEF60}">
      <dgm:prSet/>
      <dgm:spPr/>
      <dgm:t>
        <a:bodyPr/>
        <a:lstStyle/>
        <a:p>
          <a:endParaRPr lang="en-IE"/>
        </a:p>
      </dgm:t>
    </dgm:pt>
    <dgm:pt modelId="{2CE850F3-33E5-4C82-A457-CD33FAAFB686}">
      <dgm:prSet phldrT="[Text]" custT="1"/>
      <dgm:spPr>
        <a:ln>
          <a:solidFill>
            <a:srgbClr val="FFC000"/>
          </a:solidFill>
        </a:ln>
      </dgm:spPr>
      <dgm:t>
        <a:bodyPr/>
        <a:lstStyle/>
        <a:p>
          <a:pPr algn="ctr"/>
          <a:endParaRPr lang="en-IE" sz="1200" b="1" dirty="0" smtClean="0"/>
        </a:p>
        <a:p>
          <a:pPr algn="ctr"/>
          <a:r>
            <a:rPr lang="en-IE" sz="1200" b="1" dirty="0" smtClean="0"/>
            <a:t>January 1</a:t>
          </a:r>
          <a:r>
            <a:rPr lang="en-IE" sz="1200" b="1" baseline="30000" dirty="0" smtClean="0"/>
            <a:t>st</a:t>
          </a:r>
          <a:r>
            <a:rPr lang="en-IE" sz="1200" b="1" dirty="0" smtClean="0"/>
            <a:t> 2017….</a:t>
          </a:r>
        </a:p>
        <a:p>
          <a:pPr algn="ctr"/>
          <a:r>
            <a:rPr lang="en-IE" sz="1200" b="0" dirty="0" smtClean="0"/>
            <a:t>Ongoing Maintenance</a:t>
          </a:r>
        </a:p>
        <a:p>
          <a:pPr algn="ctr"/>
          <a:endParaRPr lang="en-IE" sz="1200" b="0" dirty="0"/>
        </a:p>
      </dgm:t>
    </dgm:pt>
    <dgm:pt modelId="{922B4DA0-4AA8-4221-B05D-019316E6F3C4}" type="parTrans" cxnId="{ADC0CA93-8B22-4B79-BA4B-54ECA234446A}">
      <dgm:prSet/>
      <dgm:spPr>
        <a:ln>
          <a:solidFill>
            <a:srgbClr val="FFC000"/>
          </a:solidFill>
        </a:ln>
      </dgm:spPr>
      <dgm:t>
        <a:bodyPr/>
        <a:lstStyle/>
        <a:p>
          <a:endParaRPr lang="en-IE"/>
        </a:p>
      </dgm:t>
    </dgm:pt>
    <dgm:pt modelId="{06176B1C-3644-4814-9DD4-DAC055230EDE}" type="sibTrans" cxnId="{ADC0CA93-8B22-4B79-BA4B-54ECA234446A}">
      <dgm:prSet/>
      <dgm:spPr/>
      <dgm:t>
        <a:bodyPr/>
        <a:lstStyle/>
        <a:p>
          <a:endParaRPr lang="en-IE"/>
        </a:p>
      </dgm:t>
    </dgm:pt>
    <dgm:pt modelId="{62A3555D-9F8A-46DE-ADE9-76F32AF2C97E}" type="pres">
      <dgm:prSet presAssocID="{F52C768E-D7B8-462A-B98F-1FB04A5718D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E"/>
        </a:p>
      </dgm:t>
    </dgm:pt>
    <dgm:pt modelId="{DA827455-C340-4422-8CCD-F7A40231E472}" type="pres">
      <dgm:prSet presAssocID="{CBFCBC8B-C93E-4217-B542-E457A1A6E4D6}" presName="root" presStyleCnt="0"/>
      <dgm:spPr/>
    </dgm:pt>
    <dgm:pt modelId="{25C3072E-733B-4FB0-9D02-459BEC6885B7}" type="pres">
      <dgm:prSet presAssocID="{CBFCBC8B-C93E-4217-B542-E457A1A6E4D6}" presName="rootComposite" presStyleCnt="0"/>
      <dgm:spPr/>
    </dgm:pt>
    <dgm:pt modelId="{092D2987-2404-41D7-B1C7-806E56C4474C}" type="pres">
      <dgm:prSet presAssocID="{CBFCBC8B-C93E-4217-B542-E457A1A6E4D6}" presName="rootText" presStyleLbl="node1" presStyleIdx="0" presStyleCnt="1" custScaleX="100000" custScaleY="91648" custLinFactNeighborX="-49" custLinFactNeighborY="-2018"/>
      <dgm:spPr/>
      <dgm:t>
        <a:bodyPr/>
        <a:lstStyle/>
        <a:p>
          <a:endParaRPr lang="en-IE"/>
        </a:p>
      </dgm:t>
    </dgm:pt>
    <dgm:pt modelId="{B6D5B027-E195-4F50-A305-E04EB8782E4C}" type="pres">
      <dgm:prSet presAssocID="{CBFCBC8B-C93E-4217-B542-E457A1A6E4D6}" presName="rootConnector" presStyleLbl="node1" presStyleIdx="0" presStyleCnt="1"/>
      <dgm:spPr/>
      <dgm:t>
        <a:bodyPr/>
        <a:lstStyle/>
        <a:p>
          <a:endParaRPr lang="en-IE"/>
        </a:p>
      </dgm:t>
    </dgm:pt>
    <dgm:pt modelId="{D0D5FE52-9453-4ECD-8CB9-09A45075CAB5}" type="pres">
      <dgm:prSet presAssocID="{CBFCBC8B-C93E-4217-B542-E457A1A6E4D6}" presName="childShape" presStyleCnt="0"/>
      <dgm:spPr/>
    </dgm:pt>
    <dgm:pt modelId="{9799F392-1558-430F-BD1A-E783ED316897}" type="pres">
      <dgm:prSet presAssocID="{922B4DA0-4AA8-4221-B05D-019316E6F3C4}" presName="Name13" presStyleLbl="parChTrans1D2" presStyleIdx="0" presStyleCnt="1"/>
      <dgm:spPr/>
      <dgm:t>
        <a:bodyPr/>
        <a:lstStyle/>
        <a:p>
          <a:endParaRPr lang="en-IE"/>
        </a:p>
      </dgm:t>
    </dgm:pt>
    <dgm:pt modelId="{A1296582-80EA-4F7F-AEB4-63D9411BD18B}" type="pres">
      <dgm:prSet presAssocID="{2CE850F3-33E5-4C82-A457-CD33FAAFB686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D4F9726E-539C-42E2-BE48-3F51664AD455}" type="presOf" srcId="{CBFCBC8B-C93E-4217-B542-E457A1A6E4D6}" destId="{B6D5B027-E195-4F50-A305-E04EB8782E4C}" srcOrd="1" destOrd="0" presId="urn:microsoft.com/office/officeart/2005/8/layout/hierarchy3"/>
    <dgm:cxn modelId="{ADC0CA93-8B22-4B79-BA4B-54ECA234446A}" srcId="{CBFCBC8B-C93E-4217-B542-E457A1A6E4D6}" destId="{2CE850F3-33E5-4C82-A457-CD33FAAFB686}" srcOrd="0" destOrd="0" parTransId="{922B4DA0-4AA8-4221-B05D-019316E6F3C4}" sibTransId="{06176B1C-3644-4814-9DD4-DAC055230EDE}"/>
    <dgm:cxn modelId="{D8DDE274-51B0-45B4-AEF8-97660DA0B3F4}" type="presOf" srcId="{2CE850F3-33E5-4C82-A457-CD33FAAFB686}" destId="{A1296582-80EA-4F7F-AEB4-63D9411BD18B}" srcOrd="0" destOrd="0" presId="urn:microsoft.com/office/officeart/2005/8/layout/hierarchy3"/>
    <dgm:cxn modelId="{29938613-28A3-407E-946D-6023156B63E2}" type="presOf" srcId="{CBFCBC8B-C93E-4217-B542-E457A1A6E4D6}" destId="{092D2987-2404-41D7-B1C7-806E56C4474C}" srcOrd="0" destOrd="0" presId="urn:microsoft.com/office/officeart/2005/8/layout/hierarchy3"/>
    <dgm:cxn modelId="{1DB47A11-A9B8-4030-800E-4B256ECAEF60}" srcId="{F52C768E-D7B8-462A-B98F-1FB04A5718D5}" destId="{CBFCBC8B-C93E-4217-B542-E457A1A6E4D6}" srcOrd="0" destOrd="0" parTransId="{6DFAEED4-ADB3-45CE-8DCA-8BAAE33F80A1}" sibTransId="{B1118EF6-F484-4713-A084-66D768834134}"/>
    <dgm:cxn modelId="{FB7C8945-59A1-44FE-96C1-CD9A301E5BFE}" type="presOf" srcId="{F52C768E-D7B8-462A-B98F-1FB04A5718D5}" destId="{62A3555D-9F8A-46DE-ADE9-76F32AF2C97E}" srcOrd="0" destOrd="0" presId="urn:microsoft.com/office/officeart/2005/8/layout/hierarchy3"/>
    <dgm:cxn modelId="{4234F052-6D65-41E1-A60D-6EC7F5088F8E}" type="presOf" srcId="{922B4DA0-4AA8-4221-B05D-019316E6F3C4}" destId="{9799F392-1558-430F-BD1A-E783ED316897}" srcOrd="0" destOrd="0" presId="urn:microsoft.com/office/officeart/2005/8/layout/hierarchy3"/>
    <dgm:cxn modelId="{B7FDEC9A-2584-4ABF-86DE-7C6B33062740}" type="presParOf" srcId="{62A3555D-9F8A-46DE-ADE9-76F32AF2C97E}" destId="{DA827455-C340-4422-8CCD-F7A40231E472}" srcOrd="0" destOrd="0" presId="urn:microsoft.com/office/officeart/2005/8/layout/hierarchy3"/>
    <dgm:cxn modelId="{37DD663C-368D-4813-AEB1-ADB0D5A3F9CA}" type="presParOf" srcId="{DA827455-C340-4422-8CCD-F7A40231E472}" destId="{25C3072E-733B-4FB0-9D02-459BEC6885B7}" srcOrd="0" destOrd="0" presId="urn:microsoft.com/office/officeart/2005/8/layout/hierarchy3"/>
    <dgm:cxn modelId="{B11D2BA2-922F-4A03-B8AC-FB594E08015D}" type="presParOf" srcId="{25C3072E-733B-4FB0-9D02-459BEC6885B7}" destId="{092D2987-2404-41D7-B1C7-806E56C4474C}" srcOrd="0" destOrd="0" presId="urn:microsoft.com/office/officeart/2005/8/layout/hierarchy3"/>
    <dgm:cxn modelId="{6CB53325-E969-4C67-BC13-E6FB66DD463C}" type="presParOf" srcId="{25C3072E-733B-4FB0-9D02-459BEC6885B7}" destId="{B6D5B027-E195-4F50-A305-E04EB8782E4C}" srcOrd="1" destOrd="0" presId="urn:microsoft.com/office/officeart/2005/8/layout/hierarchy3"/>
    <dgm:cxn modelId="{87A73024-9537-4853-ACC1-C2E7D96FC14D}" type="presParOf" srcId="{DA827455-C340-4422-8CCD-F7A40231E472}" destId="{D0D5FE52-9453-4ECD-8CB9-09A45075CAB5}" srcOrd="1" destOrd="0" presId="urn:microsoft.com/office/officeart/2005/8/layout/hierarchy3"/>
    <dgm:cxn modelId="{D10CA150-588F-494B-B802-3FE7678E43FF}" type="presParOf" srcId="{D0D5FE52-9453-4ECD-8CB9-09A45075CAB5}" destId="{9799F392-1558-430F-BD1A-E783ED316897}" srcOrd="0" destOrd="0" presId="urn:microsoft.com/office/officeart/2005/8/layout/hierarchy3"/>
    <dgm:cxn modelId="{B42F14A8-9D12-4B33-8CDF-58DBCBF2D644}" type="presParOf" srcId="{D0D5FE52-9453-4ECD-8CB9-09A45075CAB5}" destId="{A1296582-80EA-4F7F-AEB4-63D9411BD18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EA716-D3D2-4067-B06D-FD55AE55EAD0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2C4B3-C0E6-424D-8746-463FBD96221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00787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10425-C097-43FE-9306-76C2160AFACD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46394-DFB4-453F-965E-1C42D549F7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96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4905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98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5824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738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29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537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032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55358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120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748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5961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069D9-E80E-4DED-98C0-69DF99430E12}" type="datetimeFigureOut">
              <a:rPr lang="en-IE" smtClean="0"/>
              <a:t>15/02/2017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BD59D-4DE4-4323-A973-18AB9C519B5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071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379"/>
            <a:ext cx="9144000" cy="609924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703156"/>
            <a:ext cx="5285874" cy="93102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IE" sz="2800" b="1" dirty="0">
                <a:ln w="0"/>
                <a:cs typeface="Aharoni" panose="02010803020104030203" pitchFamily="2" charset="-79"/>
              </a:rPr>
              <a:t>South Dublin County Council </a:t>
            </a:r>
            <a:br>
              <a:rPr lang="en-IE" sz="2800" b="1" dirty="0">
                <a:ln w="0"/>
                <a:cs typeface="Aharoni" panose="02010803020104030203" pitchFamily="2" charset="-79"/>
              </a:rPr>
            </a:br>
            <a:r>
              <a:rPr lang="en-IE" sz="2800" b="1" dirty="0">
                <a:ln w="0"/>
                <a:cs typeface="Aharoni" panose="02010803020104030203" pitchFamily="2" charset="-79"/>
              </a:rPr>
              <a:t>Vacant Site Register: Update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19" y="546364"/>
            <a:ext cx="1483637" cy="82708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/>
          <p:cNvSpPr txBox="1"/>
          <p:nvPr/>
        </p:nvSpPr>
        <p:spPr>
          <a:xfrm>
            <a:off x="4572000" y="5802485"/>
            <a:ext cx="43532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350" b="1" dirty="0">
                <a:cs typeface="Aharoni" panose="02010803020104030203" pitchFamily="2" charset="-79"/>
              </a:rPr>
              <a:t>Presentation to Land Use Planning and Transportation SPC </a:t>
            </a:r>
          </a:p>
          <a:p>
            <a:pPr algn="r"/>
            <a:r>
              <a:rPr lang="en-IE" sz="1350" b="1" dirty="0">
                <a:cs typeface="Aharoni" panose="02010803020104030203" pitchFamily="2" charset="-79"/>
              </a:rPr>
              <a:t>  	 </a:t>
            </a:r>
            <a:r>
              <a:rPr lang="en-IE" sz="1350" b="1" dirty="0" smtClean="0">
                <a:cs typeface="Aharoni" panose="02010803020104030203" pitchFamily="2" charset="-79"/>
              </a:rPr>
              <a:t>     16</a:t>
            </a:r>
            <a:r>
              <a:rPr lang="en-IE" sz="1350" b="1" baseline="30000" dirty="0" smtClean="0">
                <a:cs typeface="Aharoni" panose="02010803020104030203" pitchFamily="2" charset="-79"/>
              </a:rPr>
              <a:t>th</a:t>
            </a:r>
            <a:r>
              <a:rPr lang="en-IE" sz="1350" b="1" dirty="0" smtClean="0">
                <a:cs typeface="Aharoni" panose="02010803020104030203" pitchFamily="2" charset="-79"/>
              </a:rPr>
              <a:t> </a:t>
            </a:r>
            <a:r>
              <a:rPr lang="en-IE" sz="1350" b="1" dirty="0">
                <a:cs typeface="Aharoni" panose="02010803020104030203" pitchFamily="2" charset="-79"/>
              </a:rPr>
              <a:t>February </a:t>
            </a:r>
            <a:r>
              <a:rPr lang="en-IE" sz="1350" b="1" dirty="0" smtClean="0">
                <a:cs typeface="Aharoni" panose="02010803020104030203" pitchFamily="2" charset="-79"/>
              </a:rPr>
              <a:t>2017</a:t>
            </a:r>
            <a:endParaRPr lang="en-IE" sz="1350" b="1" i="1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0844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6034"/>
            <a:ext cx="9144000" cy="51459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87111" y="162732"/>
            <a:ext cx="61697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700" dirty="0" smtClean="0"/>
              <a:t>Background &amp; Context</a:t>
            </a:r>
            <a:endParaRPr lang="en-IE" sz="2700" dirty="0"/>
          </a:p>
        </p:txBody>
      </p:sp>
      <p:sp>
        <p:nvSpPr>
          <p:cNvPr id="4" name="TextBox 3"/>
          <p:cNvSpPr txBox="1"/>
          <p:nvPr/>
        </p:nvSpPr>
        <p:spPr>
          <a:xfrm>
            <a:off x="100952" y="1874728"/>
            <a:ext cx="4666433" cy="3108543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/>
                </a:solidFill>
              </a:rPr>
              <a:t>Why?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>
                <a:solidFill>
                  <a:srgbClr val="FFC000"/>
                </a:solidFill>
              </a:rPr>
              <a:t>Urban Regeneration &amp; Housing Act 2015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 smtClean="0">
                <a:solidFill>
                  <a:srgbClr val="FFC000"/>
                </a:solidFill>
              </a:rPr>
              <a:t>Construction </a:t>
            </a:r>
            <a:r>
              <a:rPr lang="en-IE" sz="2000" dirty="0">
                <a:solidFill>
                  <a:srgbClr val="FFC000"/>
                </a:solidFill>
              </a:rPr>
              <a:t>2020 (Action 23</a:t>
            </a:r>
            <a:r>
              <a:rPr lang="en-IE" sz="2000" dirty="0" smtClean="0">
                <a:solidFill>
                  <a:srgbClr val="FFC000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>
                <a:solidFill>
                  <a:srgbClr val="FFC000"/>
                </a:solidFill>
              </a:rPr>
              <a:t>Planning Policy Statement 2015</a:t>
            </a:r>
          </a:p>
          <a:p>
            <a:r>
              <a:rPr lang="en-IE" sz="2000" dirty="0" smtClean="0">
                <a:solidFill>
                  <a:srgbClr val="FFC000"/>
                </a:solidFill>
              </a:rPr>
              <a:t>      - Active </a:t>
            </a:r>
            <a:r>
              <a:rPr lang="en-IE" sz="2000" dirty="0">
                <a:solidFill>
                  <a:srgbClr val="FFC000"/>
                </a:solidFill>
              </a:rPr>
              <a:t>Land Management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 smtClean="0">
                <a:solidFill>
                  <a:srgbClr val="FFC000"/>
                </a:solidFill>
              </a:rPr>
              <a:t>Rebuilding </a:t>
            </a:r>
            <a:r>
              <a:rPr lang="en-IE" sz="2000" dirty="0">
                <a:solidFill>
                  <a:srgbClr val="FFC000"/>
                </a:solidFill>
              </a:rPr>
              <a:t>Ireland</a:t>
            </a:r>
          </a:p>
          <a:p>
            <a:endParaRPr lang="en-IE" sz="1400" dirty="0" smtClean="0">
              <a:solidFill>
                <a:schemeClr val="bg1"/>
              </a:solidFill>
            </a:endParaRPr>
          </a:p>
          <a:p>
            <a:r>
              <a:rPr lang="en-IE" sz="2400" dirty="0" smtClean="0">
                <a:solidFill>
                  <a:schemeClr val="bg1"/>
                </a:solidFill>
              </a:rPr>
              <a:t>When? </a:t>
            </a:r>
          </a:p>
          <a:p>
            <a:r>
              <a:rPr lang="en-IE" sz="2000" dirty="0" smtClean="0">
                <a:solidFill>
                  <a:srgbClr val="FFC000"/>
                </a:solidFill>
              </a:rPr>
              <a:t>January 1</a:t>
            </a:r>
            <a:r>
              <a:rPr lang="en-IE" sz="2000" baseline="30000" dirty="0" smtClean="0">
                <a:solidFill>
                  <a:srgbClr val="FFC000"/>
                </a:solidFill>
              </a:rPr>
              <a:t>st</a:t>
            </a:r>
            <a:r>
              <a:rPr lang="en-IE" sz="2000" dirty="0" smtClean="0">
                <a:solidFill>
                  <a:srgbClr val="FFC000"/>
                </a:solidFill>
              </a:rPr>
              <a:t> 2017 </a:t>
            </a:r>
            <a:endParaRPr lang="en-IE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0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378"/>
            <a:ext cx="9144000" cy="60992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715" y="1573996"/>
            <a:ext cx="4863760" cy="4143442"/>
          </a:xfrm>
          <a:prstGeom prst="rect">
            <a:avLst/>
          </a:prstGeom>
          <a:solidFill>
            <a:schemeClr val="tx1">
              <a:alpha val="3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E" sz="1350" dirty="0">
                <a:solidFill>
                  <a:schemeClr val="bg1"/>
                </a:solidFill>
              </a:rPr>
              <a:t>(1) Under the legislation, a site (any area of land exceeding 0.05 ha) is considered vacant in the following circumstances, if—</a:t>
            </a:r>
          </a:p>
          <a:p>
            <a:pPr>
              <a:lnSpc>
                <a:spcPct val="150000"/>
              </a:lnSpc>
            </a:pPr>
            <a:r>
              <a:rPr lang="en-IE" sz="1350" dirty="0">
                <a:solidFill>
                  <a:schemeClr val="bg1"/>
                </a:solidFill>
              </a:rPr>
              <a:t>(a) in the case of a site consisting of </a:t>
            </a:r>
            <a:r>
              <a:rPr lang="en-IE" sz="1350" b="1" dirty="0">
                <a:solidFill>
                  <a:srgbClr val="FFC000"/>
                </a:solidFill>
              </a:rPr>
              <a:t>residential land</a:t>
            </a:r>
            <a:r>
              <a:rPr lang="en-IE" sz="1350" dirty="0">
                <a:solidFill>
                  <a:schemeClr val="bg1"/>
                </a:solidFill>
              </a:rPr>
              <a:t>—</a:t>
            </a:r>
          </a:p>
          <a:p>
            <a:pPr>
              <a:lnSpc>
                <a:spcPct val="150000"/>
              </a:lnSpc>
            </a:pPr>
            <a:r>
              <a:rPr lang="en-IE" sz="1350" dirty="0">
                <a:solidFill>
                  <a:schemeClr val="bg1"/>
                </a:solidFill>
              </a:rPr>
              <a:t>(</a:t>
            </a:r>
            <a:r>
              <a:rPr lang="en-IE" sz="1350" dirty="0" err="1">
                <a:solidFill>
                  <a:schemeClr val="bg1"/>
                </a:solidFill>
              </a:rPr>
              <a:t>i</a:t>
            </a:r>
            <a:r>
              <a:rPr lang="en-IE" sz="1350" dirty="0">
                <a:solidFill>
                  <a:schemeClr val="bg1"/>
                </a:solidFill>
              </a:rPr>
              <a:t>) the site is situated in an area in which there is a need for housing,</a:t>
            </a:r>
          </a:p>
          <a:p>
            <a:pPr>
              <a:lnSpc>
                <a:spcPct val="150000"/>
              </a:lnSpc>
            </a:pPr>
            <a:r>
              <a:rPr lang="en-IE" sz="1350" dirty="0">
                <a:solidFill>
                  <a:schemeClr val="bg1"/>
                </a:solidFill>
              </a:rPr>
              <a:t>(ii) the site is suitable for the provision of housing, and</a:t>
            </a:r>
          </a:p>
          <a:p>
            <a:pPr>
              <a:lnSpc>
                <a:spcPct val="150000"/>
              </a:lnSpc>
            </a:pPr>
            <a:r>
              <a:rPr lang="en-IE" sz="1350" dirty="0">
                <a:solidFill>
                  <a:schemeClr val="bg1"/>
                </a:solidFill>
              </a:rPr>
              <a:t>(iii) the site, or the majority of the site, is vacant or idle, 	</a:t>
            </a:r>
          </a:p>
          <a:p>
            <a:pPr>
              <a:lnSpc>
                <a:spcPct val="150000"/>
              </a:lnSpc>
            </a:pPr>
            <a:r>
              <a:rPr lang="en-IE" sz="1350" b="1" dirty="0">
                <a:solidFill>
                  <a:schemeClr val="bg1"/>
                </a:solidFill>
              </a:rPr>
              <a:t>and</a:t>
            </a:r>
          </a:p>
          <a:p>
            <a:pPr>
              <a:lnSpc>
                <a:spcPct val="150000"/>
              </a:lnSpc>
            </a:pPr>
            <a:r>
              <a:rPr lang="en-IE" sz="1350" dirty="0">
                <a:solidFill>
                  <a:schemeClr val="bg1"/>
                </a:solidFill>
              </a:rPr>
              <a:t>(b) in the case of a site consisting of </a:t>
            </a:r>
            <a:r>
              <a:rPr lang="en-IE" sz="1350" b="1" dirty="0">
                <a:solidFill>
                  <a:srgbClr val="FFC000"/>
                </a:solidFill>
              </a:rPr>
              <a:t>regeneration land</a:t>
            </a:r>
            <a:r>
              <a:rPr lang="en-IE" sz="1350" dirty="0">
                <a:solidFill>
                  <a:schemeClr val="bg1"/>
                </a:solidFill>
              </a:rPr>
              <a:t>—</a:t>
            </a:r>
          </a:p>
          <a:p>
            <a:pPr>
              <a:lnSpc>
                <a:spcPct val="150000"/>
              </a:lnSpc>
            </a:pPr>
            <a:r>
              <a:rPr lang="en-IE" sz="1350" dirty="0">
                <a:solidFill>
                  <a:schemeClr val="bg1"/>
                </a:solidFill>
              </a:rPr>
              <a:t>(</a:t>
            </a:r>
            <a:r>
              <a:rPr lang="en-IE" sz="1350" dirty="0" err="1">
                <a:solidFill>
                  <a:schemeClr val="bg1"/>
                </a:solidFill>
              </a:rPr>
              <a:t>i</a:t>
            </a:r>
            <a:r>
              <a:rPr lang="en-IE" sz="1350" dirty="0">
                <a:solidFill>
                  <a:schemeClr val="bg1"/>
                </a:solidFill>
              </a:rPr>
              <a:t>) the site, or the majority of the site, is vacant or idle, and</a:t>
            </a:r>
          </a:p>
          <a:p>
            <a:pPr>
              <a:lnSpc>
                <a:spcPct val="150000"/>
              </a:lnSpc>
            </a:pPr>
            <a:r>
              <a:rPr lang="en-IE" sz="1350" dirty="0">
                <a:solidFill>
                  <a:schemeClr val="bg1"/>
                </a:solidFill>
              </a:rPr>
              <a:t>(ii) the site being vacant or idle has adverse effects on existing amenities or reduces the amenity provided by existing public infrastructure and facilities.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715" y="1112331"/>
            <a:ext cx="3565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>
                <a:solidFill>
                  <a:schemeClr val="accent4"/>
                </a:solidFill>
              </a:rPr>
              <a:t>What is a Vacant Site?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7111" y="-88348"/>
            <a:ext cx="61697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700" dirty="0" smtClean="0"/>
              <a:t>Background &amp; Context</a:t>
            </a:r>
            <a:endParaRPr lang="en-IE" sz="2700" dirty="0"/>
          </a:p>
        </p:txBody>
      </p:sp>
    </p:spTree>
    <p:extLst>
      <p:ext uri="{BB962C8B-B14F-4D97-AF65-F5344CB8AC3E}">
        <p14:creationId xmlns:p14="http://schemas.microsoft.com/office/powerpoint/2010/main" val="371783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378"/>
            <a:ext cx="9144000" cy="60992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87111" y="506608"/>
            <a:ext cx="61697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700" dirty="0" smtClean="0"/>
              <a:t>Progress to Date</a:t>
            </a:r>
            <a:endParaRPr lang="en-IE" sz="2700" dirty="0"/>
          </a:p>
        </p:txBody>
      </p:sp>
      <p:sp>
        <p:nvSpPr>
          <p:cNvPr id="4" name="Rectangle 3"/>
          <p:cNvSpPr/>
          <p:nvPr/>
        </p:nvSpPr>
        <p:spPr>
          <a:xfrm>
            <a:off x="226646" y="1289538"/>
            <a:ext cx="4923692" cy="134424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Rectangle 6"/>
          <p:cNvSpPr/>
          <p:nvPr/>
        </p:nvSpPr>
        <p:spPr>
          <a:xfrm>
            <a:off x="226646" y="3938954"/>
            <a:ext cx="4923692" cy="74246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226646" y="5556738"/>
            <a:ext cx="4923692" cy="67993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TextBox 5"/>
          <p:cNvSpPr txBox="1"/>
          <p:nvPr/>
        </p:nvSpPr>
        <p:spPr>
          <a:xfrm>
            <a:off x="167414" y="1228503"/>
            <a:ext cx="5053263" cy="5078313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E" sz="1350" b="1" dirty="0"/>
              <a:t>January 1</a:t>
            </a:r>
            <a:r>
              <a:rPr lang="en-IE" sz="1350" b="1" baseline="30000" dirty="0"/>
              <a:t>st</a:t>
            </a:r>
            <a:r>
              <a:rPr lang="en-IE" sz="1350" b="1" dirty="0"/>
              <a:t> 2017: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Information published on SDCC website detailing what the Vacant Site Register/Levy </a:t>
            </a:r>
            <a:r>
              <a:rPr lang="en-IE" sz="1350" dirty="0" smtClean="0"/>
              <a:t>is;</a:t>
            </a:r>
            <a:endParaRPr lang="en-IE" sz="13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Copy of Register published (unpopulated</a:t>
            </a:r>
            <a:r>
              <a:rPr lang="en-IE" sz="1350" dirty="0" smtClean="0"/>
              <a:t>);</a:t>
            </a:r>
            <a:endParaRPr lang="en-IE" sz="13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Notifications posted on Councils social media pages and news item on website at 9am on January 1</a:t>
            </a:r>
            <a:r>
              <a:rPr lang="en-IE" sz="1350" baseline="30000" dirty="0"/>
              <a:t>st</a:t>
            </a:r>
            <a:r>
              <a:rPr lang="en-IE" sz="1350" dirty="0"/>
              <a:t> </a:t>
            </a:r>
            <a:r>
              <a:rPr lang="en-IE" sz="1350" dirty="0" smtClean="0"/>
              <a:t>2017. </a:t>
            </a:r>
            <a:endParaRPr lang="en-IE" sz="1350" dirty="0"/>
          </a:p>
          <a:p>
            <a:endParaRPr lang="en-IE" sz="1350" dirty="0"/>
          </a:p>
          <a:p>
            <a:r>
              <a:rPr lang="en-IE" sz="1350" b="1" dirty="0"/>
              <a:t>February 2017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Finalising </a:t>
            </a:r>
            <a:r>
              <a:rPr lang="en-IE" sz="1350" dirty="0" smtClean="0"/>
              <a:t>potential </a:t>
            </a:r>
            <a:r>
              <a:rPr lang="en-IE" sz="1350" dirty="0"/>
              <a:t>sites to be </a:t>
            </a:r>
            <a:r>
              <a:rPr lang="en-IE" sz="1350" dirty="0" smtClean="0"/>
              <a:t>included and identification of those to be notified </a:t>
            </a:r>
            <a:r>
              <a:rPr lang="en-IE" sz="1350" dirty="0"/>
              <a:t>(information from land registry </a:t>
            </a:r>
            <a:r>
              <a:rPr lang="en-IE" sz="1350" dirty="0" smtClean="0"/>
              <a:t>etc.); </a:t>
            </a:r>
            <a:endParaRPr lang="en-IE" sz="13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Notification letters/notices </a:t>
            </a:r>
            <a:r>
              <a:rPr lang="en-IE" sz="1350" dirty="0" smtClean="0"/>
              <a:t>prepared;</a:t>
            </a:r>
            <a:endParaRPr lang="en-IE" sz="13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First phase of letters to issue week of February </a:t>
            </a:r>
            <a:r>
              <a:rPr lang="en-IE" sz="1350" dirty="0" smtClean="0"/>
              <a:t>20</a:t>
            </a:r>
            <a:r>
              <a:rPr lang="en-IE" sz="1350" baseline="30000" dirty="0" smtClean="0"/>
              <a:t>th</a:t>
            </a:r>
            <a:r>
              <a:rPr lang="en-IE" sz="1350" dirty="0" smtClean="0"/>
              <a:t>. </a:t>
            </a:r>
            <a:endParaRPr lang="en-IE" sz="1350" dirty="0"/>
          </a:p>
          <a:p>
            <a:endParaRPr lang="en-IE" sz="1350" dirty="0"/>
          </a:p>
          <a:p>
            <a:r>
              <a:rPr lang="en-IE" sz="1350" b="1" dirty="0"/>
              <a:t>March 2017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Landowners of potential vacant sites have 28 days to respond to </a:t>
            </a:r>
            <a:r>
              <a:rPr lang="en-IE" sz="1350" dirty="0" smtClean="0"/>
              <a:t>letter. </a:t>
            </a:r>
            <a:endParaRPr lang="en-IE" sz="1350" dirty="0"/>
          </a:p>
          <a:p>
            <a:endParaRPr lang="en-IE" sz="1350" dirty="0"/>
          </a:p>
          <a:p>
            <a:r>
              <a:rPr lang="en-IE" sz="1350" b="1" dirty="0"/>
              <a:t>April-May 2017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Planning Authority consider submissions </a:t>
            </a:r>
            <a:r>
              <a:rPr lang="en-IE" sz="1350" dirty="0" smtClean="0"/>
              <a:t>received; </a:t>
            </a:r>
            <a:endParaRPr lang="en-IE" sz="13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Issue notification to landowners if site to be entered on </a:t>
            </a:r>
            <a:r>
              <a:rPr lang="en-IE" sz="1350" dirty="0" smtClean="0"/>
              <a:t>Register. </a:t>
            </a:r>
            <a:endParaRPr lang="en-IE" sz="1350" dirty="0"/>
          </a:p>
          <a:p>
            <a:endParaRPr lang="en-IE" sz="1350" dirty="0"/>
          </a:p>
          <a:p>
            <a:r>
              <a:rPr lang="en-IE" sz="1350" b="1" dirty="0"/>
              <a:t>June 2017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E" sz="1350" dirty="0"/>
              <a:t>Sites entered onto Register; any site may be subject of an appeal to An </a:t>
            </a:r>
            <a:r>
              <a:rPr lang="en-IE" sz="1350" dirty="0" err="1"/>
              <a:t>Bord</a:t>
            </a:r>
            <a:r>
              <a:rPr lang="en-IE" sz="1350" dirty="0"/>
              <a:t> </a:t>
            </a:r>
            <a:r>
              <a:rPr lang="en-IE" sz="1350" dirty="0" err="1" smtClean="0"/>
              <a:t>Pleanála</a:t>
            </a:r>
            <a:r>
              <a:rPr lang="en-IE" sz="1350" dirty="0" smtClean="0"/>
              <a:t>.  </a:t>
            </a:r>
            <a:endParaRPr lang="en-IE" sz="1350" dirty="0"/>
          </a:p>
        </p:txBody>
      </p:sp>
    </p:spTree>
    <p:extLst>
      <p:ext uri="{BB962C8B-B14F-4D97-AF65-F5344CB8AC3E}">
        <p14:creationId xmlns:p14="http://schemas.microsoft.com/office/powerpoint/2010/main" val="75762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7525" y="506608"/>
            <a:ext cx="646895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700" dirty="0" smtClean="0"/>
              <a:t>Vacant Site Register - Summary of Key Stages</a:t>
            </a:r>
            <a:endParaRPr lang="en-IE" sz="27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38875483"/>
              </p:ext>
            </p:extLst>
          </p:nvPr>
        </p:nvGraphicFramePr>
        <p:xfrm>
          <a:off x="212110" y="1250461"/>
          <a:ext cx="1977292" cy="2307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08368830"/>
              </p:ext>
            </p:extLst>
          </p:nvPr>
        </p:nvGraphicFramePr>
        <p:xfrm>
          <a:off x="212110" y="3651738"/>
          <a:ext cx="1977292" cy="2307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08712406"/>
              </p:ext>
            </p:extLst>
          </p:nvPr>
        </p:nvGraphicFramePr>
        <p:xfrm>
          <a:off x="2344615" y="1305169"/>
          <a:ext cx="3157415" cy="5392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010443700"/>
              </p:ext>
            </p:extLst>
          </p:nvPr>
        </p:nvGraphicFramePr>
        <p:xfrm>
          <a:off x="4829908" y="1305169"/>
          <a:ext cx="2313354" cy="5392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60490505"/>
              </p:ext>
            </p:extLst>
          </p:nvPr>
        </p:nvGraphicFramePr>
        <p:xfrm>
          <a:off x="6979140" y="1250461"/>
          <a:ext cx="1977292" cy="2307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sp>
        <p:nvSpPr>
          <p:cNvPr id="11" name="Rectangle 10"/>
          <p:cNvSpPr/>
          <p:nvPr/>
        </p:nvSpPr>
        <p:spPr>
          <a:xfrm>
            <a:off x="7418988" y="6251860"/>
            <a:ext cx="396397" cy="26572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7815385" y="6251860"/>
            <a:ext cx="1141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dirty="0" smtClean="0"/>
              <a:t>Current Stage</a:t>
            </a:r>
            <a:endParaRPr lang="en-IE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7668613" y="5901063"/>
            <a:ext cx="742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Legend</a:t>
            </a:r>
            <a:endParaRPr lang="en-IE" sz="1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190155" y="5705231"/>
            <a:ext cx="1766277" cy="992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9952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378"/>
            <a:ext cx="9144000" cy="6099243"/>
          </a:xfrm>
          <a:prstGeom prst="rect">
            <a:avLst/>
          </a:prstGeom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0" y="2094869"/>
            <a:ext cx="7307385" cy="2668259"/>
          </a:xfrm>
          <a:prstGeom prst="rect">
            <a:avLst/>
          </a:prstGeom>
          <a:solidFill>
            <a:schemeClr val="tx1">
              <a:alpha val="76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E" sz="2000" dirty="0" smtClean="0">
                <a:solidFill>
                  <a:schemeClr val="bg1"/>
                </a:solidFill>
              </a:rPr>
              <a:t>Number of potential Vacant Sites: c50 – 75</a:t>
            </a:r>
            <a:endParaRPr lang="en-IE" sz="2000" dirty="0" smtClean="0">
              <a:solidFill>
                <a:srgbClr val="FFC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IE" sz="2000" dirty="0" smtClean="0">
                <a:solidFill>
                  <a:srgbClr val="FFC000"/>
                </a:solidFill>
              </a:rPr>
              <a:t>    </a:t>
            </a:r>
            <a:r>
              <a:rPr lang="en-IE" sz="1800" dirty="0" smtClean="0">
                <a:solidFill>
                  <a:schemeClr val="bg1"/>
                </a:solidFill>
              </a:rPr>
              <a:t>- Notification letters will be issued on a phased basis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E" sz="2000" dirty="0" smtClean="0">
                <a:solidFill>
                  <a:schemeClr val="bg1"/>
                </a:solidFill>
              </a:rPr>
              <a:t>Cumulative area of potential Vacant </a:t>
            </a:r>
            <a:r>
              <a:rPr lang="en-IE" sz="2000" dirty="0">
                <a:solidFill>
                  <a:schemeClr val="bg1"/>
                </a:solidFill>
              </a:rPr>
              <a:t>S</a:t>
            </a:r>
            <a:r>
              <a:rPr lang="en-IE" sz="2000" dirty="0" smtClean="0">
                <a:solidFill>
                  <a:schemeClr val="bg1"/>
                </a:solidFill>
              </a:rPr>
              <a:t>ites: c155ha</a:t>
            </a:r>
            <a:endParaRPr lang="en-IE" sz="2000" dirty="0" smtClean="0">
              <a:solidFill>
                <a:srgbClr val="FFC000"/>
              </a:solidFill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E" sz="2000" dirty="0" smtClean="0">
                <a:solidFill>
                  <a:schemeClr val="bg1"/>
                </a:solidFill>
              </a:rPr>
              <a:t>Total area </a:t>
            </a:r>
            <a:r>
              <a:rPr lang="en-IE" sz="2000" dirty="0">
                <a:solidFill>
                  <a:schemeClr val="bg1"/>
                </a:solidFill>
              </a:rPr>
              <a:t>of potential Vacant </a:t>
            </a:r>
            <a:r>
              <a:rPr lang="en-IE" sz="2000" dirty="0" smtClean="0">
                <a:solidFill>
                  <a:schemeClr val="bg1"/>
                </a:solidFill>
              </a:rPr>
              <a:t>Sites subject to further assessment: c70 - 75ha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E" sz="2000" dirty="0" smtClean="0">
                <a:solidFill>
                  <a:schemeClr val="bg1"/>
                </a:solidFill>
              </a:rPr>
              <a:t>Cumulative market value of potential Vacant </a:t>
            </a:r>
            <a:r>
              <a:rPr lang="en-IE" sz="2000" dirty="0">
                <a:solidFill>
                  <a:schemeClr val="bg1"/>
                </a:solidFill>
              </a:rPr>
              <a:t>S</a:t>
            </a:r>
            <a:r>
              <a:rPr lang="en-IE" sz="2000" dirty="0" smtClean="0">
                <a:solidFill>
                  <a:schemeClr val="bg1"/>
                </a:solidFill>
              </a:rPr>
              <a:t>ites: €180m - €200m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4486" y="490978"/>
            <a:ext cx="727502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700" dirty="0" smtClean="0"/>
              <a:t>Vacant Site Register Preliminary High Level Figures</a:t>
            </a:r>
            <a:endParaRPr lang="en-IE" sz="27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893124"/>
            <a:ext cx="6822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srgbClr val="002060"/>
                </a:solidFill>
              </a:rPr>
              <a:t>Note: These figures are very much draft as </a:t>
            </a:r>
            <a:r>
              <a:rPr lang="en-IE" dirty="0">
                <a:solidFill>
                  <a:srgbClr val="002060"/>
                </a:solidFill>
              </a:rPr>
              <a:t>the development of the VSR </a:t>
            </a:r>
            <a:r>
              <a:rPr lang="en-IE" dirty="0" smtClean="0">
                <a:solidFill>
                  <a:srgbClr val="002060"/>
                </a:solidFill>
              </a:rPr>
              <a:t>will be both an iterative and ongoing process.  </a:t>
            </a:r>
            <a:endParaRPr lang="en-I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378"/>
            <a:ext cx="9144000" cy="60992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87111" y="2663091"/>
            <a:ext cx="61697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8000" dirty="0" smtClean="0">
                <a:solidFill>
                  <a:srgbClr val="FFC000"/>
                </a:solidFill>
              </a:rPr>
              <a:t>THANK YOU</a:t>
            </a:r>
            <a:endParaRPr lang="en-IE" sz="8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52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3059</TotalTime>
  <Words>525</Words>
  <Application>Microsoft Office PowerPoint</Application>
  <PresentationFormat>On-screen Show (4:3)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Dublin County Council Vacant Site Register</dc:title>
  <dc:creator>NC</dc:creator>
  <cp:lastModifiedBy>Barbara Reilly</cp:lastModifiedBy>
  <cp:revision>104</cp:revision>
  <cp:lastPrinted>2017-02-15T08:45:24Z</cp:lastPrinted>
  <dcterms:created xsi:type="dcterms:W3CDTF">2016-08-31T15:13:43Z</dcterms:created>
  <dcterms:modified xsi:type="dcterms:W3CDTF">2017-02-15T11:36:50Z</dcterms:modified>
</cp:coreProperties>
</file>