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7" r:id="rId3"/>
    <p:sldId id="257" r:id="rId4"/>
    <p:sldId id="258" r:id="rId5"/>
    <p:sldId id="259" r:id="rId6"/>
    <p:sldId id="261" r:id="rId7"/>
    <p:sldId id="262" r:id="rId8"/>
    <p:sldId id="263" r:id="rId9"/>
    <p:sldId id="265" r:id="rId10"/>
    <p:sldId id="264" r:id="rId11"/>
    <p:sldId id="268" r:id="rId12"/>
    <p:sldId id="267" r:id="rId13"/>
    <p:sldId id="269" r:id="rId14"/>
    <p:sldId id="270" r:id="rId15"/>
    <p:sldId id="272" r:id="rId16"/>
    <p:sldId id="276" r:id="rId17"/>
    <p:sldId id="273" r:id="rId18"/>
    <p:sldId id="274" r:id="rId19"/>
    <p:sldId id="275" r:id="rId20"/>
    <p:sldId id="277" r:id="rId21"/>
    <p:sldId id="278" r:id="rId22"/>
    <p:sldId id="279" r:id="rId23"/>
    <p:sldId id="280" r:id="rId24"/>
    <p:sldId id="282" r:id="rId25"/>
    <p:sldId id="283" r:id="rId26"/>
    <p:sldId id="287" r:id="rId27"/>
    <p:sldId id="288" r:id="rId28"/>
    <p:sldId id="289" r:id="rId29"/>
    <p:sldId id="292" r:id="rId30"/>
    <p:sldId id="290" r:id="rId31"/>
    <p:sldId id="291" r:id="rId32"/>
    <p:sldId id="284" r:id="rId33"/>
    <p:sldId id="285" r:id="rId34"/>
    <p:sldId id="306" r:id="rId35"/>
    <p:sldId id="316" r:id="rId36"/>
    <p:sldId id="309" r:id="rId37"/>
    <p:sldId id="296" r:id="rId38"/>
    <p:sldId id="297" r:id="rId39"/>
    <p:sldId id="312" r:id="rId40"/>
    <p:sldId id="302" r:id="rId41"/>
    <p:sldId id="303" r:id="rId42"/>
    <p:sldId id="304" r:id="rId43"/>
    <p:sldId id="300" r:id="rId44"/>
    <p:sldId id="305" r:id="rId45"/>
    <p:sldId id="313" r:id="rId46"/>
    <p:sldId id="294" r:id="rId47"/>
    <p:sldId id="295" r:id="rId48"/>
    <p:sldId id="298" r:id="rId49"/>
    <p:sldId id="299" r:id="rId50"/>
    <p:sldId id="301" r:id="rId51"/>
    <p:sldId id="314" r:id="rId52"/>
    <p:sldId id="315" r:id="rId53"/>
    <p:sldId id="311" r:id="rId54"/>
    <p:sldId id="310" r:id="rId55"/>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94711" autoAdjust="0"/>
  </p:normalViewPr>
  <p:slideViewPr>
    <p:cSldViewPr snapToGrid="0">
      <p:cViewPr varScale="1">
        <p:scale>
          <a:sx n="74" d="100"/>
          <a:sy n="74" d="100"/>
        </p:scale>
        <p:origin x="84" y="8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E7CC24A6-F040-4E12-BED1-470C41388240}" type="datetimeFigureOut">
              <a:rPr lang="en-IE" smtClean="0"/>
              <a:t>08/12/2016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F8CA7CAE-C332-4C81-8F25-48F6A191610F}" type="slidenum">
              <a:rPr lang="en-IE" smtClean="0"/>
              <a:t>‹#›</a:t>
            </a:fld>
            <a:endParaRPr lang="en-IE"/>
          </a:p>
        </p:txBody>
      </p:sp>
    </p:spTree>
    <p:extLst>
      <p:ext uri="{BB962C8B-B14F-4D97-AF65-F5344CB8AC3E}">
        <p14:creationId xmlns:p14="http://schemas.microsoft.com/office/powerpoint/2010/main" val="1606852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E7CC24A6-F040-4E12-BED1-470C41388240}" type="datetimeFigureOut">
              <a:rPr lang="en-IE" smtClean="0"/>
              <a:t>08/12/2016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F8CA7CAE-C332-4C81-8F25-48F6A191610F}" type="slidenum">
              <a:rPr lang="en-IE" smtClean="0"/>
              <a:t>‹#›</a:t>
            </a:fld>
            <a:endParaRPr lang="en-IE"/>
          </a:p>
        </p:txBody>
      </p:sp>
    </p:spTree>
    <p:extLst>
      <p:ext uri="{BB962C8B-B14F-4D97-AF65-F5344CB8AC3E}">
        <p14:creationId xmlns:p14="http://schemas.microsoft.com/office/powerpoint/2010/main" val="1152962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E7CC24A6-F040-4E12-BED1-470C41388240}" type="datetimeFigureOut">
              <a:rPr lang="en-IE" smtClean="0"/>
              <a:t>08/12/2016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F8CA7CAE-C332-4C81-8F25-48F6A191610F}" type="slidenum">
              <a:rPr lang="en-IE" smtClean="0"/>
              <a:t>‹#›</a:t>
            </a:fld>
            <a:endParaRPr lang="en-IE"/>
          </a:p>
        </p:txBody>
      </p:sp>
    </p:spTree>
    <p:extLst>
      <p:ext uri="{BB962C8B-B14F-4D97-AF65-F5344CB8AC3E}">
        <p14:creationId xmlns:p14="http://schemas.microsoft.com/office/powerpoint/2010/main" val="50120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E7CC24A6-F040-4E12-BED1-470C41388240}" type="datetimeFigureOut">
              <a:rPr lang="en-IE" smtClean="0"/>
              <a:t>08/12/2016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F8CA7CAE-C332-4C81-8F25-48F6A191610F}" type="slidenum">
              <a:rPr lang="en-IE" smtClean="0"/>
              <a:t>‹#›</a:t>
            </a:fld>
            <a:endParaRPr lang="en-IE"/>
          </a:p>
        </p:txBody>
      </p:sp>
    </p:spTree>
    <p:extLst>
      <p:ext uri="{BB962C8B-B14F-4D97-AF65-F5344CB8AC3E}">
        <p14:creationId xmlns:p14="http://schemas.microsoft.com/office/powerpoint/2010/main" val="1526130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CC24A6-F040-4E12-BED1-470C41388240}" type="datetimeFigureOut">
              <a:rPr lang="en-IE" smtClean="0"/>
              <a:t>08/12/2016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F8CA7CAE-C332-4C81-8F25-48F6A191610F}" type="slidenum">
              <a:rPr lang="en-IE" smtClean="0"/>
              <a:t>‹#›</a:t>
            </a:fld>
            <a:endParaRPr lang="en-IE"/>
          </a:p>
        </p:txBody>
      </p:sp>
    </p:spTree>
    <p:extLst>
      <p:ext uri="{BB962C8B-B14F-4D97-AF65-F5344CB8AC3E}">
        <p14:creationId xmlns:p14="http://schemas.microsoft.com/office/powerpoint/2010/main" val="3714943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E7CC24A6-F040-4E12-BED1-470C41388240}" type="datetimeFigureOut">
              <a:rPr lang="en-IE" smtClean="0"/>
              <a:t>08/12/2016</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F8CA7CAE-C332-4C81-8F25-48F6A191610F}" type="slidenum">
              <a:rPr lang="en-IE" smtClean="0"/>
              <a:t>‹#›</a:t>
            </a:fld>
            <a:endParaRPr lang="en-IE"/>
          </a:p>
        </p:txBody>
      </p:sp>
    </p:spTree>
    <p:extLst>
      <p:ext uri="{BB962C8B-B14F-4D97-AF65-F5344CB8AC3E}">
        <p14:creationId xmlns:p14="http://schemas.microsoft.com/office/powerpoint/2010/main" val="274730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E7CC24A6-F040-4E12-BED1-470C41388240}" type="datetimeFigureOut">
              <a:rPr lang="en-IE" smtClean="0"/>
              <a:t>08/12/2016</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F8CA7CAE-C332-4C81-8F25-48F6A191610F}" type="slidenum">
              <a:rPr lang="en-IE" smtClean="0"/>
              <a:t>‹#›</a:t>
            </a:fld>
            <a:endParaRPr lang="en-IE"/>
          </a:p>
        </p:txBody>
      </p:sp>
    </p:spTree>
    <p:extLst>
      <p:ext uri="{BB962C8B-B14F-4D97-AF65-F5344CB8AC3E}">
        <p14:creationId xmlns:p14="http://schemas.microsoft.com/office/powerpoint/2010/main" val="1685304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E7CC24A6-F040-4E12-BED1-470C41388240}" type="datetimeFigureOut">
              <a:rPr lang="en-IE" smtClean="0"/>
              <a:t>08/12/2016</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F8CA7CAE-C332-4C81-8F25-48F6A191610F}" type="slidenum">
              <a:rPr lang="en-IE" smtClean="0"/>
              <a:t>‹#›</a:t>
            </a:fld>
            <a:endParaRPr lang="en-IE"/>
          </a:p>
        </p:txBody>
      </p:sp>
    </p:spTree>
    <p:extLst>
      <p:ext uri="{BB962C8B-B14F-4D97-AF65-F5344CB8AC3E}">
        <p14:creationId xmlns:p14="http://schemas.microsoft.com/office/powerpoint/2010/main" val="2766188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CC24A6-F040-4E12-BED1-470C41388240}" type="datetimeFigureOut">
              <a:rPr lang="en-IE" smtClean="0"/>
              <a:t>08/12/2016</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F8CA7CAE-C332-4C81-8F25-48F6A191610F}" type="slidenum">
              <a:rPr lang="en-IE" smtClean="0"/>
              <a:t>‹#›</a:t>
            </a:fld>
            <a:endParaRPr lang="en-IE"/>
          </a:p>
        </p:txBody>
      </p:sp>
    </p:spTree>
    <p:extLst>
      <p:ext uri="{BB962C8B-B14F-4D97-AF65-F5344CB8AC3E}">
        <p14:creationId xmlns:p14="http://schemas.microsoft.com/office/powerpoint/2010/main" val="1182016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CC24A6-F040-4E12-BED1-470C41388240}" type="datetimeFigureOut">
              <a:rPr lang="en-IE" smtClean="0"/>
              <a:t>08/12/2016</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F8CA7CAE-C332-4C81-8F25-48F6A191610F}" type="slidenum">
              <a:rPr lang="en-IE" smtClean="0"/>
              <a:t>‹#›</a:t>
            </a:fld>
            <a:endParaRPr lang="en-IE"/>
          </a:p>
        </p:txBody>
      </p:sp>
    </p:spTree>
    <p:extLst>
      <p:ext uri="{BB962C8B-B14F-4D97-AF65-F5344CB8AC3E}">
        <p14:creationId xmlns:p14="http://schemas.microsoft.com/office/powerpoint/2010/main" val="2943145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CC24A6-F040-4E12-BED1-470C41388240}" type="datetimeFigureOut">
              <a:rPr lang="en-IE" smtClean="0"/>
              <a:t>08/12/2016</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F8CA7CAE-C332-4C81-8F25-48F6A191610F}" type="slidenum">
              <a:rPr lang="en-IE" smtClean="0"/>
              <a:t>‹#›</a:t>
            </a:fld>
            <a:endParaRPr lang="en-IE"/>
          </a:p>
        </p:txBody>
      </p:sp>
    </p:spTree>
    <p:extLst>
      <p:ext uri="{BB962C8B-B14F-4D97-AF65-F5344CB8AC3E}">
        <p14:creationId xmlns:p14="http://schemas.microsoft.com/office/powerpoint/2010/main" val="2453693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CC24A6-F040-4E12-BED1-470C41388240}" type="datetimeFigureOut">
              <a:rPr lang="en-IE" smtClean="0"/>
              <a:t>08/12/2016</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CA7CAE-C332-4C81-8F25-48F6A191610F}" type="slidenum">
              <a:rPr lang="en-IE" smtClean="0"/>
              <a:t>‹#›</a:t>
            </a:fld>
            <a:endParaRPr lang="en-IE"/>
          </a:p>
        </p:txBody>
      </p:sp>
    </p:spTree>
    <p:extLst>
      <p:ext uri="{BB962C8B-B14F-4D97-AF65-F5344CB8AC3E}">
        <p14:creationId xmlns:p14="http://schemas.microsoft.com/office/powerpoint/2010/main" val="3338123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8.jp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4.JPG"/></Relationships>
</file>

<file path=ppt/slides/_rels/slide4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8.JPG"/></Relationships>
</file>

<file path=ppt/slides/_rels/slide4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0.JP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84.emf"/><Relationship Id="rId4" Type="http://schemas.openxmlformats.org/officeDocument/2006/relationships/oleObject" Target="../embeddings/oleObject1.bin"/></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498600" y="1712890"/>
            <a:ext cx="8991600" cy="4134117"/>
          </a:xfrm>
        </p:spPr>
        <p:txBody>
          <a:bodyPr>
            <a:normAutofit/>
          </a:bodyPr>
          <a:lstStyle/>
          <a:p>
            <a:r>
              <a:rPr lang="en-IE" b="1" dirty="0">
                <a:solidFill>
                  <a:schemeClr val="accent5">
                    <a:lumMod val="50000"/>
                  </a:schemeClr>
                </a:solidFill>
                <a:latin typeface="Arial" panose="020B0604020202020204" pitchFamily="34" charset="0"/>
                <a:cs typeface="Arial" panose="020B0604020202020204" pitchFamily="34" charset="0"/>
              </a:rPr>
              <a:t>JOINT Land Use Planning and Transportation SPC AND Economic Enterprise &amp; Tourism Development SPC </a:t>
            </a:r>
            <a:endParaRPr lang="en-IE" b="1" dirty="0" smtClean="0">
              <a:solidFill>
                <a:schemeClr val="accent5">
                  <a:lumMod val="50000"/>
                </a:schemeClr>
              </a:solidFill>
              <a:latin typeface="Arial" panose="020B0604020202020204" pitchFamily="34" charset="0"/>
              <a:cs typeface="Arial" panose="020B0604020202020204" pitchFamily="34" charset="0"/>
            </a:endParaRPr>
          </a:p>
          <a:p>
            <a:r>
              <a:rPr lang="en-IE" b="1" dirty="0" smtClean="0">
                <a:solidFill>
                  <a:schemeClr val="accent5">
                    <a:lumMod val="50000"/>
                  </a:schemeClr>
                </a:solidFill>
                <a:latin typeface="Arial" panose="020B0604020202020204" pitchFamily="34" charset="0"/>
                <a:cs typeface="Arial" panose="020B0604020202020204" pitchFamily="34" charset="0"/>
              </a:rPr>
              <a:t> </a:t>
            </a:r>
            <a:r>
              <a:rPr lang="en-IE" b="1" dirty="0">
                <a:solidFill>
                  <a:schemeClr val="accent5">
                    <a:lumMod val="50000"/>
                  </a:schemeClr>
                </a:solidFill>
                <a:latin typeface="Arial" panose="020B0604020202020204" pitchFamily="34" charset="0"/>
                <a:cs typeface="Arial" panose="020B0604020202020204" pitchFamily="34" charset="0"/>
              </a:rPr>
              <a:t>8</a:t>
            </a:r>
            <a:r>
              <a:rPr lang="en-IE" b="1" baseline="30000" dirty="0">
                <a:solidFill>
                  <a:schemeClr val="accent5">
                    <a:lumMod val="50000"/>
                  </a:schemeClr>
                </a:solidFill>
                <a:latin typeface="Arial" panose="020B0604020202020204" pitchFamily="34" charset="0"/>
                <a:cs typeface="Arial" panose="020B0604020202020204" pitchFamily="34" charset="0"/>
              </a:rPr>
              <a:t>th</a:t>
            </a:r>
            <a:r>
              <a:rPr lang="en-IE" b="1" dirty="0">
                <a:solidFill>
                  <a:schemeClr val="accent5">
                    <a:lumMod val="50000"/>
                  </a:schemeClr>
                </a:solidFill>
                <a:latin typeface="Arial" panose="020B0604020202020204" pitchFamily="34" charset="0"/>
                <a:cs typeface="Arial" panose="020B0604020202020204" pitchFamily="34" charset="0"/>
              </a:rPr>
              <a:t> December </a:t>
            </a:r>
            <a:r>
              <a:rPr lang="en-IE" b="1" dirty="0" smtClean="0">
                <a:solidFill>
                  <a:schemeClr val="accent5">
                    <a:lumMod val="50000"/>
                  </a:schemeClr>
                </a:solidFill>
                <a:latin typeface="Arial" panose="020B0604020202020204" pitchFamily="34" charset="0"/>
                <a:cs typeface="Arial" panose="020B0604020202020204" pitchFamily="34" charset="0"/>
              </a:rPr>
              <a:t>2016</a:t>
            </a:r>
          </a:p>
          <a:p>
            <a:endParaRPr lang="en-IE" b="1" dirty="0">
              <a:solidFill>
                <a:schemeClr val="accent5">
                  <a:lumMod val="50000"/>
                </a:schemeClr>
              </a:solidFill>
              <a:latin typeface="Arial" panose="020B0604020202020204" pitchFamily="34" charset="0"/>
              <a:cs typeface="Arial" panose="020B0604020202020204" pitchFamily="34" charset="0"/>
            </a:endParaRPr>
          </a:p>
          <a:p>
            <a:r>
              <a:rPr lang="en-IE" b="1" dirty="0" smtClean="0">
                <a:solidFill>
                  <a:schemeClr val="accent5">
                    <a:lumMod val="50000"/>
                  </a:schemeClr>
                </a:solidFill>
                <a:latin typeface="Arial" panose="020B0604020202020204" pitchFamily="34" charset="0"/>
                <a:cs typeface="Arial" panose="020B0604020202020204" pitchFamily="34" charset="0"/>
              </a:rPr>
              <a:t>Report on Villages Initiative</a:t>
            </a:r>
          </a:p>
          <a:p>
            <a:endParaRPr lang="en-IE" b="1" dirty="0">
              <a:solidFill>
                <a:schemeClr val="accent5">
                  <a:lumMod val="50000"/>
                </a:schemeClr>
              </a:solidFill>
              <a:latin typeface="Arial" panose="020B0604020202020204" pitchFamily="34" charset="0"/>
              <a:cs typeface="Arial" panose="020B0604020202020204" pitchFamily="34" charset="0"/>
            </a:endParaRPr>
          </a:p>
          <a:p>
            <a:r>
              <a:rPr lang="en-IE" b="1" dirty="0" smtClean="0">
                <a:solidFill>
                  <a:schemeClr val="accent5">
                    <a:lumMod val="50000"/>
                  </a:schemeClr>
                </a:solidFill>
                <a:latin typeface="Arial" panose="020B0604020202020204" pitchFamily="34" charset="0"/>
                <a:cs typeface="Arial" panose="020B0604020202020204" pitchFamily="34" charset="0"/>
              </a:rPr>
              <a:t>Caitríona Lambert – Senior Executive Engineer </a:t>
            </a:r>
          </a:p>
          <a:p>
            <a:r>
              <a:rPr lang="en-IE" b="1" dirty="0" smtClean="0">
                <a:solidFill>
                  <a:schemeClr val="accent5">
                    <a:lumMod val="50000"/>
                  </a:schemeClr>
                </a:solidFill>
                <a:latin typeface="Arial" panose="020B0604020202020204" pitchFamily="34" charset="0"/>
                <a:cs typeface="Arial" panose="020B0604020202020204" pitchFamily="34" charset="0"/>
              </a:rPr>
              <a:t>Roads Department</a:t>
            </a:r>
            <a:endParaRPr lang="en-IE" b="1"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76827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0662" y="1066799"/>
            <a:ext cx="7708900" cy="650875"/>
          </a:xfrm>
        </p:spPr>
        <p:txBody>
          <a:bodyPr>
            <a:normAutofit/>
          </a:bodyPr>
          <a:lstStyle/>
          <a:p>
            <a:pPr algn="l"/>
            <a:r>
              <a:rPr lang="en-IE" b="1" dirty="0" smtClean="0">
                <a:latin typeface="Arial" panose="020B0604020202020204" pitchFamily="34" charset="0"/>
                <a:cs typeface="Arial" panose="020B0604020202020204" pitchFamily="34" charset="0"/>
              </a:rPr>
              <a:t>Manor Road</a:t>
            </a:r>
            <a:endParaRPr lang="en-IE" b="1" dirty="0">
              <a:latin typeface="Arial" panose="020B0604020202020204" pitchFamily="34" charset="0"/>
              <a:cs typeface="Arial" panose="020B0604020202020204" pitchFamily="34" charset="0"/>
            </a:endParaRPr>
          </a:p>
        </p:txBody>
      </p:sp>
      <p:sp>
        <p:nvSpPr>
          <p:cNvPr id="6" name="Subtitle 2"/>
          <p:cNvSpPr txBox="1">
            <a:spLocks/>
          </p:cNvSpPr>
          <p:nvPr/>
        </p:nvSpPr>
        <p:spPr>
          <a:xfrm>
            <a:off x="220663"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Before</a:t>
            </a:r>
            <a:endParaRPr lang="en-IE" sz="1600" i="1" dirty="0">
              <a:latin typeface="Arial" panose="020B0604020202020204" pitchFamily="34" charset="0"/>
              <a:cs typeface="Arial" panose="020B0604020202020204" pitchFamily="34" charset="0"/>
            </a:endParaRPr>
          </a:p>
        </p:txBody>
      </p:sp>
      <p:sp>
        <p:nvSpPr>
          <p:cNvPr id="7" name="Subtitle 2"/>
          <p:cNvSpPr txBox="1">
            <a:spLocks/>
          </p:cNvSpPr>
          <p:nvPr/>
        </p:nvSpPr>
        <p:spPr>
          <a:xfrm>
            <a:off x="6323012" y="1943316"/>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After</a:t>
            </a:r>
            <a:endParaRPr lang="en-IE" sz="1600" i="1" dirty="0">
              <a:latin typeface="Arial" panose="020B0604020202020204" pitchFamily="34" charset="0"/>
              <a:cs typeface="Arial" panose="020B0604020202020204" pitchFamily="34" charset="0"/>
            </a:endParaRPr>
          </a:p>
        </p:txBody>
      </p:sp>
      <p:pic>
        <p:nvPicPr>
          <p:cNvPr id="9218" name="Picture 2" descr="WP_20150218_12_51_22_Pr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26" y="2476716"/>
            <a:ext cx="5823274" cy="326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descr="WP_20150615_11_46_59_Pr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1" y="2476717"/>
            <a:ext cx="5829300" cy="327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19701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0662" y="1066799"/>
            <a:ext cx="7708900" cy="650875"/>
          </a:xfrm>
        </p:spPr>
        <p:txBody>
          <a:bodyPr>
            <a:normAutofit/>
          </a:bodyPr>
          <a:lstStyle/>
          <a:p>
            <a:pPr algn="l"/>
            <a:r>
              <a:rPr lang="en-IE" b="1" dirty="0" smtClean="0">
                <a:latin typeface="Arial" panose="020B0604020202020204" pitchFamily="34" charset="0"/>
                <a:cs typeface="Arial" panose="020B0604020202020204" pitchFamily="34" charset="0"/>
              </a:rPr>
              <a:t>Limekiln</a:t>
            </a:r>
            <a:endParaRPr lang="en-IE" b="1" dirty="0">
              <a:latin typeface="Arial" panose="020B0604020202020204" pitchFamily="34" charset="0"/>
              <a:cs typeface="Arial" panose="020B0604020202020204" pitchFamily="34" charset="0"/>
            </a:endParaRPr>
          </a:p>
        </p:txBody>
      </p:sp>
      <p:sp>
        <p:nvSpPr>
          <p:cNvPr id="6" name="Subtitle 2"/>
          <p:cNvSpPr txBox="1">
            <a:spLocks/>
          </p:cNvSpPr>
          <p:nvPr/>
        </p:nvSpPr>
        <p:spPr>
          <a:xfrm>
            <a:off x="220663"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Before</a:t>
            </a:r>
            <a:endParaRPr lang="en-IE" sz="1600" i="1" dirty="0">
              <a:latin typeface="Arial" panose="020B0604020202020204" pitchFamily="34" charset="0"/>
              <a:cs typeface="Arial" panose="020B0604020202020204" pitchFamily="34" charset="0"/>
            </a:endParaRPr>
          </a:p>
        </p:txBody>
      </p:sp>
      <p:sp>
        <p:nvSpPr>
          <p:cNvPr id="7" name="Subtitle 2"/>
          <p:cNvSpPr txBox="1">
            <a:spLocks/>
          </p:cNvSpPr>
          <p:nvPr/>
        </p:nvSpPr>
        <p:spPr>
          <a:xfrm>
            <a:off x="4489450" y="1989932"/>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After</a:t>
            </a:r>
            <a:endParaRPr lang="en-IE" sz="1600" i="1" dirty="0">
              <a:latin typeface="Arial" panose="020B0604020202020204" pitchFamily="34" charset="0"/>
              <a:cs typeface="Arial" panose="020B0604020202020204" pitchFamily="34" charset="0"/>
            </a:endParaRPr>
          </a:p>
        </p:txBody>
      </p:sp>
      <p:pic>
        <p:nvPicPr>
          <p:cNvPr id="13314" name="Picture 2" descr="WP_20150303_15_19_20_Pr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663" y="1490663"/>
            <a:ext cx="292417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WP_20160427_16_47_04_Pr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9136" y="2374106"/>
            <a:ext cx="7387473" cy="4128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13742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0662" y="1066799"/>
            <a:ext cx="7708900" cy="650875"/>
          </a:xfrm>
        </p:spPr>
        <p:txBody>
          <a:bodyPr>
            <a:normAutofit/>
          </a:bodyPr>
          <a:lstStyle/>
          <a:p>
            <a:pPr algn="l"/>
            <a:r>
              <a:rPr lang="en-IE" b="1" dirty="0" smtClean="0">
                <a:latin typeface="Arial" panose="020B0604020202020204" pitchFamily="34" charset="0"/>
                <a:cs typeface="Arial" panose="020B0604020202020204" pitchFamily="34" charset="0"/>
              </a:rPr>
              <a:t>Limekiln</a:t>
            </a:r>
            <a:endParaRPr lang="en-IE" b="1" dirty="0">
              <a:latin typeface="Arial" panose="020B0604020202020204" pitchFamily="34" charset="0"/>
              <a:cs typeface="Arial" panose="020B0604020202020204" pitchFamily="34" charset="0"/>
            </a:endParaRPr>
          </a:p>
        </p:txBody>
      </p:sp>
      <p:sp>
        <p:nvSpPr>
          <p:cNvPr id="6" name="Subtitle 2"/>
          <p:cNvSpPr txBox="1">
            <a:spLocks/>
          </p:cNvSpPr>
          <p:nvPr/>
        </p:nvSpPr>
        <p:spPr>
          <a:xfrm>
            <a:off x="220663"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Before</a:t>
            </a:r>
            <a:endParaRPr lang="en-IE" sz="1600" i="1" dirty="0">
              <a:latin typeface="Arial" panose="020B0604020202020204" pitchFamily="34" charset="0"/>
              <a:cs typeface="Arial" panose="020B0604020202020204" pitchFamily="34" charset="0"/>
            </a:endParaRPr>
          </a:p>
        </p:txBody>
      </p:sp>
      <p:sp>
        <p:nvSpPr>
          <p:cNvPr id="7" name="Subtitle 2"/>
          <p:cNvSpPr txBox="1">
            <a:spLocks/>
          </p:cNvSpPr>
          <p:nvPr/>
        </p:nvSpPr>
        <p:spPr>
          <a:xfrm>
            <a:off x="6323012"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After</a:t>
            </a:r>
            <a:endParaRPr lang="en-IE" sz="1600" i="1" dirty="0">
              <a:latin typeface="Arial" panose="020B0604020202020204" pitchFamily="34" charset="0"/>
              <a:cs typeface="Arial" panose="020B0604020202020204" pitchFamily="34" charset="0"/>
            </a:endParaRPr>
          </a:p>
        </p:txBody>
      </p:sp>
      <p:pic>
        <p:nvPicPr>
          <p:cNvPr id="12291" name="Picture 3" descr="WP_20150303_15_21_55_Pr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100" y="2327924"/>
            <a:ext cx="5689600" cy="31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WP_20160427_16_45_08_Pr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1712" y="2327924"/>
            <a:ext cx="5794376" cy="3264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3532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0662" y="1066799"/>
            <a:ext cx="7708900" cy="650875"/>
          </a:xfrm>
        </p:spPr>
        <p:txBody>
          <a:bodyPr>
            <a:normAutofit/>
          </a:bodyPr>
          <a:lstStyle/>
          <a:p>
            <a:pPr algn="l"/>
            <a:r>
              <a:rPr lang="en-IE" b="1" dirty="0" smtClean="0">
                <a:latin typeface="Arial" panose="020B0604020202020204" pitchFamily="34" charset="0"/>
                <a:cs typeface="Arial" panose="020B0604020202020204" pitchFamily="34" charset="0"/>
              </a:rPr>
              <a:t>Limekiln</a:t>
            </a:r>
            <a:endParaRPr lang="en-IE" b="1" dirty="0">
              <a:latin typeface="Arial" panose="020B0604020202020204" pitchFamily="34" charset="0"/>
              <a:cs typeface="Arial" panose="020B0604020202020204" pitchFamily="34" charset="0"/>
            </a:endParaRPr>
          </a:p>
        </p:txBody>
      </p:sp>
      <p:sp>
        <p:nvSpPr>
          <p:cNvPr id="6" name="Subtitle 2"/>
          <p:cNvSpPr txBox="1">
            <a:spLocks/>
          </p:cNvSpPr>
          <p:nvPr/>
        </p:nvSpPr>
        <p:spPr>
          <a:xfrm>
            <a:off x="220663"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Before</a:t>
            </a:r>
            <a:endParaRPr lang="en-IE" sz="1600" i="1" dirty="0">
              <a:latin typeface="Arial" panose="020B0604020202020204" pitchFamily="34" charset="0"/>
              <a:cs typeface="Arial" panose="020B0604020202020204" pitchFamily="34" charset="0"/>
            </a:endParaRPr>
          </a:p>
        </p:txBody>
      </p:sp>
      <p:sp>
        <p:nvSpPr>
          <p:cNvPr id="7" name="Subtitle 2"/>
          <p:cNvSpPr txBox="1">
            <a:spLocks/>
          </p:cNvSpPr>
          <p:nvPr/>
        </p:nvSpPr>
        <p:spPr>
          <a:xfrm>
            <a:off x="6323012"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After</a:t>
            </a:r>
            <a:endParaRPr lang="en-IE" sz="1600" i="1" dirty="0">
              <a:latin typeface="Arial" panose="020B0604020202020204" pitchFamily="34" charset="0"/>
              <a:cs typeface="Arial" panose="020B0604020202020204" pitchFamily="34" charset="0"/>
            </a:endParaRPr>
          </a:p>
        </p:txBody>
      </p:sp>
      <p:pic>
        <p:nvPicPr>
          <p:cNvPr id="14339" name="Picture 3" descr="WP_20150303_15_23_52_Pr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662" y="2289391"/>
            <a:ext cx="5461000" cy="3070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WP_20160427_16_42_51_Pr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2289391"/>
            <a:ext cx="5857877" cy="328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6057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0662" y="1066799"/>
            <a:ext cx="7708900" cy="650875"/>
          </a:xfrm>
        </p:spPr>
        <p:txBody>
          <a:bodyPr>
            <a:normAutofit/>
          </a:bodyPr>
          <a:lstStyle/>
          <a:p>
            <a:pPr algn="l"/>
            <a:r>
              <a:rPr lang="en-IE" b="1" dirty="0" smtClean="0">
                <a:latin typeface="Arial" panose="020B0604020202020204" pitchFamily="34" charset="0"/>
                <a:cs typeface="Arial" panose="020B0604020202020204" pitchFamily="34" charset="0"/>
              </a:rPr>
              <a:t>Rathcoole Village</a:t>
            </a:r>
            <a:endParaRPr lang="en-IE" b="1" dirty="0">
              <a:latin typeface="Arial" panose="020B0604020202020204" pitchFamily="34" charset="0"/>
              <a:cs typeface="Arial" panose="020B0604020202020204" pitchFamily="34" charset="0"/>
            </a:endParaRPr>
          </a:p>
        </p:txBody>
      </p:sp>
      <p:sp>
        <p:nvSpPr>
          <p:cNvPr id="6" name="Subtitle 2"/>
          <p:cNvSpPr txBox="1">
            <a:spLocks/>
          </p:cNvSpPr>
          <p:nvPr/>
        </p:nvSpPr>
        <p:spPr>
          <a:xfrm>
            <a:off x="220663"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Before</a:t>
            </a:r>
            <a:endParaRPr lang="en-IE" sz="1600" i="1" dirty="0">
              <a:latin typeface="Arial" panose="020B0604020202020204" pitchFamily="34" charset="0"/>
              <a:cs typeface="Arial" panose="020B0604020202020204" pitchFamily="34" charset="0"/>
            </a:endParaRPr>
          </a:p>
        </p:txBody>
      </p:sp>
      <p:sp>
        <p:nvSpPr>
          <p:cNvPr id="7" name="Subtitle 2"/>
          <p:cNvSpPr txBox="1">
            <a:spLocks/>
          </p:cNvSpPr>
          <p:nvPr/>
        </p:nvSpPr>
        <p:spPr>
          <a:xfrm>
            <a:off x="6323012"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After</a:t>
            </a:r>
            <a:endParaRPr lang="en-IE" sz="1600" i="1" dirty="0">
              <a:latin typeface="Arial" panose="020B0604020202020204" pitchFamily="34" charset="0"/>
              <a:cs typeface="Arial" panose="020B0604020202020204" pitchFamily="34" charset="0"/>
            </a:endParaRPr>
          </a:p>
        </p:txBody>
      </p:sp>
      <p:pic>
        <p:nvPicPr>
          <p:cNvPr id="8" name="Picture 7" descr="\\SDCC-FILE3\Roads\Roads\RD_MTCE\ST\Village Schemes\Rathcoole\Photos\150708\WP_20150708_15_44_02_Pr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674" y="2390457"/>
            <a:ext cx="5731510" cy="3220085"/>
          </a:xfrm>
          <a:prstGeom prst="rect">
            <a:avLst/>
          </a:prstGeom>
          <a:noFill/>
          <a:ln>
            <a:noFill/>
          </a:ln>
        </p:spPr>
      </p:pic>
      <p:pic>
        <p:nvPicPr>
          <p:cNvPr id="9" name="Picture 8" descr="\\SDCC-FILE3\Roads\Roads\RD_MTCE\ST\Village Schemes\Rathcoole\Photos\160624\WP_20160624_11_30_09_Pr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2390457"/>
            <a:ext cx="5731510" cy="3220085"/>
          </a:xfrm>
          <a:prstGeom prst="rect">
            <a:avLst/>
          </a:prstGeom>
          <a:noFill/>
          <a:ln>
            <a:noFill/>
          </a:ln>
        </p:spPr>
      </p:pic>
    </p:spTree>
    <p:extLst>
      <p:ext uri="{BB962C8B-B14F-4D97-AF65-F5344CB8AC3E}">
        <p14:creationId xmlns:p14="http://schemas.microsoft.com/office/powerpoint/2010/main" val="41872221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0662" y="1066799"/>
            <a:ext cx="7708900" cy="650875"/>
          </a:xfrm>
        </p:spPr>
        <p:txBody>
          <a:bodyPr>
            <a:normAutofit/>
          </a:bodyPr>
          <a:lstStyle/>
          <a:p>
            <a:pPr algn="l"/>
            <a:r>
              <a:rPr lang="en-IE" b="1" dirty="0" smtClean="0">
                <a:latin typeface="Arial" panose="020B0604020202020204" pitchFamily="34" charset="0"/>
                <a:cs typeface="Arial" panose="020B0604020202020204" pitchFamily="34" charset="0"/>
              </a:rPr>
              <a:t>Rathcoole Village</a:t>
            </a:r>
            <a:endParaRPr lang="en-IE" b="1" dirty="0">
              <a:latin typeface="Arial" panose="020B0604020202020204" pitchFamily="34" charset="0"/>
              <a:cs typeface="Arial" panose="020B0604020202020204" pitchFamily="34" charset="0"/>
            </a:endParaRPr>
          </a:p>
        </p:txBody>
      </p:sp>
      <p:sp>
        <p:nvSpPr>
          <p:cNvPr id="6" name="Subtitle 2"/>
          <p:cNvSpPr txBox="1">
            <a:spLocks/>
          </p:cNvSpPr>
          <p:nvPr/>
        </p:nvSpPr>
        <p:spPr>
          <a:xfrm>
            <a:off x="220663"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Before</a:t>
            </a:r>
            <a:endParaRPr lang="en-IE" sz="1600" i="1" dirty="0">
              <a:latin typeface="Arial" panose="020B0604020202020204" pitchFamily="34" charset="0"/>
              <a:cs typeface="Arial" panose="020B0604020202020204" pitchFamily="34" charset="0"/>
            </a:endParaRPr>
          </a:p>
        </p:txBody>
      </p:sp>
      <p:sp>
        <p:nvSpPr>
          <p:cNvPr id="7" name="Subtitle 2"/>
          <p:cNvSpPr txBox="1">
            <a:spLocks/>
          </p:cNvSpPr>
          <p:nvPr/>
        </p:nvSpPr>
        <p:spPr>
          <a:xfrm>
            <a:off x="6246812" y="2022691"/>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After</a:t>
            </a:r>
            <a:endParaRPr lang="en-IE" sz="1600" i="1" dirty="0">
              <a:latin typeface="Arial" panose="020B0604020202020204" pitchFamily="34" charset="0"/>
              <a:cs typeface="Arial" panose="020B0604020202020204" pitchFamily="34" charset="0"/>
            </a:endParaRPr>
          </a:p>
        </p:txBody>
      </p:sp>
      <p:pic>
        <p:nvPicPr>
          <p:cNvPr id="8" name="Picture 7" descr="\\SDCC-FILE3\Roads\Roads\RD_MTCE\ST\Village Schemes\Rathcoole\Photos\150708\WP_20150708_14_43_33_Pr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662" y="2289391"/>
            <a:ext cx="5731510" cy="3220085"/>
          </a:xfrm>
          <a:prstGeom prst="rect">
            <a:avLst/>
          </a:prstGeom>
          <a:noFill/>
          <a:ln>
            <a:noFill/>
          </a:ln>
        </p:spPr>
      </p:pic>
      <p:pic>
        <p:nvPicPr>
          <p:cNvPr id="9" name="Picture 8" descr="\\SDCC-FILE3\Roads\Roads\RD_MTCE\ST\Village Schemes\Rathcoole\Photos\160624\WP_20160624_11_16_24_Pr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641" y="1392236"/>
            <a:ext cx="2898140" cy="5157470"/>
          </a:xfrm>
          <a:prstGeom prst="rect">
            <a:avLst/>
          </a:prstGeom>
          <a:noFill/>
          <a:ln>
            <a:noFill/>
          </a:ln>
        </p:spPr>
      </p:pic>
    </p:spTree>
    <p:extLst>
      <p:ext uri="{BB962C8B-B14F-4D97-AF65-F5344CB8AC3E}">
        <p14:creationId xmlns:p14="http://schemas.microsoft.com/office/powerpoint/2010/main" val="40431829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0662" y="1066799"/>
            <a:ext cx="7708900" cy="650875"/>
          </a:xfrm>
        </p:spPr>
        <p:txBody>
          <a:bodyPr>
            <a:normAutofit/>
          </a:bodyPr>
          <a:lstStyle/>
          <a:p>
            <a:pPr algn="l"/>
            <a:r>
              <a:rPr lang="en-IE" b="1" dirty="0" smtClean="0">
                <a:latin typeface="Arial" panose="020B0604020202020204" pitchFamily="34" charset="0"/>
                <a:cs typeface="Arial" panose="020B0604020202020204" pitchFamily="34" charset="0"/>
              </a:rPr>
              <a:t>Rathcoole Village</a:t>
            </a:r>
            <a:endParaRPr lang="en-IE" b="1" dirty="0">
              <a:latin typeface="Arial" panose="020B0604020202020204" pitchFamily="34" charset="0"/>
              <a:cs typeface="Arial" panose="020B0604020202020204" pitchFamily="34" charset="0"/>
            </a:endParaRPr>
          </a:p>
        </p:txBody>
      </p:sp>
      <p:sp>
        <p:nvSpPr>
          <p:cNvPr id="6" name="Subtitle 2"/>
          <p:cNvSpPr txBox="1">
            <a:spLocks/>
          </p:cNvSpPr>
          <p:nvPr/>
        </p:nvSpPr>
        <p:spPr>
          <a:xfrm>
            <a:off x="220663"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Before</a:t>
            </a:r>
            <a:endParaRPr lang="en-IE" sz="1600" i="1" dirty="0">
              <a:latin typeface="Arial" panose="020B0604020202020204" pitchFamily="34" charset="0"/>
              <a:cs typeface="Arial" panose="020B0604020202020204" pitchFamily="34" charset="0"/>
            </a:endParaRPr>
          </a:p>
        </p:txBody>
      </p:sp>
      <p:sp>
        <p:nvSpPr>
          <p:cNvPr id="7" name="Subtitle 2"/>
          <p:cNvSpPr txBox="1">
            <a:spLocks/>
          </p:cNvSpPr>
          <p:nvPr/>
        </p:nvSpPr>
        <p:spPr>
          <a:xfrm>
            <a:off x="6246812"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After</a:t>
            </a:r>
            <a:endParaRPr lang="en-IE" sz="1600" i="1" dirty="0">
              <a:latin typeface="Arial" panose="020B0604020202020204" pitchFamily="34" charset="0"/>
              <a:cs typeface="Arial" panose="020B0604020202020204" pitchFamily="34" charset="0"/>
            </a:endParaRPr>
          </a:p>
        </p:txBody>
      </p:sp>
      <p:pic>
        <p:nvPicPr>
          <p:cNvPr id="8" name="Picture 7" descr="\\SDCC-FILE3\Roads\Roads\RD_MTCE\ST\Village Schemes\Rathcoole\Photos\150708\WP_20150708_14_58_33_Pr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662" y="2486025"/>
            <a:ext cx="5731510" cy="3220085"/>
          </a:xfrm>
          <a:prstGeom prst="rect">
            <a:avLst/>
          </a:prstGeom>
          <a:noFill/>
          <a:ln>
            <a:noFill/>
          </a:ln>
        </p:spPr>
      </p:pic>
      <p:pic>
        <p:nvPicPr>
          <p:cNvPr id="10" name="Picture 9" descr="\\SDCC-FILE3\Roads\Roads\RD_MTCE\ST\Village Schemes\Rathcoole\Photos\160624\WP_20160624_11_19_16_Pr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6812" y="2486025"/>
            <a:ext cx="5731510" cy="3220085"/>
          </a:xfrm>
          <a:prstGeom prst="rect">
            <a:avLst/>
          </a:prstGeom>
          <a:noFill/>
          <a:ln>
            <a:noFill/>
          </a:ln>
        </p:spPr>
      </p:pic>
    </p:spTree>
    <p:extLst>
      <p:ext uri="{BB962C8B-B14F-4D97-AF65-F5344CB8AC3E}">
        <p14:creationId xmlns:p14="http://schemas.microsoft.com/office/powerpoint/2010/main" val="14586124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0662" y="1066799"/>
            <a:ext cx="7708900" cy="650875"/>
          </a:xfrm>
        </p:spPr>
        <p:txBody>
          <a:bodyPr>
            <a:normAutofit/>
          </a:bodyPr>
          <a:lstStyle/>
          <a:p>
            <a:pPr algn="l"/>
            <a:r>
              <a:rPr lang="en-IE" b="1" dirty="0" smtClean="0">
                <a:latin typeface="Arial" panose="020B0604020202020204" pitchFamily="34" charset="0"/>
                <a:cs typeface="Arial" panose="020B0604020202020204" pitchFamily="34" charset="0"/>
              </a:rPr>
              <a:t>Rathcoole Village</a:t>
            </a:r>
            <a:endParaRPr lang="en-IE" b="1" dirty="0">
              <a:latin typeface="Arial" panose="020B0604020202020204" pitchFamily="34" charset="0"/>
              <a:cs typeface="Arial" panose="020B0604020202020204" pitchFamily="34" charset="0"/>
            </a:endParaRPr>
          </a:p>
        </p:txBody>
      </p:sp>
      <p:sp>
        <p:nvSpPr>
          <p:cNvPr id="6" name="Subtitle 2"/>
          <p:cNvSpPr txBox="1">
            <a:spLocks/>
          </p:cNvSpPr>
          <p:nvPr/>
        </p:nvSpPr>
        <p:spPr>
          <a:xfrm>
            <a:off x="220663"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Before</a:t>
            </a:r>
            <a:endParaRPr lang="en-IE" sz="1600" i="1" dirty="0">
              <a:latin typeface="Arial" panose="020B0604020202020204" pitchFamily="34" charset="0"/>
              <a:cs typeface="Arial" panose="020B0604020202020204" pitchFamily="34" charset="0"/>
            </a:endParaRPr>
          </a:p>
        </p:txBody>
      </p:sp>
      <p:sp>
        <p:nvSpPr>
          <p:cNvPr id="7" name="Subtitle 2"/>
          <p:cNvSpPr txBox="1">
            <a:spLocks/>
          </p:cNvSpPr>
          <p:nvPr/>
        </p:nvSpPr>
        <p:spPr>
          <a:xfrm>
            <a:off x="6323012"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After</a:t>
            </a:r>
            <a:endParaRPr lang="en-IE" sz="1600" i="1" dirty="0">
              <a:latin typeface="Arial" panose="020B0604020202020204" pitchFamily="34" charset="0"/>
              <a:cs typeface="Arial" panose="020B0604020202020204" pitchFamily="34" charset="0"/>
            </a:endParaRPr>
          </a:p>
        </p:txBody>
      </p:sp>
      <p:pic>
        <p:nvPicPr>
          <p:cNvPr id="8" name="Picture 7" descr="\\SDCC-FILE3\Roads\Roads\RD_MTCE\ST\Village Schemes\Rathcoole\Photos\150708\WP_20150708_14_58_52_Pr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662" y="2289391"/>
            <a:ext cx="5731510" cy="3220085"/>
          </a:xfrm>
          <a:prstGeom prst="rect">
            <a:avLst/>
          </a:prstGeom>
          <a:noFill/>
          <a:ln>
            <a:noFill/>
          </a:ln>
        </p:spPr>
      </p:pic>
      <p:pic>
        <p:nvPicPr>
          <p:cNvPr id="9" name="Picture 8" descr="\\SDCC-FILE3\Roads\Roads\RD_MTCE\ST\Village Schemes\Rathcoole\Photos\160624\WP_20160624_11_21_12_Pr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1745" y="2289390"/>
            <a:ext cx="5731510" cy="3220085"/>
          </a:xfrm>
          <a:prstGeom prst="rect">
            <a:avLst/>
          </a:prstGeom>
          <a:noFill/>
          <a:ln>
            <a:noFill/>
          </a:ln>
        </p:spPr>
      </p:pic>
    </p:spTree>
    <p:extLst>
      <p:ext uri="{BB962C8B-B14F-4D97-AF65-F5344CB8AC3E}">
        <p14:creationId xmlns:p14="http://schemas.microsoft.com/office/powerpoint/2010/main" val="23637848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0662" y="1066799"/>
            <a:ext cx="7708900" cy="650875"/>
          </a:xfrm>
        </p:spPr>
        <p:txBody>
          <a:bodyPr>
            <a:normAutofit/>
          </a:bodyPr>
          <a:lstStyle/>
          <a:p>
            <a:pPr algn="l"/>
            <a:r>
              <a:rPr lang="en-IE" b="1" dirty="0" smtClean="0">
                <a:latin typeface="Arial" panose="020B0604020202020204" pitchFamily="34" charset="0"/>
                <a:cs typeface="Arial" panose="020B0604020202020204" pitchFamily="34" charset="0"/>
              </a:rPr>
              <a:t>Rathcoole Village</a:t>
            </a:r>
            <a:endParaRPr lang="en-IE" b="1" dirty="0">
              <a:latin typeface="Arial" panose="020B0604020202020204" pitchFamily="34" charset="0"/>
              <a:cs typeface="Arial" panose="020B0604020202020204" pitchFamily="34" charset="0"/>
            </a:endParaRPr>
          </a:p>
        </p:txBody>
      </p:sp>
      <p:sp>
        <p:nvSpPr>
          <p:cNvPr id="6" name="Subtitle 2"/>
          <p:cNvSpPr txBox="1">
            <a:spLocks/>
          </p:cNvSpPr>
          <p:nvPr/>
        </p:nvSpPr>
        <p:spPr>
          <a:xfrm>
            <a:off x="220663"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Before</a:t>
            </a:r>
            <a:endParaRPr lang="en-IE" sz="1600" i="1" dirty="0">
              <a:latin typeface="Arial" panose="020B0604020202020204" pitchFamily="34" charset="0"/>
              <a:cs typeface="Arial" panose="020B0604020202020204" pitchFamily="34" charset="0"/>
            </a:endParaRPr>
          </a:p>
        </p:txBody>
      </p:sp>
      <p:sp>
        <p:nvSpPr>
          <p:cNvPr id="7" name="Subtitle 2"/>
          <p:cNvSpPr txBox="1">
            <a:spLocks/>
          </p:cNvSpPr>
          <p:nvPr/>
        </p:nvSpPr>
        <p:spPr>
          <a:xfrm>
            <a:off x="6246812"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After</a:t>
            </a:r>
            <a:endParaRPr lang="en-IE" sz="1600" i="1" dirty="0">
              <a:latin typeface="Arial" panose="020B0604020202020204" pitchFamily="34" charset="0"/>
              <a:cs typeface="Arial" panose="020B0604020202020204" pitchFamily="34" charset="0"/>
            </a:endParaRPr>
          </a:p>
        </p:txBody>
      </p:sp>
      <p:pic>
        <p:nvPicPr>
          <p:cNvPr id="8" name="Picture 7" descr="\\SDCC-FILE3\Roads\Roads\RD_MTCE\ST\Village Schemes\Rathcoole\Photos\150708\WP_20150708_15_07_01_Pr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662" y="2289390"/>
            <a:ext cx="5731510" cy="3220085"/>
          </a:xfrm>
          <a:prstGeom prst="rect">
            <a:avLst/>
          </a:prstGeom>
          <a:noFill/>
          <a:ln>
            <a:noFill/>
          </a:ln>
        </p:spPr>
      </p:pic>
      <p:pic>
        <p:nvPicPr>
          <p:cNvPr id="9" name="Picture 8" descr="\\SDCC-FILE3\Roads\Roads\RD_MTCE\ST\Village Schemes\Rathcoole\Photos\160624\WP_20160624_11_25_45_Pr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6812" y="2289391"/>
            <a:ext cx="5731510" cy="3220085"/>
          </a:xfrm>
          <a:prstGeom prst="rect">
            <a:avLst/>
          </a:prstGeom>
          <a:noFill/>
          <a:ln>
            <a:noFill/>
          </a:ln>
        </p:spPr>
      </p:pic>
    </p:spTree>
    <p:extLst>
      <p:ext uri="{BB962C8B-B14F-4D97-AF65-F5344CB8AC3E}">
        <p14:creationId xmlns:p14="http://schemas.microsoft.com/office/powerpoint/2010/main" val="8965641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0662" y="1066799"/>
            <a:ext cx="7708900" cy="650875"/>
          </a:xfrm>
        </p:spPr>
        <p:txBody>
          <a:bodyPr>
            <a:normAutofit/>
          </a:bodyPr>
          <a:lstStyle/>
          <a:p>
            <a:pPr algn="l"/>
            <a:r>
              <a:rPr lang="en-IE" b="1" dirty="0" smtClean="0">
                <a:latin typeface="Arial" panose="020B0604020202020204" pitchFamily="34" charset="0"/>
                <a:cs typeface="Arial" panose="020B0604020202020204" pitchFamily="34" charset="0"/>
              </a:rPr>
              <a:t>Rathcoole Village</a:t>
            </a:r>
            <a:endParaRPr lang="en-IE" b="1" dirty="0">
              <a:latin typeface="Arial" panose="020B0604020202020204" pitchFamily="34" charset="0"/>
              <a:cs typeface="Arial" panose="020B0604020202020204" pitchFamily="34" charset="0"/>
            </a:endParaRPr>
          </a:p>
        </p:txBody>
      </p:sp>
      <p:sp>
        <p:nvSpPr>
          <p:cNvPr id="6" name="Subtitle 2"/>
          <p:cNvSpPr txBox="1">
            <a:spLocks/>
          </p:cNvSpPr>
          <p:nvPr/>
        </p:nvSpPr>
        <p:spPr>
          <a:xfrm>
            <a:off x="220663"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Before</a:t>
            </a:r>
            <a:endParaRPr lang="en-IE" sz="1600" i="1" dirty="0">
              <a:latin typeface="Arial" panose="020B0604020202020204" pitchFamily="34" charset="0"/>
              <a:cs typeface="Arial" panose="020B0604020202020204" pitchFamily="34" charset="0"/>
            </a:endParaRPr>
          </a:p>
        </p:txBody>
      </p:sp>
      <p:sp>
        <p:nvSpPr>
          <p:cNvPr id="7" name="Subtitle 2"/>
          <p:cNvSpPr txBox="1">
            <a:spLocks/>
          </p:cNvSpPr>
          <p:nvPr/>
        </p:nvSpPr>
        <p:spPr>
          <a:xfrm>
            <a:off x="6323012"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After</a:t>
            </a:r>
            <a:endParaRPr lang="en-IE" sz="1600" i="1" dirty="0">
              <a:latin typeface="Arial" panose="020B0604020202020204" pitchFamily="34" charset="0"/>
              <a:cs typeface="Arial" panose="020B0604020202020204" pitchFamily="34" charset="0"/>
            </a:endParaRPr>
          </a:p>
        </p:txBody>
      </p:sp>
      <p:pic>
        <p:nvPicPr>
          <p:cNvPr id="8" name="Picture 7" descr="\\SDCC-FILE3\Roads\Roads\RD_MTCE\ST\Village Schemes\Rathcoole\Photos\150708\WP_20150708_15_12_59_Pr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662" y="2296058"/>
            <a:ext cx="5731510" cy="3220085"/>
          </a:xfrm>
          <a:prstGeom prst="rect">
            <a:avLst/>
          </a:prstGeom>
          <a:noFill/>
          <a:ln>
            <a:noFill/>
          </a:ln>
        </p:spPr>
      </p:pic>
      <p:pic>
        <p:nvPicPr>
          <p:cNvPr id="9" name="Picture 8" descr="\\SDCC-FILE3\Roads\Roads\RD_MTCE\ST\Village Schemes\Rathcoole\Photos\160624\WP_20160624_11_26_46_Pr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2289391"/>
            <a:ext cx="5731510" cy="3220085"/>
          </a:xfrm>
          <a:prstGeom prst="rect">
            <a:avLst/>
          </a:prstGeom>
          <a:noFill/>
          <a:ln>
            <a:noFill/>
          </a:ln>
        </p:spPr>
      </p:pic>
    </p:spTree>
    <p:extLst>
      <p:ext uri="{BB962C8B-B14F-4D97-AF65-F5344CB8AC3E}">
        <p14:creationId xmlns:p14="http://schemas.microsoft.com/office/powerpoint/2010/main" val="35809521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498600" y="1712890"/>
            <a:ext cx="8991600" cy="4520485"/>
          </a:xfrm>
        </p:spPr>
        <p:txBody>
          <a:bodyPr>
            <a:normAutofit fontScale="92500" lnSpcReduction="10000"/>
          </a:bodyPr>
          <a:lstStyle/>
          <a:p>
            <a:pPr algn="l"/>
            <a:r>
              <a:rPr lang="en-IE" b="1" dirty="0" smtClean="0">
                <a:solidFill>
                  <a:schemeClr val="accent5">
                    <a:lumMod val="50000"/>
                  </a:schemeClr>
                </a:solidFill>
                <a:latin typeface="Arial" panose="020B0604020202020204" pitchFamily="34" charset="0"/>
                <a:cs typeface="Arial" panose="020B0604020202020204" pitchFamily="34" charset="0"/>
              </a:rPr>
              <a:t>Since January 2015, there have been 7 projects completed to date under this initiative. </a:t>
            </a:r>
            <a:r>
              <a:rPr lang="en-IE" b="1" dirty="0">
                <a:solidFill>
                  <a:schemeClr val="accent5">
                    <a:lumMod val="50000"/>
                  </a:schemeClr>
                </a:solidFill>
                <a:latin typeface="Arial" panose="020B0604020202020204" pitchFamily="34" charset="0"/>
                <a:cs typeface="Arial" panose="020B0604020202020204" pitchFamily="34" charset="0"/>
              </a:rPr>
              <a:t>M</a:t>
            </a:r>
            <a:r>
              <a:rPr lang="en-IE" b="1" dirty="0" smtClean="0">
                <a:solidFill>
                  <a:schemeClr val="accent5">
                    <a:lumMod val="50000"/>
                  </a:schemeClr>
                </a:solidFill>
                <a:latin typeface="Arial" panose="020B0604020202020204" pitchFamily="34" charset="0"/>
                <a:cs typeface="Arial" panose="020B0604020202020204" pitchFamily="34" charset="0"/>
              </a:rPr>
              <a:t>ost of the projects included new paving, bollards, parking rearrangement, new street furniture, public lighting and landscaping. </a:t>
            </a:r>
          </a:p>
          <a:p>
            <a:pPr algn="l"/>
            <a:endParaRPr lang="en-IE" b="1" dirty="0">
              <a:solidFill>
                <a:schemeClr val="accent5">
                  <a:lumMod val="50000"/>
                </a:schemeClr>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IE" b="1" dirty="0" err="1" smtClean="0">
                <a:solidFill>
                  <a:schemeClr val="accent5">
                    <a:lumMod val="50000"/>
                  </a:schemeClr>
                </a:solidFill>
                <a:latin typeface="Arial" panose="020B0604020202020204" pitchFamily="34" charset="0"/>
                <a:cs typeface="Arial" panose="020B0604020202020204" pitchFamily="34" charset="0"/>
              </a:rPr>
              <a:t>Palmerstown</a:t>
            </a:r>
            <a:r>
              <a:rPr lang="en-IE" b="1" dirty="0" smtClean="0">
                <a:solidFill>
                  <a:schemeClr val="accent5">
                    <a:lumMod val="50000"/>
                  </a:schemeClr>
                </a:solidFill>
                <a:latin typeface="Arial" panose="020B0604020202020204" pitchFamily="34" charset="0"/>
                <a:cs typeface="Arial" panose="020B0604020202020204" pitchFamily="34" charset="0"/>
              </a:rPr>
              <a:t> Village</a:t>
            </a:r>
          </a:p>
          <a:p>
            <a:pPr marL="342900" indent="-342900" algn="l">
              <a:buFont typeface="Arial" panose="020B0604020202020204" pitchFamily="34" charset="0"/>
              <a:buChar char="•"/>
            </a:pPr>
            <a:r>
              <a:rPr lang="en-IE" b="1" dirty="0" smtClean="0">
                <a:solidFill>
                  <a:schemeClr val="accent5">
                    <a:lumMod val="50000"/>
                  </a:schemeClr>
                </a:solidFill>
                <a:latin typeface="Arial" panose="020B0604020202020204" pitchFamily="34" charset="0"/>
                <a:cs typeface="Arial" panose="020B0604020202020204" pitchFamily="34" charset="0"/>
              </a:rPr>
              <a:t>Manor Road</a:t>
            </a:r>
          </a:p>
          <a:p>
            <a:pPr marL="342900" indent="-342900" algn="l">
              <a:buFont typeface="Arial" panose="020B0604020202020204" pitchFamily="34" charset="0"/>
              <a:buChar char="•"/>
            </a:pPr>
            <a:r>
              <a:rPr lang="en-IE" b="1" dirty="0" smtClean="0">
                <a:solidFill>
                  <a:schemeClr val="accent5">
                    <a:lumMod val="50000"/>
                  </a:schemeClr>
                </a:solidFill>
                <a:latin typeface="Arial" panose="020B0604020202020204" pitchFamily="34" charset="0"/>
                <a:cs typeface="Arial" panose="020B0604020202020204" pitchFamily="34" charset="0"/>
              </a:rPr>
              <a:t>Limekiln</a:t>
            </a:r>
          </a:p>
          <a:p>
            <a:pPr marL="342900" indent="-342900" algn="l">
              <a:buFont typeface="Arial" panose="020B0604020202020204" pitchFamily="34" charset="0"/>
              <a:buChar char="•"/>
            </a:pPr>
            <a:r>
              <a:rPr lang="en-IE" b="1" dirty="0" smtClean="0">
                <a:solidFill>
                  <a:schemeClr val="accent5">
                    <a:lumMod val="50000"/>
                  </a:schemeClr>
                </a:solidFill>
                <a:latin typeface="Arial" panose="020B0604020202020204" pitchFamily="34" charset="0"/>
                <a:cs typeface="Arial" panose="020B0604020202020204" pitchFamily="34" charset="0"/>
              </a:rPr>
              <a:t>Rathcoole Village</a:t>
            </a:r>
          </a:p>
          <a:p>
            <a:pPr marL="342900" indent="-342900" algn="l">
              <a:buFont typeface="Arial" panose="020B0604020202020204" pitchFamily="34" charset="0"/>
              <a:buChar char="•"/>
            </a:pPr>
            <a:r>
              <a:rPr lang="en-IE" b="1" dirty="0" smtClean="0">
                <a:solidFill>
                  <a:schemeClr val="accent5">
                    <a:lumMod val="50000"/>
                  </a:schemeClr>
                </a:solidFill>
                <a:latin typeface="Arial" panose="020B0604020202020204" pitchFamily="34" charset="0"/>
                <a:cs typeface="Arial" panose="020B0604020202020204" pitchFamily="34" charset="0"/>
              </a:rPr>
              <a:t>Newcastle Village Phase 1 – Aylmer Road</a:t>
            </a:r>
          </a:p>
          <a:p>
            <a:pPr marL="342900" indent="-342900" algn="l">
              <a:buFont typeface="Arial" panose="020B0604020202020204" pitchFamily="34" charset="0"/>
              <a:buChar char="•"/>
            </a:pPr>
            <a:r>
              <a:rPr lang="en-IE" b="1" dirty="0" smtClean="0">
                <a:solidFill>
                  <a:schemeClr val="accent5">
                    <a:lumMod val="50000"/>
                  </a:schemeClr>
                </a:solidFill>
                <a:latin typeface="Arial" panose="020B0604020202020204" pitchFamily="34" charset="0"/>
                <a:cs typeface="Arial" panose="020B0604020202020204" pitchFamily="34" charset="0"/>
              </a:rPr>
              <a:t>Tallaght/Lucan Village Paving Repairs</a:t>
            </a:r>
          </a:p>
          <a:p>
            <a:pPr marL="342900" indent="-342900" algn="l">
              <a:buFont typeface="Arial" panose="020B0604020202020204" pitchFamily="34" charset="0"/>
              <a:buChar char="•"/>
            </a:pPr>
            <a:r>
              <a:rPr lang="en-IE" b="1" dirty="0" smtClean="0">
                <a:solidFill>
                  <a:schemeClr val="accent5">
                    <a:lumMod val="50000"/>
                  </a:schemeClr>
                </a:solidFill>
                <a:latin typeface="Arial" panose="020B0604020202020204" pitchFamily="34" charset="0"/>
                <a:cs typeface="Arial" panose="020B0604020202020204" pitchFamily="34" charset="0"/>
              </a:rPr>
              <a:t>Rathfarnham Village Phase 1 – Gateway Plaza</a:t>
            </a:r>
            <a:endParaRPr lang="en-IE" b="1"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18275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0662" y="1066799"/>
            <a:ext cx="7708900" cy="650875"/>
          </a:xfrm>
        </p:spPr>
        <p:txBody>
          <a:bodyPr>
            <a:normAutofit/>
          </a:bodyPr>
          <a:lstStyle/>
          <a:p>
            <a:pPr algn="l"/>
            <a:r>
              <a:rPr lang="en-IE" b="1" dirty="0" smtClean="0">
                <a:latin typeface="Arial" panose="020B0604020202020204" pitchFamily="34" charset="0"/>
                <a:cs typeface="Arial" panose="020B0604020202020204" pitchFamily="34" charset="0"/>
              </a:rPr>
              <a:t>Rathcoole Village</a:t>
            </a:r>
            <a:endParaRPr lang="en-IE" b="1" dirty="0">
              <a:latin typeface="Arial" panose="020B0604020202020204" pitchFamily="34" charset="0"/>
              <a:cs typeface="Arial" panose="020B0604020202020204" pitchFamily="34" charset="0"/>
            </a:endParaRPr>
          </a:p>
        </p:txBody>
      </p:sp>
      <p:sp>
        <p:nvSpPr>
          <p:cNvPr id="6" name="Subtitle 2"/>
          <p:cNvSpPr txBox="1">
            <a:spLocks/>
          </p:cNvSpPr>
          <p:nvPr/>
        </p:nvSpPr>
        <p:spPr>
          <a:xfrm>
            <a:off x="220663"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Before</a:t>
            </a:r>
            <a:endParaRPr lang="en-IE" sz="1600" i="1" dirty="0">
              <a:latin typeface="Arial" panose="020B0604020202020204" pitchFamily="34" charset="0"/>
              <a:cs typeface="Arial" panose="020B0604020202020204" pitchFamily="34" charset="0"/>
            </a:endParaRPr>
          </a:p>
        </p:txBody>
      </p:sp>
      <p:sp>
        <p:nvSpPr>
          <p:cNvPr id="7" name="Subtitle 2"/>
          <p:cNvSpPr txBox="1">
            <a:spLocks/>
          </p:cNvSpPr>
          <p:nvPr/>
        </p:nvSpPr>
        <p:spPr>
          <a:xfrm>
            <a:off x="6323012"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After</a:t>
            </a:r>
            <a:endParaRPr lang="en-IE" sz="1600" i="1" dirty="0">
              <a:latin typeface="Arial" panose="020B0604020202020204" pitchFamily="34" charset="0"/>
              <a:cs typeface="Arial" panose="020B0604020202020204" pitchFamily="34" charset="0"/>
            </a:endParaRPr>
          </a:p>
        </p:txBody>
      </p:sp>
      <p:pic>
        <p:nvPicPr>
          <p:cNvPr id="8" name="Picture 7" descr="\\SDCC-FILE3\Roads\Roads\RD_MTCE\ST\Village Schemes\Rathcoole\Photos\150708\WP_20150708_15_36_42_Pr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662" y="2289391"/>
            <a:ext cx="5731510" cy="3220085"/>
          </a:xfrm>
          <a:prstGeom prst="rect">
            <a:avLst/>
          </a:prstGeom>
          <a:noFill/>
          <a:ln>
            <a:noFill/>
          </a:ln>
        </p:spPr>
      </p:pic>
      <p:pic>
        <p:nvPicPr>
          <p:cNvPr id="9" name="Picture 8" descr="\\SDCC-FILE3\Roads\Roads\RD_MTCE\ST\Village Schemes\Rathcoole\Photos\160831\WP_20160831_14_54_10_Pr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2289391"/>
            <a:ext cx="5731510" cy="3220085"/>
          </a:xfrm>
          <a:prstGeom prst="rect">
            <a:avLst/>
          </a:prstGeom>
          <a:noFill/>
          <a:ln>
            <a:noFill/>
          </a:ln>
        </p:spPr>
      </p:pic>
    </p:spTree>
    <p:extLst>
      <p:ext uri="{BB962C8B-B14F-4D97-AF65-F5344CB8AC3E}">
        <p14:creationId xmlns:p14="http://schemas.microsoft.com/office/powerpoint/2010/main" val="27417919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0662" y="1066799"/>
            <a:ext cx="7708900" cy="650875"/>
          </a:xfrm>
        </p:spPr>
        <p:txBody>
          <a:bodyPr>
            <a:normAutofit/>
          </a:bodyPr>
          <a:lstStyle/>
          <a:p>
            <a:pPr algn="l"/>
            <a:r>
              <a:rPr lang="en-IE" b="1" dirty="0" smtClean="0">
                <a:latin typeface="Arial" panose="020B0604020202020204" pitchFamily="34" charset="0"/>
                <a:cs typeface="Arial" panose="020B0604020202020204" pitchFamily="34" charset="0"/>
              </a:rPr>
              <a:t>Rathcoole Village</a:t>
            </a:r>
            <a:endParaRPr lang="en-IE" b="1" dirty="0">
              <a:latin typeface="Arial" panose="020B0604020202020204" pitchFamily="34" charset="0"/>
              <a:cs typeface="Arial" panose="020B0604020202020204" pitchFamily="34" charset="0"/>
            </a:endParaRPr>
          </a:p>
        </p:txBody>
      </p:sp>
      <p:sp>
        <p:nvSpPr>
          <p:cNvPr id="6" name="Subtitle 2"/>
          <p:cNvSpPr txBox="1">
            <a:spLocks/>
          </p:cNvSpPr>
          <p:nvPr/>
        </p:nvSpPr>
        <p:spPr>
          <a:xfrm>
            <a:off x="220663"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Before</a:t>
            </a:r>
            <a:endParaRPr lang="en-IE" sz="1600" i="1" dirty="0">
              <a:latin typeface="Arial" panose="020B0604020202020204" pitchFamily="34" charset="0"/>
              <a:cs typeface="Arial" panose="020B0604020202020204" pitchFamily="34" charset="0"/>
            </a:endParaRPr>
          </a:p>
        </p:txBody>
      </p:sp>
      <p:sp>
        <p:nvSpPr>
          <p:cNvPr id="7" name="Subtitle 2"/>
          <p:cNvSpPr txBox="1">
            <a:spLocks/>
          </p:cNvSpPr>
          <p:nvPr/>
        </p:nvSpPr>
        <p:spPr>
          <a:xfrm>
            <a:off x="6246812"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After</a:t>
            </a:r>
            <a:endParaRPr lang="en-IE" sz="1600" i="1" dirty="0">
              <a:latin typeface="Arial" panose="020B0604020202020204" pitchFamily="34" charset="0"/>
              <a:cs typeface="Arial" panose="020B0604020202020204" pitchFamily="34" charset="0"/>
            </a:endParaRPr>
          </a:p>
        </p:txBody>
      </p:sp>
      <p:pic>
        <p:nvPicPr>
          <p:cNvPr id="8" name="Picture 7" descr="\\SDCC-FILE3\Roads\Roads\RD_MTCE\ST\Village Schemes\Rathcoole\Photos\150708\WP_20150708_15_45_25_Pr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662" y="2289391"/>
            <a:ext cx="5731510" cy="3220085"/>
          </a:xfrm>
          <a:prstGeom prst="rect">
            <a:avLst/>
          </a:prstGeom>
          <a:noFill/>
          <a:ln>
            <a:noFill/>
          </a:ln>
        </p:spPr>
      </p:pic>
      <p:pic>
        <p:nvPicPr>
          <p:cNvPr id="9" name="Picture 8" descr="\\SDCC-FILE3\Roads\Roads\RD_MTCE\ST\Village Schemes\Rathcoole\Photos\160624\WP_20160624_11_30_51_Pr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6812" y="2289391"/>
            <a:ext cx="5731510" cy="3220085"/>
          </a:xfrm>
          <a:prstGeom prst="rect">
            <a:avLst/>
          </a:prstGeom>
          <a:noFill/>
          <a:ln>
            <a:noFill/>
          </a:ln>
        </p:spPr>
      </p:pic>
    </p:spTree>
    <p:extLst>
      <p:ext uri="{BB962C8B-B14F-4D97-AF65-F5344CB8AC3E}">
        <p14:creationId xmlns:p14="http://schemas.microsoft.com/office/powerpoint/2010/main" val="6036980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0662" y="1066799"/>
            <a:ext cx="7708900" cy="650875"/>
          </a:xfrm>
        </p:spPr>
        <p:txBody>
          <a:bodyPr>
            <a:normAutofit/>
          </a:bodyPr>
          <a:lstStyle/>
          <a:p>
            <a:pPr algn="l"/>
            <a:r>
              <a:rPr lang="en-IE" b="1" dirty="0" smtClean="0">
                <a:latin typeface="Arial" panose="020B0604020202020204" pitchFamily="34" charset="0"/>
                <a:cs typeface="Arial" panose="020B0604020202020204" pitchFamily="34" charset="0"/>
              </a:rPr>
              <a:t>Rathcoole Village</a:t>
            </a:r>
            <a:endParaRPr lang="en-IE" b="1" dirty="0">
              <a:latin typeface="Arial" panose="020B0604020202020204" pitchFamily="34" charset="0"/>
              <a:cs typeface="Arial" panose="020B0604020202020204" pitchFamily="34" charset="0"/>
            </a:endParaRPr>
          </a:p>
        </p:txBody>
      </p:sp>
      <p:sp>
        <p:nvSpPr>
          <p:cNvPr id="6" name="Subtitle 2"/>
          <p:cNvSpPr txBox="1">
            <a:spLocks/>
          </p:cNvSpPr>
          <p:nvPr/>
        </p:nvSpPr>
        <p:spPr>
          <a:xfrm>
            <a:off x="220663"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Before</a:t>
            </a:r>
            <a:endParaRPr lang="en-IE" sz="1600" i="1" dirty="0">
              <a:latin typeface="Arial" panose="020B0604020202020204" pitchFamily="34" charset="0"/>
              <a:cs typeface="Arial" panose="020B0604020202020204" pitchFamily="34" charset="0"/>
            </a:endParaRPr>
          </a:p>
        </p:txBody>
      </p:sp>
      <p:sp>
        <p:nvSpPr>
          <p:cNvPr id="7" name="Subtitle 2"/>
          <p:cNvSpPr txBox="1">
            <a:spLocks/>
          </p:cNvSpPr>
          <p:nvPr/>
        </p:nvSpPr>
        <p:spPr>
          <a:xfrm>
            <a:off x="6246812"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After</a:t>
            </a:r>
            <a:endParaRPr lang="en-IE" sz="1600" i="1" dirty="0">
              <a:latin typeface="Arial" panose="020B0604020202020204" pitchFamily="34" charset="0"/>
              <a:cs typeface="Arial" panose="020B0604020202020204" pitchFamily="34" charset="0"/>
            </a:endParaRPr>
          </a:p>
        </p:txBody>
      </p:sp>
      <p:pic>
        <p:nvPicPr>
          <p:cNvPr id="10" name="Picture 9" descr="\\SDCC-FILE3\Roads\Roads\RD_MTCE\ST\Village Schemes\Rathcoole\Photos\150708\WP_20150708_16_13_23_Pr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662" y="2326957"/>
            <a:ext cx="5731510" cy="3220085"/>
          </a:xfrm>
          <a:prstGeom prst="rect">
            <a:avLst/>
          </a:prstGeom>
          <a:noFill/>
          <a:ln>
            <a:noFill/>
          </a:ln>
        </p:spPr>
      </p:pic>
      <p:pic>
        <p:nvPicPr>
          <p:cNvPr id="11" name="Picture 10" descr="\\SDCC-FILE3\Roads\Roads\RD_MTCE\ST\Village Schemes\Rathcoole\Photos\160624\WP_20160624_11_35_14_Pr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6812" y="2326957"/>
            <a:ext cx="5731510" cy="3220085"/>
          </a:xfrm>
          <a:prstGeom prst="rect">
            <a:avLst/>
          </a:prstGeom>
          <a:noFill/>
          <a:ln>
            <a:noFill/>
          </a:ln>
        </p:spPr>
      </p:pic>
    </p:spTree>
    <p:extLst>
      <p:ext uri="{BB962C8B-B14F-4D97-AF65-F5344CB8AC3E}">
        <p14:creationId xmlns:p14="http://schemas.microsoft.com/office/powerpoint/2010/main" val="27771398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0662" y="1066799"/>
            <a:ext cx="7708900" cy="650875"/>
          </a:xfrm>
        </p:spPr>
        <p:txBody>
          <a:bodyPr>
            <a:normAutofit/>
          </a:bodyPr>
          <a:lstStyle/>
          <a:p>
            <a:pPr algn="l"/>
            <a:r>
              <a:rPr lang="en-IE" b="1" dirty="0" smtClean="0">
                <a:latin typeface="Arial" panose="020B0604020202020204" pitchFamily="34" charset="0"/>
                <a:cs typeface="Arial" panose="020B0604020202020204" pitchFamily="34" charset="0"/>
              </a:rPr>
              <a:t>Rathcoole Village</a:t>
            </a:r>
            <a:endParaRPr lang="en-IE" b="1" dirty="0">
              <a:latin typeface="Arial" panose="020B0604020202020204" pitchFamily="34" charset="0"/>
              <a:cs typeface="Arial" panose="020B0604020202020204" pitchFamily="34" charset="0"/>
            </a:endParaRPr>
          </a:p>
        </p:txBody>
      </p:sp>
      <p:sp>
        <p:nvSpPr>
          <p:cNvPr id="6" name="Subtitle 2"/>
          <p:cNvSpPr txBox="1">
            <a:spLocks/>
          </p:cNvSpPr>
          <p:nvPr/>
        </p:nvSpPr>
        <p:spPr>
          <a:xfrm>
            <a:off x="220663"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Before</a:t>
            </a:r>
            <a:endParaRPr lang="en-IE" sz="1600" i="1" dirty="0">
              <a:latin typeface="Arial" panose="020B0604020202020204" pitchFamily="34" charset="0"/>
              <a:cs typeface="Arial" panose="020B0604020202020204" pitchFamily="34" charset="0"/>
            </a:endParaRPr>
          </a:p>
        </p:txBody>
      </p:sp>
      <p:sp>
        <p:nvSpPr>
          <p:cNvPr id="7" name="Subtitle 2"/>
          <p:cNvSpPr txBox="1">
            <a:spLocks/>
          </p:cNvSpPr>
          <p:nvPr/>
        </p:nvSpPr>
        <p:spPr>
          <a:xfrm>
            <a:off x="6246812"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After</a:t>
            </a:r>
            <a:endParaRPr lang="en-IE" sz="1600" i="1" dirty="0">
              <a:latin typeface="Arial" panose="020B0604020202020204" pitchFamily="34" charset="0"/>
              <a:cs typeface="Arial" panose="020B0604020202020204" pitchFamily="34" charset="0"/>
            </a:endParaRPr>
          </a:p>
        </p:txBody>
      </p:sp>
      <p:pic>
        <p:nvPicPr>
          <p:cNvPr id="8" name="Picture 7" descr="\\SDCC-FILE3\Roads\Roads\RD_MTCE\ST\Village Schemes\Rathcoole\Photos\150708\WP_20150708_16_25_06_Pr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662" y="2289391"/>
            <a:ext cx="5731510" cy="3220085"/>
          </a:xfrm>
          <a:prstGeom prst="rect">
            <a:avLst/>
          </a:prstGeom>
          <a:noFill/>
          <a:ln>
            <a:noFill/>
          </a:ln>
        </p:spPr>
      </p:pic>
      <p:pic>
        <p:nvPicPr>
          <p:cNvPr id="9" name="Picture 8" descr="\\SDCC-FILE3\Roads\Roads\RD_MTCE\ST\Village Schemes\Rathcoole\Photos\160624\WP_20160624_11_37_09_Pr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6812" y="2289390"/>
            <a:ext cx="5731510" cy="3220085"/>
          </a:xfrm>
          <a:prstGeom prst="rect">
            <a:avLst/>
          </a:prstGeom>
          <a:noFill/>
          <a:ln>
            <a:noFill/>
          </a:ln>
        </p:spPr>
      </p:pic>
    </p:spTree>
    <p:extLst>
      <p:ext uri="{BB962C8B-B14F-4D97-AF65-F5344CB8AC3E}">
        <p14:creationId xmlns:p14="http://schemas.microsoft.com/office/powerpoint/2010/main" val="42016339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0662" y="1066799"/>
            <a:ext cx="7708900" cy="650875"/>
          </a:xfrm>
        </p:spPr>
        <p:txBody>
          <a:bodyPr>
            <a:normAutofit/>
          </a:bodyPr>
          <a:lstStyle/>
          <a:p>
            <a:pPr algn="l"/>
            <a:r>
              <a:rPr lang="en-IE" b="1" dirty="0" smtClean="0">
                <a:latin typeface="Arial" panose="020B0604020202020204" pitchFamily="34" charset="0"/>
                <a:cs typeface="Arial" panose="020B0604020202020204" pitchFamily="34" charset="0"/>
              </a:rPr>
              <a:t>Rathcoole Village</a:t>
            </a:r>
            <a:endParaRPr lang="en-IE" b="1" dirty="0">
              <a:latin typeface="Arial" panose="020B0604020202020204" pitchFamily="34" charset="0"/>
              <a:cs typeface="Arial" panose="020B0604020202020204" pitchFamily="34" charset="0"/>
            </a:endParaRPr>
          </a:p>
        </p:txBody>
      </p:sp>
      <p:sp>
        <p:nvSpPr>
          <p:cNvPr id="6" name="Subtitle 2"/>
          <p:cNvSpPr txBox="1">
            <a:spLocks/>
          </p:cNvSpPr>
          <p:nvPr/>
        </p:nvSpPr>
        <p:spPr>
          <a:xfrm>
            <a:off x="220663"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Before</a:t>
            </a:r>
            <a:endParaRPr lang="en-IE" sz="1600" i="1" dirty="0">
              <a:latin typeface="Arial" panose="020B0604020202020204" pitchFamily="34" charset="0"/>
              <a:cs typeface="Arial" panose="020B0604020202020204" pitchFamily="34" charset="0"/>
            </a:endParaRPr>
          </a:p>
        </p:txBody>
      </p:sp>
      <p:sp>
        <p:nvSpPr>
          <p:cNvPr id="7" name="Subtitle 2"/>
          <p:cNvSpPr txBox="1">
            <a:spLocks/>
          </p:cNvSpPr>
          <p:nvPr/>
        </p:nvSpPr>
        <p:spPr>
          <a:xfrm>
            <a:off x="6323012"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After</a:t>
            </a:r>
            <a:endParaRPr lang="en-IE" sz="1600" i="1" dirty="0">
              <a:latin typeface="Arial" panose="020B0604020202020204" pitchFamily="34" charset="0"/>
              <a:cs typeface="Arial" panose="020B0604020202020204" pitchFamily="34" charset="0"/>
            </a:endParaRPr>
          </a:p>
        </p:txBody>
      </p:sp>
      <p:pic>
        <p:nvPicPr>
          <p:cNvPr id="8" name="Picture 7" descr="\\SDCC-FILE3\Roads\Roads\RD_MTCE\ST\Village Schemes\Rathcoole\Photos\150708\WP_20150708_16_30_29_Pr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662" y="2289391"/>
            <a:ext cx="5731510" cy="3220085"/>
          </a:xfrm>
          <a:prstGeom prst="rect">
            <a:avLst/>
          </a:prstGeom>
          <a:noFill/>
          <a:ln>
            <a:noFill/>
          </a:ln>
        </p:spPr>
      </p:pic>
      <p:pic>
        <p:nvPicPr>
          <p:cNvPr id="9" name="Picture 8" descr="\\SDCC-FILE3\Roads\Roads\RD_MTCE\ST\Village Schemes\Rathcoole\Photos\160505\WP_20160505_15_01_55_Pr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2289391"/>
            <a:ext cx="5731510" cy="3220085"/>
          </a:xfrm>
          <a:prstGeom prst="rect">
            <a:avLst/>
          </a:prstGeom>
          <a:noFill/>
          <a:ln>
            <a:noFill/>
          </a:ln>
        </p:spPr>
      </p:pic>
    </p:spTree>
    <p:extLst>
      <p:ext uri="{BB962C8B-B14F-4D97-AF65-F5344CB8AC3E}">
        <p14:creationId xmlns:p14="http://schemas.microsoft.com/office/powerpoint/2010/main" val="15426681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0662" y="1066799"/>
            <a:ext cx="7708900" cy="650875"/>
          </a:xfrm>
        </p:spPr>
        <p:txBody>
          <a:bodyPr>
            <a:normAutofit/>
          </a:bodyPr>
          <a:lstStyle/>
          <a:p>
            <a:pPr algn="l"/>
            <a:r>
              <a:rPr lang="en-IE" b="1" dirty="0" smtClean="0">
                <a:latin typeface="Arial" panose="020B0604020202020204" pitchFamily="34" charset="0"/>
                <a:cs typeface="Arial" panose="020B0604020202020204" pitchFamily="34" charset="0"/>
              </a:rPr>
              <a:t>Rathcoole Village</a:t>
            </a:r>
            <a:endParaRPr lang="en-IE" b="1" dirty="0">
              <a:latin typeface="Arial" panose="020B0604020202020204" pitchFamily="34" charset="0"/>
              <a:cs typeface="Arial" panose="020B0604020202020204" pitchFamily="34" charset="0"/>
            </a:endParaRPr>
          </a:p>
        </p:txBody>
      </p:sp>
      <p:sp>
        <p:nvSpPr>
          <p:cNvPr id="6" name="Subtitle 2"/>
          <p:cNvSpPr txBox="1">
            <a:spLocks/>
          </p:cNvSpPr>
          <p:nvPr/>
        </p:nvSpPr>
        <p:spPr>
          <a:xfrm>
            <a:off x="220663"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Before</a:t>
            </a:r>
            <a:endParaRPr lang="en-IE" sz="1600" i="1" dirty="0">
              <a:latin typeface="Arial" panose="020B0604020202020204" pitchFamily="34" charset="0"/>
              <a:cs typeface="Arial" panose="020B0604020202020204" pitchFamily="34" charset="0"/>
            </a:endParaRPr>
          </a:p>
        </p:txBody>
      </p:sp>
      <p:sp>
        <p:nvSpPr>
          <p:cNvPr id="7" name="Subtitle 2"/>
          <p:cNvSpPr txBox="1">
            <a:spLocks/>
          </p:cNvSpPr>
          <p:nvPr/>
        </p:nvSpPr>
        <p:spPr>
          <a:xfrm>
            <a:off x="6246812"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After</a:t>
            </a:r>
            <a:endParaRPr lang="en-IE" sz="1600" i="1" dirty="0">
              <a:latin typeface="Arial" panose="020B0604020202020204" pitchFamily="34" charset="0"/>
              <a:cs typeface="Arial" panose="020B0604020202020204" pitchFamily="34" charset="0"/>
            </a:endParaRPr>
          </a:p>
        </p:txBody>
      </p:sp>
      <p:pic>
        <p:nvPicPr>
          <p:cNvPr id="8" name="Picture 7" descr="\\SDCC-FILE3\Roads\Roads\RD_MTCE\ST\Village Schemes\Rathcoole\Photos\150708\WP_20150708_16_39_46_Pr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662" y="2289391"/>
            <a:ext cx="5731510" cy="3220085"/>
          </a:xfrm>
          <a:prstGeom prst="rect">
            <a:avLst/>
          </a:prstGeom>
          <a:noFill/>
          <a:ln>
            <a:noFill/>
          </a:ln>
        </p:spPr>
      </p:pic>
      <p:pic>
        <p:nvPicPr>
          <p:cNvPr id="9" name="Picture 8" descr="\\SDCC-FILE3\Roads\Roads\RD_MTCE\ST\Village Schemes\Rathcoole\Photos\160624\WP_20160624_11_34_03_Pr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6812" y="2289391"/>
            <a:ext cx="5731510" cy="3220085"/>
          </a:xfrm>
          <a:prstGeom prst="rect">
            <a:avLst/>
          </a:prstGeom>
          <a:noFill/>
          <a:ln>
            <a:noFill/>
          </a:ln>
        </p:spPr>
      </p:pic>
    </p:spTree>
    <p:extLst>
      <p:ext uri="{BB962C8B-B14F-4D97-AF65-F5344CB8AC3E}">
        <p14:creationId xmlns:p14="http://schemas.microsoft.com/office/powerpoint/2010/main" val="8791038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0662" y="1066799"/>
            <a:ext cx="7708900" cy="650875"/>
          </a:xfrm>
        </p:spPr>
        <p:txBody>
          <a:bodyPr>
            <a:normAutofit/>
          </a:bodyPr>
          <a:lstStyle/>
          <a:p>
            <a:pPr algn="l"/>
            <a:r>
              <a:rPr lang="en-IE" b="1" dirty="0" smtClean="0">
                <a:latin typeface="Arial" panose="020B0604020202020204" pitchFamily="34" charset="0"/>
                <a:cs typeface="Arial" panose="020B0604020202020204" pitchFamily="34" charset="0"/>
              </a:rPr>
              <a:t>Aylmer Road</a:t>
            </a:r>
            <a:endParaRPr lang="en-IE" b="1" dirty="0">
              <a:latin typeface="Arial" panose="020B0604020202020204" pitchFamily="34" charset="0"/>
              <a:cs typeface="Arial" panose="020B0604020202020204" pitchFamily="34" charset="0"/>
            </a:endParaRPr>
          </a:p>
        </p:txBody>
      </p:sp>
      <p:sp>
        <p:nvSpPr>
          <p:cNvPr id="6" name="Subtitle 2"/>
          <p:cNvSpPr txBox="1">
            <a:spLocks/>
          </p:cNvSpPr>
          <p:nvPr/>
        </p:nvSpPr>
        <p:spPr>
          <a:xfrm>
            <a:off x="220662"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Before</a:t>
            </a:r>
            <a:endParaRPr lang="en-IE" sz="1600" i="1" dirty="0">
              <a:latin typeface="Arial" panose="020B0604020202020204" pitchFamily="34" charset="0"/>
              <a:cs typeface="Arial" panose="020B0604020202020204" pitchFamily="34" charset="0"/>
            </a:endParaRPr>
          </a:p>
        </p:txBody>
      </p:sp>
      <p:sp>
        <p:nvSpPr>
          <p:cNvPr id="7" name="Subtitle 2"/>
          <p:cNvSpPr txBox="1">
            <a:spLocks/>
          </p:cNvSpPr>
          <p:nvPr/>
        </p:nvSpPr>
        <p:spPr>
          <a:xfrm>
            <a:off x="6002866"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After</a:t>
            </a:r>
            <a:endParaRPr lang="en-IE" sz="1600" i="1" dirty="0">
              <a:latin typeface="Arial" panose="020B0604020202020204" pitchFamily="34" charset="0"/>
              <a:cs typeface="Arial" panose="020B0604020202020204" pitchFamily="34" charset="0"/>
            </a:endParaRP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1014095" y="1600200"/>
            <a:ext cx="3862705" cy="5140326"/>
          </a:xfrm>
          <a:prstGeom prst="rect">
            <a:avLst/>
          </a:prstGeom>
        </p:spPr>
      </p:pic>
      <p:pic>
        <p:nvPicPr>
          <p:cNvPr id="9" name="Picture 8"/>
          <p:cNvPicPr/>
          <p:nvPr/>
        </p:nvPicPr>
        <p:blipFill>
          <a:blip r:embed="rId4">
            <a:extLst>
              <a:ext uri="{28A0092B-C50C-407E-A947-70E740481C1C}">
                <a14:useLocalDpi xmlns:a14="http://schemas.microsoft.com/office/drawing/2010/main" val="0"/>
              </a:ext>
            </a:extLst>
          </a:blip>
          <a:stretch>
            <a:fillRect/>
          </a:stretch>
        </p:blipFill>
        <p:spPr>
          <a:xfrm>
            <a:off x="6887477" y="1040131"/>
            <a:ext cx="3911704" cy="5700395"/>
          </a:xfrm>
          <a:prstGeom prst="rect">
            <a:avLst/>
          </a:prstGeom>
        </p:spPr>
      </p:pic>
    </p:spTree>
    <p:extLst>
      <p:ext uri="{BB962C8B-B14F-4D97-AF65-F5344CB8AC3E}">
        <p14:creationId xmlns:p14="http://schemas.microsoft.com/office/powerpoint/2010/main" val="11840051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0662" y="1066799"/>
            <a:ext cx="7708900" cy="650875"/>
          </a:xfrm>
        </p:spPr>
        <p:txBody>
          <a:bodyPr>
            <a:normAutofit/>
          </a:bodyPr>
          <a:lstStyle/>
          <a:p>
            <a:pPr algn="l"/>
            <a:r>
              <a:rPr lang="en-IE" b="1" dirty="0" smtClean="0">
                <a:latin typeface="Arial" panose="020B0604020202020204" pitchFamily="34" charset="0"/>
                <a:cs typeface="Arial" panose="020B0604020202020204" pitchFamily="34" charset="0"/>
              </a:rPr>
              <a:t>Tallaght Paving Repair Contract</a:t>
            </a:r>
            <a:endParaRPr lang="en-IE" b="1" dirty="0">
              <a:latin typeface="Arial" panose="020B0604020202020204" pitchFamily="34" charset="0"/>
              <a:cs typeface="Arial" panose="020B0604020202020204" pitchFamily="34" charset="0"/>
            </a:endParaRPr>
          </a:p>
        </p:txBody>
      </p:sp>
      <p:sp>
        <p:nvSpPr>
          <p:cNvPr id="6" name="Subtitle 2"/>
          <p:cNvSpPr txBox="1">
            <a:spLocks/>
          </p:cNvSpPr>
          <p:nvPr/>
        </p:nvSpPr>
        <p:spPr>
          <a:xfrm>
            <a:off x="220662"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Before</a:t>
            </a:r>
            <a:endParaRPr lang="en-IE" sz="1600" i="1" dirty="0">
              <a:latin typeface="Arial" panose="020B0604020202020204" pitchFamily="34" charset="0"/>
              <a:cs typeface="Arial" panose="020B0604020202020204" pitchFamily="34" charset="0"/>
            </a:endParaRPr>
          </a:p>
        </p:txBody>
      </p:sp>
      <p:sp>
        <p:nvSpPr>
          <p:cNvPr id="7" name="Subtitle 2"/>
          <p:cNvSpPr txBox="1">
            <a:spLocks/>
          </p:cNvSpPr>
          <p:nvPr/>
        </p:nvSpPr>
        <p:spPr>
          <a:xfrm>
            <a:off x="6002866"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After</a:t>
            </a:r>
            <a:endParaRPr lang="en-IE" sz="1600" i="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5356" y="2390992"/>
            <a:ext cx="6017254" cy="338006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662" y="2390992"/>
            <a:ext cx="5690128" cy="3196306"/>
          </a:xfrm>
          <a:prstGeom prst="rect">
            <a:avLst/>
          </a:prstGeom>
        </p:spPr>
      </p:pic>
    </p:spTree>
    <p:extLst>
      <p:ext uri="{BB962C8B-B14F-4D97-AF65-F5344CB8AC3E}">
        <p14:creationId xmlns:p14="http://schemas.microsoft.com/office/powerpoint/2010/main" val="26834470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0662" y="1066799"/>
            <a:ext cx="7708900" cy="650875"/>
          </a:xfrm>
        </p:spPr>
        <p:txBody>
          <a:bodyPr>
            <a:normAutofit/>
          </a:bodyPr>
          <a:lstStyle/>
          <a:p>
            <a:pPr algn="l"/>
            <a:r>
              <a:rPr lang="en-IE" b="1" dirty="0" smtClean="0">
                <a:latin typeface="Arial" panose="020B0604020202020204" pitchFamily="34" charset="0"/>
                <a:cs typeface="Arial" panose="020B0604020202020204" pitchFamily="34" charset="0"/>
              </a:rPr>
              <a:t>Tallaght Paving Repair Contract</a:t>
            </a:r>
            <a:endParaRPr lang="en-IE" b="1" dirty="0">
              <a:latin typeface="Arial" panose="020B0604020202020204" pitchFamily="34" charset="0"/>
              <a:cs typeface="Arial" panose="020B0604020202020204" pitchFamily="34" charset="0"/>
            </a:endParaRPr>
          </a:p>
        </p:txBody>
      </p:sp>
      <p:sp>
        <p:nvSpPr>
          <p:cNvPr id="6" name="Subtitle 2"/>
          <p:cNvSpPr txBox="1">
            <a:spLocks/>
          </p:cNvSpPr>
          <p:nvPr/>
        </p:nvSpPr>
        <p:spPr>
          <a:xfrm>
            <a:off x="220662"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Before</a:t>
            </a:r>
            <a:endParaRPr lang="en-IE" sz="1600" i="1" dirty="0">
              <a:latin typeface="Arial" panose="020B0604020202020204" pitchFamily="34" charset="0"/>
              <a:cs typeface="Arial" panose="020B0604020202020204" pitchFamily="34" charset="0"/>
            </a:endParaRPr>
          </a:p>
        </p:txBody>
      </p:sp>
      <p:sp>
        <p:nvSpPr>
          <p:cNvPr id="7" name="Subtitle 2"/>
          <p:cNvSpPr txBox="1">
            <a:spLocks/>
          </p:cNvSpPr>
          <p:nvPr/>
        </p:nvSpPr>
        <p:spPr>
          <a:xfrm>
            <a:off x="6002866"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After</a:t>
            </a:r>
            <a:endParaRPr lang="en-IE" sz="1600" i="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00" y="2624296"/>
            <a:ext cx="5553388" cy="311949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2538858"/>
            <a:ext cx="5857584" cy="3290371"/>
          </a:xfrm>
          <a:prstGeom prst="rect">
            <a:avLst/>
          </a:prstGeom>
        </p:spPr>
      </p:pic>
    </p:spTree>
    <p:extLst>
      <p:ext uri="{BB962C8B-B14F-4D97-AF65-F5344CB8AC3E}">
        <p14:creationId xmlns:p14="http://schemas.microsoft.com/office/powerpoint/2010/main" val="7050656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0662" y="1066799"/>
            <a:ext cx="7708900" cy="650875"/>
          </a:xfrm>
        </p:spPr>
        <p:txBody>
          <a:bodyPr>
            <a:normAutofit/>
          </a:bodyPr>
          <a:lstStyle/>
          <a:p>
            <a:pPr algn="l"/>
            <a:r>
              <a:rPr lang="en-IE" b="1" dirty="0" smtClean="0">
                <a:latin typeface="Arial" panose="020B0604020202020204" pitchFamily="34" charset="0"/>
                <a:cs typeface="Arial" panose="020B0604020202020204" pitchFamily="34" charset="0"/>
              </a:rPr>
              <a:t>Tallaght Paving Repair Contract</a:t>
            </a:r>
            <a:endParaRPr lang="en-IE" b="1" dirty="0">
              <a:latin typeface="Arial" panose="020B0604020202020204" pitchFamily="34" charset="0"/>
              <a:cs typeface="Arial" panose="020B0604020202020204" pitchFamily="34" charset="0"/>
            </a:endParaRPr>
          </a:p>
        </p:txBody>
      </p:sp>
      <p:sp>
        <p:nvSpPr>
          <p:cNvPr id="6" name="Subtitle 2"/>
          <p:cNvSpPr txBox="1">
            <a:spLocks/>
          </p:cNvSpPr>
          <p:nvPr/>
        </p:nvSpPr>
        <p:spPr>
          <a:xfrm>
            <a:off x="220662"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Before</a:t>
            </a:r>
            <a:endParaRPr lang="en-IE" sz="1600" i="1" dirty="0">
              <a:latin typeface="Arial" panose="020B0604020202020204" pitchFamily="34" charset="0"/>
              <a:cs typeface="Arial" panose="020B0604020202020204" pitchFamily="34" charset="0"/>
            </a:endParaRPr>
          </a:p>
        </p:txBody>
      </p:sp>
      <p:sp>
        <p:nvSpPr>
          <p:cNvPr id="7" name="Subtitle 2"/>
          <p:cNvSpPr txBox="1">
            <a:spLocks/>
          </p:cNvSpPr>
          <p:nvPr/>
        </p:nvSpPr>
        <p:spPr>
          <a:xfrm>
            <a:off x="6002866"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After</a:t>
            </a:r>
            <a:endParaRPr lang="en-IE" sz="1600" i="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462" y="2389167"/>
            <a:ext cx="6070600" cy="341002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2316" y="2389167"/>
            <a:ext cx="5327300" cy="2992496"/>
          </a:xfrm>
          <a:prstGeom prst="rect">
            <a:avLst/>
          </a:prstGeom>
        </p:spPr>
      </p:pic>
    </p:spTree>
    <p:extLst>
      <p:ext uri="{BB962C8B-B14F-4D97-AF65-F5344CB8AC3E}">
        <p14:creationId xmlns:p14="http://schemas.microsoft.com/office/powerpoint/2010/main" val="19749127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0662" y="1066799"/>
            <a:ext cx="7708900" cy="650875"/>
          </a:xfrm>
        </p:spPr>
        <p:txBody>
          <a:bodyPr>
            <a:normAutofit/>
          </a:bodyPr>
          <a:lstStyle/>
          <a:p>
            <a:pPr algn="l"/>
            <a:r>
              <a:rPr lang="en-IE" b="1" dirty="0" err="1" smtClean="0">
                <a:latin typeface="Arial" panose="020B0604020202020204" pitchFamily="34" charset="0"/>
                <a:cs typeface="Arial" panose="020B0604020202020204" pitchFamily="34" charset="0"/>
              </a:rPr>
              <a:t>Palmerstown</a:t>
            </a:r>
            <a:r>
              <a:rPr lang="en-IE" b="1" dirty="0">
                <a:latin typeface="Arial" panose="020B0604020202020204" pitchFamily="34" charset="0"/>
                <a:cs typeface="Arial" panose="020B0604020202020204" pitchFamily="34" charset="0"/>
              </a:rPr>
              <a:t> </a:t>
            </a:r>
            <a:r>
              <a:rPr lang="en-IE" b="1" dirty="0" smtClean="0">
                <a:latin typeface="Arial" panose="020B0604020202020204" pitchFamily="34" charset="0"/>
                <a:cs typeface="Arial" panose="020B0604020202020204" pitchFamily="34" charset="0"/>
              </a:rPr>
              <a:t>Village</a:t>
            </a:r>
            <a:endParaRPr lang="en-IE" b="1" dirty="0">
              <a:latin typeface="Arial" panose="020B0604020202020204" pitchFamily="34" charset="0"/>
              <a:cs typeface="Arial" panose="020B0604020202020204" pitchFamily="34" charset="0"/>
            </a:endParaRPr>
          </a:p>
        </p:txBody>
      </p:sp>
      <p:sp>
        <p:nvSpPr>
          <p:cNvPr id="6" name="Subtitle 2"/>
          <p:cNvSpPr txBox="1">
            <a:spLocks/>
          </p:cNvSpPr>
          <p:nvPr/>
        </p:nvSpPr>
        <p:spPr>
          <a:xfrm>
            <a:off x="220663"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Before</a:t>
            </a:r>
            <a:endParaRPr lang="en-IE" sz="1600" i="1" dirty="0">
              <a:latin typeface="Arial" panose="020B0604020202020204" pitchFamily="34" charset="0"/>
              <a:cs typeface="Arial" panose="020B0604020202020204" pitchFamily="34" charset="0"/>
            </a:endParaRPr>
          </a:p>
        </p:txBody>
      </p:sp>
      <p:sp>
        <p:nvSpPr>
          <p:cNvPr id="7" name="Subtitle 2"/>
          <p:cNvSpPr txBox="1">
            <a:spLocks/>
          </p:cNvSpPr>
          <p:nvPr/>
        </p:nvSpPr>
        <p:spPr>
          <a:xfrm>
            <a:off x="6323012" y="1952624"/>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After</a:t>
            </a:r>
            <a:endParaRPr lang="en-IE" sz="1600" i="1" dirty="0">
              <a:latin typeface="Arial" panose="020B0604020202020204" pitchFamily="34" charset="0"/>
              <a:cs typeface="Arial" panose="020B0604020202020204" pitchFamily="34" charset="0"/>
            </a:endParaRPr>
          </a:p>
        </p:txBody>
      </p:sp>
      <p:pic>
        <p:nvPicPr>
          <p:cNvPr id="2050" name="Picture 2" descr="Clarkevill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662" y="2486024"/>
            <a:ext cx="5573293"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WP_20150629_15_41_37_Pr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2486024"/>
            <a:ext cx="5602288" cy="3149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38847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0662" y="1066799"/>
            <a:ext cx="7708900" cy="650875"/>
          </a:xfrm>
        </p:spPr>
        <p:txBody>
          <a:bodyPr>
            <a:normAutofit/>
          </a:bodyPr>
          <a:lstStyle/>
          <a:p>
            <a:pPr algn="l"/>
            <a:r>
              <a:rPr lang="en-IE" b="1" dirty="0" smtClean="0">
                <a:latin typeface="Arial" panose="020B0604020202020204" pitchFamily="34" charset="0"/>
                <a:cs typeface="Arial" panose="020B0604020202020204" pitchFamily="34" charset="0"/>
              </a:rPr>
              <a:t>Lucan Paving Repair Contract</a:t>
            </a:r>
            <a:endParaRPr lang="en-IE" b="1" dirty="0">
              <a:latin typeface="Arial" panose="020B0604020202020204" pitchFamily="34" charset="0"/>
              <a:cs typeface="Arial" panose="020B0604020202020204" pitchFamily="34" charset="0"/>
            </a:endParaRPr>
          </a:p>
        </p:txBody>
      </p:sp>
      <p:sp>
        <p:nvSpPr>
          <p:cNvPr id="6" name="Subtitle 2"/>
          <p:cNvSpPr txBox="1">
            <a:spLocks/>
          </p:cNvSpPr>
          <p:nvPr/>
        </p:nvSpPr>
        <p:spPr>
          <a:xfrm>
            <a:off x="220662"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Before</a:t>
            </a:r>
            <a:endParaRPr lang="en-IE" sz="1600" i="1" dirty="0">
              <a:latin typeface="Arial" panose="020B0604020202020204" pitchFamily="34" charset="0"/>
              <a:cs typeface="Arial" panose="020B0604020202020204" pitchFamily="34" charset="0"/>
            </a:endParaRPr>
          </a:p>
        </p:txBody>
      </p:sp>
      <p:sp>
        <p:nvSpPr>
          <p:cNvPr id="7" name="Subtitle 2"/>
          <p:cNvSpPr txBox="1">
            <a:spLocks/>
          </p:cNvSpPr>
          <p:nvPr/>
        </p:nvSpPr>
        <p:spPr>
          <a:xfrm>
            <a:off x="6002866"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After</a:t>
            </a:r>
            <a:endParaRPr lang="en-IE" sz="1600" i="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558" y="2219325"/>
            <a:ext cx="5544806" cy="311467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133" y="1168400"/>
            <a:ext cx="3124670" cy="5562600"/>
          </a:xfrm>
          <a:prstGeom prst="rect">
            <a:avLst/>
          </a:prstGeom>
        </p:spPr>
      </p:pic>
    </p:spTree>
    <p:extLst>
      <p:ext uri="{BB962C8B-B14F-4D97-AF65-F5344CB8AC3E}">
        <p14:creationId xmlns:p14="http://schemas.microsoft.com/office/powerpoint/2010/main" val="22626460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0662" y="1066799"/>
            <a:ext cx="7708900" cy="650875"/>
          </a:xfrm>
        </p:spPr>
        <p:txBody>
          <a:bodyPr>
            <a:normAutofit/>
          </a:bodyPr>
          <a:lstStyle/>
          <a:p>
            <a:pPr algn="l"/>
            <a:r>
              <a:rPr lang="en-IE" b="1" dirty="0" smtClean="0">
                <a:latin typeface="Arial" panose="020B0604020202020204" pitchFamily="34" charset="0"/>
                <a:cs typeface="Arial" panose="020B0604020202020204" pitchFamily="34" charset="0"/>
              </a:rPr>
              <a:t>Lucan Paving Repair Contract</a:t>
            </a:r>
            <a:endParaRPr lang="en-IE" b="1" dirty="0">
              <a:latin typeface="Arial" panose="020B0604020202020204" pitchFamily="34" charset="0"/>
              <a:cs typeface="Arial" panose="020B0604020202020204" pitchFamily="34" charset="0"/>
            </a:endParaRPr>
          </a:p>
        </p:txBody>
      </p:sp>
      <p:sp>
        <p:nvSpPr>
          <p:cNvPr id="6" name="Subtitle 2"/>
          <p:cNvSpPr txBox="1">
            <a:spLocks/>
          </p:cNvSpPr>
          <p:nvPr/>
        </p:nvSpPr>
        <p:spPr>
          <a:xfrm>
            <a:off x="220662"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Before</a:t>
            </a:r>
            <a:endParaRPr lang="en-IE" sz="1600" i="1" dirty="0">
              <a:latin typeface="Arial" panose="020B0604020202020204" pitchFamily="34" charset="0"/>
              <a:cs typeface="Arial" panose="020B0604020202020204" pitchFamily="34" charset="0"/>
            </a:endParaRPr>
          </a:p>
        </p:txBody>
      </p:sp>
      <p:sp>
        <p:nvSpPr>
          <p:cNvPr id="7" name="Subtitle 2"/>
          <p:cNvSpPr txBox="1">
            <a:spLocks/>
          </p:cNvSpPr>
          <p:nvPr/>
        </p:nvSpPr>
        <p:spPr>
          <a:xfrm>
            <a:off x="6002866"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After</a:t>
            </a:r>
            <a:endParaRPr lang="en-IE" sz="1600" i="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486024"/>
            <a:ext cx="5799541" cy="325776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662" y="2486024"/>
            <a:ext cx="5644119" cy="3170462"/>
          </a:xfrm>
          <a:prstGeom prst="rect">
            <a:avLst/>
          </a:prstGeom>
        </p:spPr>
      </p:pic>
    </p:spTree>
    <p:extLst>
      <p:ext uri="{BB962C8B-B14F-4D97-AF65-F5344CB8AC3E}">
        <p14:creationId xmlns:p14="http://schemas.microsoft.com/office/powerpoint/2010/main" val="4834202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0662" y="1066799"/>
            <a:ext cx="7708900" cy="650875"/>
          </a:xfrm>
        </p:spPr>
        <p:txBody>
          <a:bodyPr>
            <a:normAutofit/>
          </a:bodyPr>
          <a:lstStyle/>
          <a:p>
            <a:pPr algn="l"/>
            <a:r>
              <a:rPr lang="en-IE" b="1" dirty="0" smtClean="0">
                <a:latin typeface="Arial" panose="020B0604020202020204" pitchFamily="34" charset="0"/>
                <a:cs typeface="Arial" panose="020B0604020202020204" pitchFamily="34" charset="0"/>
              </a:rPr>
              <a:t>Rathfarnham Phase 1 – Gateway Plaza</a:t>
            </a:r>
            <a:endParaRPr lang="en-IE" b="1" dirty="0">
              <a:latin typeface="Arial" panose="020B0604020202020204" pitchFamily="34" charset="0"/>
              <a:cs typeface="Arial" panose="020B0604020202020204" pitchFamily="34" charset="0"/>
            </a:endParaRPr>
          </a:p>
        </p:txBody>
      </p:sp>
      <p:sp>
        <p:nvSpPr>
          <p:cNvPr id="6" name="Subtitle 2"/>
          <p:cNvSpPr txBox="1">
            <a:spLocks/>
          </p:cNvSpPr>
          <p:nvPr/>
        </p:nvSpPr>
        <p:spPr>
          <a:xfrm>
            <a:off x="220662"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Before</a:t>
            </a:r>
            <a:endParaRPr lang="en-IE" sz="1600" i="1" dirty="0">
              <a:latin typeface="Arial" panose="020B0604020202020204" pitchFamily="34" charset="0"/>
              <a:cs typeface="Arial" panose="020B0604020202020204" pitchFamily="34" charset="0"/>
            </a:endParaRPr>
          </a:p>
        </p:txBody>
      </p:sp>
      <p:sp>
        <p:nvSpPr>
          <p:cNvPr id="7" name="Subtitle 2"/>
          <p:cNvSpPr txBox="1">
            <a:spLocks/>
          </p:cNvSpPr>
          <p:nvPr/>
        </p:nvSpPr>
        <p:spPr>
          <a:xfrm>
            <a:off x="6002866"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After</a:t>
            </a:r>
            <a:endParaRPr lang="en-IE" sz="1600" i="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662" y="2390992"/>
            <a:ext cx="5545138" cy="311486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2866" y="2390992"/>
            <a:ext cx="5960533" cy="3352800"/>
          </a:xfrm>
          <a:prstGeom prst="rect">
            <a:avLst/>
          </a:prstGeom>
        </p:spPr>
      </p:pic>
    </p:spTree>
    <p:extLst>
      <p:ext uri="{BB962C8B-B14F-4D97-AF65-F5344CB8AC3E}">
        <p14:creationId xmlns:p14="http://schemas.microsoft.com/office/powerpoint/2010/main" val="9636152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0662" y="1066799"/>
            <a:ext cx="7708900" cy="650875"/>
          </a:xfrm>
        </p:spPr>
        <p:txBody>
          <a:bodyPr>
            <a:normAutofit fontScale="85000" lnSpcReduction="20000"/>
          </a:bodyPr>
          <a:lstStyle/>
          <a:p>
            <a:pPr algn="l"/>
            <a:r>
              <a:rPr lang="en-IE" b="1" dirty="0" smtClean="0">
                <a:latin typeface="Arial" panose="020B0604020202020204" pitchFamily="34" charset="0"/>
                <a:cs typeface="Arial" panose="020B0604020202020204" pitchFamily="34" charset="0"/>
              </a:rPr>
              <a:t>Rathfarnham Phase 1</a:t>
            </a:r>
          </a:p>
          <a:p>
            <a:pPr algn="l"/>
            <a:r>
              <a:rPr lang="en-IE" b="1" dirty="0" smtClean="0">
                <a:latin typeface="Arial" panose="020B0604020202020204" pitchFamily="34" charset="0"/>
                <a:cs typeface="Arial" panose="020B0604020202020204" pitchFamily="34" charset="0"/>
              </a:rPr>
              <a:t>Gateway Plaza</a:t>
            </a:r>
            <a:endParaRPr lang="en-IE"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7636" y="674510"/>
            <a:ext cx="3363913" cy="5980290"/>
          </a:xfrm>
          <a:prstGeom prst="rect">
            <a:avLst/>
          </a:prstGeom>
        </p:spPr>
      </p:pic>
    </p:spTree>
    <p:extLst>
      <p:ext uri="{BB962C8B-B14F-4D97-AF65-F5344CB8AC3E}">
        <p14:creationId xmlns:p14="http://schemas.microsoft.com/office/powerpoint/2010/main" val="16765706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a:spLocks noGrp="1"/>
          </p:cNvSpPr>
          <p:nvPr>
            <p:ph type="subTitle" idx="1"/>
          </p:nvPr>
        </p:nvSpPr>
        <p:spPr>
          <a:xfrm>
            <a:off x="114300" y="800100"/>
            <a:ext cx="7708900" cy="940158"/>
          </a:xfrm>
        </p:spPr>
        <p:txBody>
          <a:bodyPr>
            <a:normAutofit/>
          </a:bodyPr>
          <a:lstStyle/>
          <a:p>
            <a:pPr algn="l"/>
            <a:r>
              <a:rPr lang="en-IE" b="1" dirty="0" smtClean="0">
                <a:latin typeface="Arial" panose="020B0604020202020204" pitchFamily="34" charset="0"/>
                <a:cs typeface="Arial" panose="020B0604020202020204" pitchFamily="34" charset="0"/>
              </a:rPr>
              <a:t>Delivery Programme and Spend to Date:  2015/2016</a:t>
            </a:r>
            <a:endParaRPr lang="en-IE"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srcRect l="2292" t="23567" r="5760" b="32297"/>
          <a:stretch/>
        </p:blipFill>
        <p:spPr>
          <a:xfrm>
            <a:off x="203199" y="1270179"/>
            <a:ext cx="11395703" cy="4375914"/>
          </a:xfrm>
          <a:prstGeom prst="rect">
            <a:avLst/>
          </a:prstGeom>
        </p:spPr>
      </p:pic>
      <p:sp>
        <p:nvSpPr>
          <p:cNvPr id="5" name="Subtitle 2"/>
          <p:cNvSpPr txBox="1">
            <a:spLocks/>
          </p:cNvSpPr>
          <p:nvPr/>
        </p:nvSpPr>
        <p:spPr>
          <a:xfrm>
            <a:off x="114300" y="5917842"/>
            <a:ext cx="7708900" cy="94015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b="1" dirty="0" smtClean="0">
                <a:latin typeface="Arial" panose="020B0604020202020204" pitchFamily="34" charset="0"/>
                <a:cs typeface="Arial" panose="020B0604020202020204" pitchFamily="34" charset="0"/>
              </a:rPr>
              <a:t>Total spend to date is €1,107,578.21</a:t>
            </a:r>
          </a:p>
          <a:p>
            <a:pPr algn="l"/>
            <a:r>
              <a:rPr lang="en-IE" sz="1600" b="1" dirty="0" smtClean="0">
                <a:latin typeface="Arial" panose="020B0604020202020204" pitchFamily="34" charset="0"/>
                <a:cs typeface="Arial" panose="020B0604020202020204" pitchFamily="34" charset="0"/>
              </a:rPr>
              <a:t>All figures include VAT.</a:t>
            </a:r>
            <a:endParaRPr lang="en-IE"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51339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0662" y="545698"/>
            <a:ext cx="7708900" cy="476518"/>
          </a:xfrm>
        </p:spPr>
        <p:txBody>
          <a:bodyPr>
            <a:normAutofit/>
          </a:bodyPr>
          <a:lstStyle/>
          <a:p>
            <a:pPr algn="l"/>
            <a:r>
              <a:rPr lang="en-IE" sz="2000" b="1" dirty="0" smtClean="0">
                <a:solidFill>
                  <a:schemeClr val="accent5">
                    <a:lumMod val="50000"/>
                  </a:schemeClr>
                </a:solidFill>
              </a:rPr>
              <a:t>General </a:t>
            </a:r>
            <a:r>
              <a:rPr lang="en-IE" sz="2000" b="1" dirty="0">
                <a:solidFill>
                  <a:schemeClr val="accent5">
                    <a:lumMod val="50000"/>
                  </a:schemeClr>
                </a:solidFill>
              </a:rPr>
              <a:t>Issues Raised During Programme to Date</a:t>
            </a:r>
            <a:endParaRPr lang="en-IE" sz="2000" dirty="0">
              <a:solidFill>
                <a:schemeClr val="accent5">
                  <a:lumMod val="50000"/>
                </a:schemeClr>
              </a:solidFill>
            </a:endParaRPr>
          </a:p>
          <a:p>
            <a:pPr algn="l"/>
            <a:endParaRPr lang="en-IE" sz="2000" b="1" dirty="0">
              <a:solidFill>
                <a:schemeClr val="accent5">
                  <a:lumMod val="50000"/>
                </a:schemeClr>
              </a:solidFill>
              <a:latin typeface="Arial" panose="020B0604020202020204" pitchFamily="34" charset="0"/>
              <a:cs typeface="Arial" panose="020B0604020202020204" pitchFamily="34" charset="0"/>
            </a:endParaRPr>
          </a:p>
        </p:txBody>
      </p:sp>
      <p:sp>
        <p:nvSpPr>
          <p:cNvPr id="4" name="TextBox 3"/>
          <p:cNvSpPr txBox="1"/>
          <p:nvPr/>
        </p:nvSpPr>
        <p:spPr>
          <a:xfrm>
            <a:off x="220662" y="1022216"/>
            <a:ext cx="11924015" cy="5293757"/>
          </a:xfrm>
          <a:prstGeom prst="rect">
            <a:avLst/>
          </a:prstGeom>
          <a:noFill/>
        </p:spPr>
        <p:txBody>
          <a:bodyPr wrap="square" rtlCol="0">
            <a:spAutoFit/>
          </a:bodyPr>
          <a:lstStyle/>
          <a:p>
            <a:endParaRPr lang="en-IE" dirty="0"/>
          </a:p>
          <a:p>
            <a:pPr marL="285750" indent="-285750">
              <a:buFont typeface="Arial" panose="020B0604020202020204" pitchFamily="34" charset="0"/>
              <a:buChar char="•"/>
            </a:pPr>
            <a:r>
              <a:rPr lang="en-IE" sz="2000" b="1" dirty="0" smtClean="0">
                <a:solidFill>
                  <a:schemeClr val="accent5">
                    <a:lumMod val="50000"/>
                  </a:schemeClr>
                </a:solidFill>
              </a:rPr>
              <a:t>Limitations on Landscaping Options due to Existing Underground Services</a:t>
            </a:r>
          </a:p>
          <a:p>
            <a:r>
              <a:rPr lang="en-IE" sz="2000" dirty="0" smtClean="0">
                <a:solidFill>
                  <a:schemeClr val="accent5">
                    <a:lumMod val="50000"/>
                  </a:schemeClr>
                </a:solidFill>
              </a:rPr>
              <a:t>More comprehensive slit trench surveys should be undertaken to establish confirmation of proposed tree</a:t>
            </a:r>
          </a:p>
          <a:p>
            <a:r>
              <a:rPr lang="en-IE" sz="2000" dirty="0">
                <a:solidFill>
                  <a:schemeClr val="accent5">
                    <a:lumMod val="50000"/>
                  </a:schemeClr>
                </a:solidFill>
              </a:rPr>
              <a:t>l</a:t>
            </a:r>
            <a:r>
              <a:rPr lang="en-IE" sz="2000" dirty="0" smtClean="0">
                <a:solidFill>
                  <a:schemeClr val="accent5">
                    <a:lumMod val="50000"/>
                  </a:schemeClr>
                </a:solidFill>
              </a:rPr>
              <a:t>ocations. However, the sheer amount of underground utilities are posing serious limitations on where we can</a:t>
            </a:r>
          </a:p>
          <a:p>
            <a:r>
              <a:rPr lang="en-IE" sz="2000" dirty="0">
                <a:solidFill>
                  <a:schemeClr val="accent5">
                    <a:lumMod val="50000"/>
                  </a:schemeClr>
                </a:solidFill>
              </a:rPr>
              <a:t>f</a:t>
            </a:r>
            <a:r>
              <a:rPr lang="en-IE" sz="2000" dirty="0" smtClean="0">
                <a:solidFill>
                  <a:schemeClr val="accent5">
                    <a:lumMod val="50000"/>
                  </a:schemeClr>
                </a:solidFill>
              </a:rPr>
              <a:t>easibly plant trees or even replace existing unhealthy trees</a:t>
            </a:r>
            <a:r>
              <a:rPr lang="en-IE" sz="2000" b="1" dirty="0" smtClean="0">
                <a:solidFill>
                  <a:schemeClr val="accent5">
                    <a:lumMod val="50000"/>
                  </a:schemeClr>
                </a:solidFill>
              </a:rPr>
              <a:t>. </a:t>
            </a:r>
            <a:r>
              <a:rPr lang="en-IE" sz="2000" dirty="0" smtClean="0">
                <a:solidFill>
                  <a:schemeClr val="accent5">
                    <a:lumMod val="50000"/>
                  </a:schemeClr>
                </a:solidFill>
              </a:rPr>
              <a:t>In addition, the relocation of existing services is</a:t>
            </a:r>
          </a:p>
          <a:p>
            <a:r>
              <a:rPr lang="en-IE" sz="2000" dirty="0">
                <a:solidFill>
                  <a:schemeClr val="accent5">
                    <a:lumMod val="50000"/>
                  </a:schemeClr>
                </a:solidFill>
              </a:rPr>
              <a:t>a</a:t>
            </a:r>
            <a:r>
              <a:rPr lang="en-IE" sz="2000" dirty="0" smtClean="0">
                <a:solidFill>
                  <a:schemeClr val="accent5">
                    <a:lumMod val="50000"/>
                  </a:schemeClr>
                </a:solidFill>
              </a:rPr>
              <a:t> very costly exercise, but must be taken into consideration if landscaping is to be incorporated into future</a:t>
            </a:r>
          </a:p>
          <a:p>
            <a:r>
              <a:rPr lang="en-IE" sz="2000" dirty="0">
                <a:solidFill>
                  <a:schemeClr val="accent5">
                    <a:lumMod val="50000"/>
                  </a:schemeClr>
                </a:solidFill>
              </a:rPr>
              <a:t>s</a:t>
            </a:r>
            <a:r>
              <a:rPr lang="en-IE" sz="2000" dirty="0" smtClean="0">
                <a:solidFill>
                  <a:schemeClr val="accent5">
                    <a:lumMod val="50000"/>
                  </a:schemeClr>
                </a:solidFill>
              </a:rPr>
              <a:t>chemes. </a:t>
            </a:r>
          </a:p>
          <a:p>
            <a:endParaRPr lang="en-IE" sz="2000" dirty="0">
              <a:solidFill>
                <a:schemeClr val="accent5">
                  <a:lumMod val="50000"/>
                </a:schemeClr>
              </a:solidFill>
            </a:endParaRPr>
          </a:p>
          <a:p>
            <a:endParaRPr lang="en-IE" sz="2000" dirty="0">
              <a:solidFill>
                <a:schemeClr val="accent5">
                  <a:lumMod val="50000"/>
                </a:schemeClr>
              </a:solidFill>
            </a:endParaRPr>
          </a:p>
          <a:p>
            <a:pPr marL="285750" lvl="0" indent="-285750">
              <a:buFont typeface="Arial" panose="020B0604020202020204" pitchFamily="34" charset="0"/>
              <a:buChar char="•"/>
            </a:pPr>
            <a:r>
              <a:rPr lang="en-IE" sz="2000" b="1" dirty="0">
                <a:solidFill>
                  <a:schemeClr val="accent5">
                    <a:lumMod val="50000"/>
                  </a:schemeClr>
                </a:solidFill>
              </a:rPr>
              <a:t>Issues with Traders during Works </a:t>
            </a:r>
            <a:endParaRPr lang="en-IE" sz="2000" dirty="0">
              <a:solidFill>
                <a:schemeClr val="accent5">
                  <a:lumMod val="50000"/>
                </a:schemeClr>
              </a:solidFill>
            </a:endParaRPr>
          </a:p>
          <a:p>
            <a:r>
              <a:rPr lang="en-IE" sz="2000" b="1" dirty="0">
                <a:solidFill>
                  <a:schemeClr val="accent5">
                    <a:lumMod val="50000"/>
                  </a:schemeClr>
                </a:solidFill>
              </a:rPr>
              <a:t> </a:t>
            </a:r>
            <a:endParaRPr lang="en-IE" sz="2000" dirty="0">
              <a:solidFill>
                <a:schemeClr val="accent5">
                  <a:lumMod val="50000"/>
                </a:schemeClr>
              </a:solidFill>
            </a:endParaRPr>
          </a:p>
          <a:p>
            <a:r>
              <a:rPr lang="en-IE" sz="2000" dirty="0">
                <a:solidFill>
                  <a:schemeClr val="accent5">
                    <a:lumMod val="50000"/>
                  </a:schemeClr>
                </a:solidFill>
              </a:rPr>
              <a:t>We have always engaged (and will continue) via consultation and letter drop with local traders and stakeholders well in advance of finalising designs and the subsequent issue of tenders. It is clear that we cannot please all the stakeholders for specific schemes. However, we all need to remain cognizant of the fact  that these schemes are for the improvement of the Public Realm and are being carried out to enhance the </a:t>
            </a:r>
            <a:r>
              <a:rPr lang="en-IE" sz="2000" b="1" dirty="0">
                <a:solidFill>
                  <a:schemeClr val="accent5">
                    <a:lumMod val="50000"/>
                  </a:schemeClr>
                </a:solidFill>
              </a:rPr>
              <a:t>pedestrian experience</a:t>
            </a:r>
            <a:r>
              <a:rPr lang="en-IE" sz="2000" dirty="0">
                <a:solidFill>
                  <a:schemeClr val="accent5">
                    <a:lumMod val="50000"/>
                  </a:schemeClr>
                </a:solidFill>
              </a:rPr>
              <a:t> at the Village in question. The knock on effect of this is to increase economic activity and we must avoid any impediment to this enhancement by vested interests. </a:t>
            </a:r>
          </a:p>
        </p:txBody>
      </p:sp>
      <p:pic>
        <p:nvPicPr>
          <p:cNvPr id="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8524" y="128788"/>
            <a:ext cx="6293476" cy="121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00234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897"/>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282700" y="1861354"/>
            <a:ext cx="8991600" cy="4803821"/>
          </a:xfrm>
        </p:spPr>
        <p:txBody>
          <a:bodyPr>
            <a:normAutofit/>
          </a:bodyPr>
          <a:lstStyle/>
          <a:p>
            <a:pPr marL="342900" indent="-342900" algn="l">
              <a:buFont typeface="Arial" panose="020B0604020202020204" pitchFamily="34" charset="0"/>
              <a:buChar char="•"/>
            </a:pPr>
            <a:r>
              <a:rPr lang="en-IE" b="1" dirty="0" err="1" smtClean="0">
                <a:solidFill>
                  <a:schemeClr val="accent5">
                    <a:lumMod val="50000"/>
                  </a:schemeClr>
                </a:solidFill>
                <a:latin typeface="Arial" panose="020B0604020202020204" pitchFamily="34" charset="0"/>
                <a:cs typeface="Arial" panose="020B0604020202020204" pitchFamily="34" charset="0"/>
              </a:rPr>
              <a:t>Belgard</a:t>
            </a:r>
            <a:r>
              <a:rPr lang="en-IE" b="1" dirty="0" smtClean="0">
                <a:solidFill>
                  <a:schemeClr val="accent5">
                    <a:lumMod val="50000"/>
                  </a:schemeClr>
                </a:solidFill>
                <a:latin typeface="Arial" panose="020B0604020202020204" pitchFamily="34" charset="0"/>
                <a:cs typeface="Arial" panose="020B0604020202020204" pitchFamily="34" charset="0"/>
              </a:rPr>
              <a:t> Walkway </a:t>
            </a:r>
          </a:p>
          <a:p>
            <a:pPr marL="342900" indent="-342900" algn="l">
              <a:buFont typeface="Arial" panose="020B0604020202020204" pitchFamily="34" charset="0"/>
              <a:buChar char="•"/>
            </a:pPr>
            <a:r>
              <a:rPr lang="en-IE" b="1" dirty="0" smtClean="0">
                <a:solidFill>
                  <a:schemeClr val="accent5">
                    <a:lumMod val="50000"/>
                  </a:schemeClr>
                </a:solidFill>
                <a:latin typeface="Arial" panose="020B0604020202020204" pitchFamily="34" charset="0"/>
                <a:cs typeface="Arial" panose="020B0604020202020204" pitchFamily="34" charset="0"/>
              </a:rPr>
              <a:t>Templeogue Village Part VIII and associated works</a:t>
            </a:r>
          </a:p>
          <a:p>
            <a:pPr marL="342900" indent="-342900" algn="l">
              <a:buFont typeface="Arial" panose="020B0604020202020204" pitchFamily="34" charset="0"/>
              <a:buChar char="•"/>
            </a:pPr>
            <a:r>
              <a:rPr lang="en-IE" b="1" dirty="0" err="1" smtClean="0">
                <a:solidFill>
                  <a:schemeClr val="accent5">
                    <a:lumMod val="50000"/>
                  </a:schemeClr>
                </a:solidFill>
                <a:latin typeface="Arial" panose="020B0604020202020204" pitchFamily="34" charset="0"/>
                <a:cs typeface="Arial" panose="020B0604020202020204" pitchFamily="34" charset="0"/>
              </a:rPr>
              <a:t>Saggart</a:t>
            </a:r>
            <a:r>
              <a:rPr lang="en-IE" b="1" dirty="0" smtClean="0">
                <a:solidFill>
                  <a:schemeClr val="accent5">
                    <a:lumMod val="50000"/>
                  </a:schemeClr>
                </a:solidFill>
                <a:latin typeface="Arial" panose="020B0604020202020204" pitchFamily="34" charset="0"/>
                <a:cs typeface="Arial" panose="020B0604020202020204" pitchFamily="34" charset="0"/>
              </a:rPr>
              <a:t> Village</a:t>
            </a:r>
          </a:p>
          <a:p>
            <a:pPr marL="342900" indent="-342900" algn="l">
              <a:buFont typeface="Arial" panose="020B0604020202020204" pitchFamily="34" charset="0"/>
              <a:buChar char="•"/>
            </a:pPr>
            <a:r>
              <a:rPr lang="en-IE" b="1" dirty="0" smtClean="0">
                <a:solidFill>
                  <a:schemeClr val="accent5">
                    <a:lumMod val="50000"/>
                  </a:schemeClr>
                </a:solidFill>
                <a:latin typeface="Arial" panose="020B0604020202020204" pitchFamily="34" charset="0"/>
                <a:cs typeface="Arial" panose="020B0604020202020204" pitchFamily="34" charset="0"/>
              </a:rPr>
              <a:t>Newcastle Phase 2 – Newcastle Lyons Gateway</a:t>
            </a:r>
          </a:p>
          <a:p>
            <a:pPr marL="342900" indent="-342900" algn="l">
              <a:buFont typeface="Arial" panose="020B0604020202020204" pitchFamily="34" charset="0"/>
              <a:buChar char="•"/>
            </a:pPr>
            <a:r>
              <a:rPr lang="en-IE" b="1" dirty="0" smtClean="0">
                <a:solidFill>
                  <a:schemeClr val="accent5">
                    <a:lumMod val="50000"/>
                  </a:schemeClr>
                </a:solidFill>
                <a:latin typeface="Arial" panose="020B0604020202020204" pitchFamily="34" charset="0"/>
                <a:cs typeface="Arial" panose="020B0604020202020204" pitchFamily="34" charset="0"/>
              </a:rPr>
              <a:t>Tallaght Village Phase 1 – Old Greenhills Road</a:t>
            </a:r>
          </a:p>
          <a:p>
            <a:pPr marL="342900" indent="-342900" algn="l">
              <a:buFont typeface="Arial" panose="020B0604020202020204" pitchFamily="34" charset="0"/>
              <a:buChar char="•"/>
            </a:pPr>
            <a:r>
              <a:rPr lang="en-IE" b="1" dirty="0" smtClean="0">
                <a:solidFill>
                  <a:schemeClr val="accent5">
                    <a:lumMod val="50000"/>
                  </a:schemeClr>
                </a:solidFill>
                <a:latin typeface="Arial" panose="020B0604020202020204" pitchFamily="34" charset="0"/>
                <a:cs typeface="Arial" panose="020B0604020202020204" pitchFamily="34" charset="0"/>
              </a:rPr>
              <a:t>Tallaght Village Phase 2 – Main Street Plaza</a:t>
            </a:r>
          </a:p>
          <a:p>
            <a:pPr marL="342900" indent="-342900" algn="l">
              <a:buFont typeface="Arial" panose="020B0604020202020204" pitchFamily="34" charset="0"/>
              <a:buChar char="•"/>
            </a:pPr>
            <a:r>
              <a:rPr lang="en-IE" b="1" dirty="0" smtClean="0">
                <a:solidFill>
                  <a:schemeClr val="accent5">
                    <a:lumMod val="50000"/>
                  </a:schemeClr>
                </a:solidFill>
                <a:latin typeface="Arial" panose="020B0604020202020204" pitchFamily="34" charset="0"/>
                <a:cs typeface="Arial" panose="020B0604020202020204" pitchFamily="34" charset="0"/>
              </a:rPr>
              <a:t>Lucan Bridge Plaza</a:t>
            </a:r>
          </a:p>
          <a:p>
            <a:pPr marL="342900" indent="-342900" algn="l">
              <a:buFont typeface="Arial" panose="020B0604020202020204" pitchFamily="34" charset="0"/>
              <a:buChar char="•"/>
            </a:pPr>
            <a:r>
              <a:rPr lang="en-IE" b="1" dirty="0" smtClean="0">
                <a:solidFill>
                  <a:schemeClr val="accent5">
                    <a:lumMod val="50000"/>
                  </a:schemeClr>
                </a:solidFill>
                <a:latin typeface="Arial" panose="020B0604020202020204" pitchFamily="34" charset="0"/>
                <a:cs typeface="Arial" panose="020B0604020202020204" pitchFamily="34" charset="0"/>
              </a:rPr>
              <a:t>Lucan Village Green Part VIII and associated works</a:t>
            </a:r>
          </a:p>
          <a:p>
            <a:pPr marL="342900" indent="-342900" algn="l">
              <a:buFont typeface="Arial" panose="020B0604020202020204" pitchFamily="34" charset="0"/>
              <a:buChar char="•"/>
            </a:pPr>
            <a:r>
              <a:rPr lang="en-IE" b="1" dirty="0" smtClean="0">
                <a:solidFill>
                  <a:schemeClr val="accent5">
                    <a:lumMod val="50000"/>
                  </a:schemeClr>
                </a:solidFill>
                <a:latin typeface="Arial" panose="020B0604020202020204" pitchFamily="34" charset="0"/>
                <a:cs typeface="Arial" panose="020B0604020202020204" pitchFamily="34" charset="0"/>
              </a:rPr>
              <a:t>Rathfarnham Village Phase 2 at Wolfe Tone Terrace</a:t>
            </a:r>
          </a:p>
          <a:p>
            <a:pPr algn="l"/>
            <a:r>
              <a:rPr lang="en-IE" b="1" dirty="0">
                <a:solidFill>
                  <a:schemeClr val="accent5">
                    <a:lumMod val="50000"/>
                  </a:schemeClr>
                </a:solidFill>
                <a:latin typeface="Arial" panose="020B0604020202020204" pitchFamily="34" charset="0"/>
                <a:cs typeface="Arial" panose="020B0604020202020204" pitchFamily="34" charset="0"/>
              </a:rPr>
              <a:t> </a:t>
            </a:r>
            <a:r>
              <a:rPr lang="en-IE" b="1" dirty="0" smtClean="0">
                <a:solidFill>
                  <a:schemeClr val="accent5">
                    <a:lumMod val="50000"/>
                  </a:schemeClr>
                </a:solidFill>
                <a:latin typeface="Arial" panose="020B0604020202020204" pitchFamily="34" charset="0"/>
                <a:cs typeface="Arial" panose="020B0604020202020204" pitchFamily="34" charset="0"/>
              </a:rPr>
              <a:t>   Part VIII and associated works. </a:t>
            </a:r>
            <a:endParaRPr lang="en-IE" b="1" dirty="0">
              <a:solidFill>
                <a:schemeClr val="accent5">
                  <a:lumMod val="50000"/>
                </a:schemeClr>
              </a:solidFill>
              <a:latin typeface="Arial" panose="020B0604020202020204" pitchFamily="34" charset="0"/>
              <a:cs typeface="Arial" panose="020B0604020202020204" pitchFamily="34" charset="0"/>
            </a:endParaRPr>
          </a:p>
        </p:txBody>
      </p:sp>
      <p:sp>
        <p:nvSpPr>
          <p:cNvPr id="2" name="TextBox 1"/>
          <p:cNvSpPr txBox="1"/>
          <p:nvPr/>
        </p:nvSpPr>
        <p:spPr>
          <a:xfrm>
            <a:off x="0" y="800100"/>
            <a:ext cx="11182533" cy="830997"/>
          </a:xfrm>
          <a:prstGeom prst="rect">
            <a:avLst/>
          </a:prstGeom>
          <a:noFill/>
        </p:spPr>
        <p:txBody>
          <a:bodyPr wrap="square" rtlCol="0">
            <a:spAutoFit/>
          </a:bodyPr>
          <a:lstStyle/>
          <a:p>
            <a:r>
              <a:rPr lang="en-IE" sz="2400" b="1" dirty="0">
                <a:solidFill>
                  <a:schemeClr val="accent5">
                    <a:lumMod val="50000"/>
                  </a:schemeClr>
                </a:solidFill>
                <a:latin typeface="Arial" panose="020B0604020202020204" pitchFamily="34" charset="0"/>
                <a:cs typeface="Arial" panose="020B0604020202020204" pitchFamily="34" charset="0"/>
              </a:rPr>
              <a:t>There are nine projects planned for implementation </a:t>
            </a:r>
            <a:endParaRPr lang="en-IE" sz="2400" b="1" dirty="0" smtClean="0">
              <a:solidFill>
                <a:schemeClr val="accent5">
                  <a:lumMod val="50000"/>
                </a:schemeClr>
              </a:solidFill>
              <a:latin typeface="Arial" panose="020B0604020202020204" pitchFamily="34" charset="0"/>
              <a:cs typeface="Arial" panose="020B0604020202020204" pitchFamily="34" charset="0"/>
            </a:endParaRPr>
          </a:p>
          <a:p>
            <a:r>
              <a:rPr lang="en-IE" sz="2400" b="1" dirty="0" smtClean="0">
                <a:solidFill>
                  <a:schemeClr val="accent5">
                    <a:lumMod val="50000"/>
                  </a:schemeClr>
                </a:solidFill>
                <a:latin typeface="Arial" panose="020B0604020202020204" pitchFamily="34" charset="0"/>
                <a:cs typeface="Arial" panose="020B0604020202020204" pitchFamily="34" charset="0"/>
              </a:rPr>
              <a:t>in 2017/2018 and </a:t>
            </a:r>
            <a:r>
              <a:rPr lang="en-IE" sz="2400" b="1" dirty="0">
                <a:solidFill>
                  <a:schemeClr val="accent5">
                    <a:lumMod val="50000"/>
                  </a:schemeClr>
                </a:solidFill>
                <a:latin typeface="Arial" panose="020B0604020202020204" pitchFamily="34" charset="0"/>
                <a:cs typeface="Arial" panose="020B0604020202020204" pitchFamily="34" charset="0"/>
              </a:rPr>
              <a:t>are as follows:</a:t>
            </a:r>
            <a:endParaRPr lang="en-IE" sz="2400" dirty="0"/>
          </a:p>
        </p:txBody>
      </p:sp>
    </p:spTree>
    <p:extLst>
      <p:ext uri="{BB962C8B-B14F-4D97-AF65-F5344CB8AC3E}">
        <p14:creationId xmlns:p14="http://schemas.microsoft.com/office/powerpoint/2010/main" val="29630710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44462" y="474662"/>
            <a:ext cx="7708900" cy="650875"/>
          </a:xfrm>
        </p:spPr>
        <p:txBody>
          <a:bodyPr>
            <a:normAutofit/>
          </a:bodyPr>
          <a:lstStyle/>
          <a:p>
            <a:pPr algn="l"/>
            <a:r>
              <a:rPr lang="en-IE" b="1" dirty="0" err="1" smtClean="0">
                <a:latin typeface="Arial" panose="020B0604020202020204" pitchFamily="34" charset="0"/>
                <a:cs typeface="Arial" panose="020B0604020202020204" pitchFamily="34" charset="0"/>
              </a:rPr>
              <a:t>Belgard</a:t>
            </a:r>
            <a:r>
              <a:rPr lang="en-IE" b="1" dirty="0" smtClean="0">
                <a:latin typeface="Arial" panose="020B0604020202020204" pitchFamily="34" charset="0"/>
                <a:cs typeface="Arial" panose="020B0604020202020204" pitchFamily="34" charset="0"/>
              </a:rPr>
              <a:t> Square Walkway</a:t>
            </a:r>
            <a:endParaRPr lang="en-IE"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srcRect l="25313" t="18099" r="29479" b="11849"/>
          <a:stretch/>
        </p:blipFill>
        <p:spPr>
          <a:xfrm>
            <a:off x="4318000" y="474662"/>
            <a:ext cx="4640977" cy="5753100"/>
          </a:xfrm>
          <a:prstGeom prst="rect">
            <a:avLst/>
          </a:prstGeom>
        </p:spPr>
      </p:pic>
      <p:sp>
        <p:nvSpPr>
          <p:cNvPr id="6" name="Subtitle 2"/>
          <p:cNvSpPr txBox="1">
            <a:spLocks/>
          </p:cNvSpPr>
          <p:nvPr/>
        </p:nvSpPr>
        <p:spPr>
          <a:xfrm>
            <a:off x="3425388" y="2074862"/>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Before</a:t>
            </a:r>
            <a:endParaRPr lang="en-IE"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94110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44462" y="474662"/>
            <a:ext cx="7708900" cy="650875"/>
          </a:xfrm>
        </p:spPr>
        <p:txBody>
          <a:bodyPr>
            <a:normAutofit/>
          </a:bodyPr>
          <a:lstStyle/>
          <a:p>
            <a:pPr algn="l"/>
            <a:r>
              <a:rPr lang="en-IE" b="1" dirty="0" err="1" smtClean="0">
                <a:latin typeface="Arial" panose="020B0604020202020204" pitchFamily="34" charset="0"/>
                <a:cs typeface="Arial" panose="020B0604020202020204" pitchFamily="34" charset="0"/>
              </a:rPr>
              <a:t>Belgard</a:t>
            </a:r>
            <a:r>
              <a:rPr lang="en-IE" b="1" dirty="0" smtClean="0">
                <a:latin typeface="Arial" panose="020B0604020202020204" pitchFamily="34" charset="0"/>
                <a:cs typeface="Arial" panose="020B0604020202020204" pitchFamily="34" charset="0"/>
              </a:rPr>
              <a:t> Square Walkway</a:t>
            </a:r>
            <a:endParaRPr lang="en-IE"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5237" b="22037"/>
          <a:stretch/>
        </p:blipFill>
        <p:spPr>
          <a:xfrm>
            <a:off x="4180622" y="114299"/>
            <a:ext cx="4391877" cy="6446547"/>
          </a:xfrm>
          <a:prstGeom prst="rect">
            <a:avLst/>
          </a:prstGeom>
        </p:spPr>
      </p:pic>
    </p:spTree>
    <p:extLst>
      <p:ext uri="{BB962C8B-B14F-4D97-AF65-F5344CB8AC3E}">
        <p14:creationId xmlns:p14="http://schemas.microsoft.com/office/powerpoint/2010/main" val="37424559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93662" y="474662"/>
            <a:ext cx="7708900" cy="650875"/>
          </a:xfrm>
        </p:spPr>
        <p:txBody>
          <a:bodyPr>
            <a:normAutofit/>
          </a:bodyPr>
          <a:lstStyle/>
          <a:p>
            <a:pPr algn="l"/>
            <a:r>
              <a:rPr lang="en-IE" b="1" dirty="0" smtClean="0">
                <a:latin typeface="Arial" panose="020B0604020202020204" pitchFamily="34" charset="0"/>
                <a:cs typeface="Arial" panose="020B0604020202020204" pitchFamily="34" charset="0"/>
              </a:rPr>
              <a:t>Templeogue Village</a:t>
            </a:r>
          </a:p>
          <a:p>
            <a:pPr algn="l"/>
            <a:endParaRPr lang="en-IE" b="1" dirty="0" smtClean="0">
              <a:latin typeface="Arial" panose="020B0604020202020204" pitchFamily="34" charset="0"/>
              <a:cs typeface="Arial" panose="020B0604020202020204" pitchFamily="34" charset="0"/>
            </a:endParaRPr>
          </a:p>
        </p:txBody>
      </p:sp>
      <p:sp>
        <p:nvSpPr>
          <p:cNvPr id="5" name="Subtitle 2"/>
          <p:cNvSpPr txBox="1">
            <a:spLocks/>
          </p:cNvSpPr>
          <p:nvPr/>
        </p:nvSpPr>
        <p:spPr>
          <a:xfrm>
            <a:off x="182562" y="1333499"/>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Before</a:t>
            </a:r>
            <a:endParaRPr lang="en-IE" sz="1600" i="1" dirty="0">
              <a:latin typeface="Arial" panose="020B0604020202020204" pitchFamily="34" charset="0"/>
              <a:cs typeface="Arial" panose="020B0604020202020204" pitchFamily="34" charset="0"/>
            </a:endParaRPr>
          </a:p>
        </p:txBody>
      </p:sp>
      <p:pic>
        <p:nvPicPr>
          <p:cNvPr id="4" name="Picture 2" descr="Templeogue Survey 0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49" y="1808162"/>
            <a:ext cx="5570007" cy="417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Templeogue Survey 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2" y="893763"/>
            <a:ext cx="4325937" cy="5763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89451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0662" y="1066799"/>
            <a:ext cx="7708900" cy="650875"/>
          </a:xfrm>
        </p:spPr>
        <p:txBody>
          <a:bodyPr>
            <a:normAutofit/>
          </a:bodyPr>
          <a:lstStyle/>
          <a:p>
            <a:pPr algn="l"/>
            <a:r>
              <a:rPr lang="en-IE" b="1" dirty="0" err="1" smtClean="0">
                <a:latin typeface="Arial" panose="020B0604020202020204" pitchFamily="34" charset="0"/>
                <a:cs typeface="Arial" panose="020B0604020202020204" pitchFamily="34" charset="0"/>
              </a:rPr>
              <a:t>Palmerstown</a:t>
            </a:r>
            <a:r>
              <a:rPr lang="en-IE" b="1" dirty="0">
                <a:latin typeface="Arial" panose="020B0604020202020204" pitchFamily="34" charset="0"/>
                <a:cs typeface="Arial" panose="020B0604020202020204" pitchFamily="34" charset="0"/>
              </a:rPr>
              <a:t> </a:t>
            </a:r>
            <a:r>
              <a:rPr lang="en-IE" b="1" dirty="0" smtClean="0">
                <a:latin typeface="Arial" panose="020B0604020202020204" pitchFamily="34" charset="0"/>
                <a:cs typeface="Arial" panose="020B0604020202020204" pitchFamily="34" charset="0"/>
              </a:rPr>
              <a:t>Village</a:t>
            </a:r>
            <a:endParaRPr lang="en-IE" b="1" dirty="0">
              <a:latin typeface="Arial" panose="020B0604020202020204" pitchFamily="34" charset="0"/>
              <a:cs typeface="Arial" panose="020B0604020202020204" pitchFamily="34" charset="0"/>
            </a:endParaRPr>
          </a:p>
        </p:txBody>
      </p:sp>
      <p:sp>
        <p:nvSpPr>
          <p:cNvPr id="6" name="Subtitle 2"/>
          <p:cNvSpPr txBox="1">
            <a:spLocks/>
          </p:cNvSpPr>
          <p:nvPr/>
        </p:nvSpPr>
        <p:spPr>
          <a:xfrm>
            <a:off x="220663"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Before</a:t>
            </a:r>
            <a:endParaRPr lang="en-IE" sz="1600" i="1" dirty="0">
              <a:latin typeface="Arial" panose="020B0604020202020204" pitchFamily="34" charset="0"/>
              <a:cs typeface="Arial" panose="020B0604020202020204" pitchFamily="34" charset="0"/>
            </a:endParaRPr>
          </a:p>
        </p:txBody>
      </p:sp>
      <p:sp>
        <p:nvSpPr>
          <p:cNvPr id="7" name="Subtitle 2"/>
          <p:cNvSpPr txBox="1">
            <a:spLocks/>
          </p:cNvSpPr>
          <p:nvPr/>
        </p:nvSpPr>
        <p:spPr>
          <a:xfrm>
            <a:off x="6323012"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After</a:t>
            </a:r>
            <a:endParaRPr lang="en-IE" sz="1600" i="1" dirty="0">
              <a:latin typeface="Arial" panose="020B0604020202020204" pitchFamily="34" charset="0"/>
              <a:cs typeface="Arial" panose="020B0604020202020204" pitchFamily="34" charset="0"/>
            </a:endParaRPr>
          </a:p>
        </p:txBody>
      </p:sp>
      <p:pic>
        <p:nvPicPr>
          <p:cNvPr id="3074" name="Picture 2" descr="St Fintans Terrac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63" y="2289391"/>
            <a:ext cx="5253037" cy="3939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WP_20150629_15_36_26_Pr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3700" y="2420955"/>
            <a:ext cx="655320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59419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93662" y="474662"/>
            <a:ext cx="7708900" cy="650875"/>
          </a:xfrm>
        </p:spPr>
        <p:txBody>
          <a:bodyPr>
            <a:normAutofit fontScale="85000" lnSpcReduction="20000"/>
          </a:bodyPr>
          <a:lstStyle/>
          <a:p>
            <a:pPr algn="l"/>
            <a:r>
              <a:rPr lang="en-IE" b="1" dirty="0" smtClean="0">
                <a:latin typeface="Arial" panose="020B0604020202020204" pitchFamily="34" charset="0"/>
                <a:cs typeface="Arial" panose="020B0604020202020204" pitchFamily="34" charset="0"/>
              </a:rPr>
              <a:t>Templeogue Village</a:t>
            </a:r>
          </a:p>
          <a:p>
            <a:pPr algn="l"/>
            <a:r>
              <a:rPr lang="en-IE" b="1" dirty="0" smtClean="0">
                <a:latin typeface="Arial" panose="020B0604020202020204" pitchFamily="34" charset="0"/>
                <a:cs typeface="Arial" panose="020B0604020202020204" pitchFamily="34" charset="0"/>
              </a:rPr>
              <a:t>Conceptual Images</a:t>
            </a:r>
            <a:endParaRPr lang="en-IE"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543503" y="1418626"/>
            <a:ext cx="9104993" cy="4929223"/>
          </a:xfrm>
          <a:prstGeom prst="rect">
            <a:avLst/>
          </a:prstGeom>
        </p:spPr>
      </p:pic>
    </p:spTree>
    <p:extLst>
      <p:ext uri="{BB962C8B-B14F-4D97-AF65-F5344CB8AC3E}">
        <p14:creationId xmlns:p14="http://schemas.microsoft.com/office/powerpoint/2010/main" val="38933291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93662" y="474662"/>
            <a:ext cx="7708900" cy="650875"/>
          </a:xfrm>
        </p:spPr>
        <p:txBody>
          <a:bodyPr>
            <a:normAutofit fontScale="85000" lnSpcReduction="20000"/>
          </a:bodyPr>
          <a:lstStyle/>
          <a:p>
            <a:pPr algn="l"/>
            <a:r>
              <a:rPr lang="en-IE" b="1" dirty="0" smtClean="0">
                <a:latin typeface="Arial" panose="020B0604020202020204" pitchFamily="34" charset="0"/>
                <a:cs typeface="Arial" panose="020B0604020202020204" pitchFamily="34" charset="0"/>
              </a:rPr>
              <a:t>Templeogue Village</a:t>
            </a:r>
          </a:p>
          <a:p>
            <a:pPr algn="l"/>
            <a:r>
              <a:rPr lang="en-IE" b="1" dirty="0" smtClean="0">
                <a:latin typeface="Arial" panose="020B0604020202020204" pitchFamily="34" charset="0"/>
                <a:cs typeface="Arial" panose="020B0604020202020204" pitchFamily="34" charset="0"/>
              </a:rPr>
              <a:t>Conceptual Images</a:t>
            </a:r>
            <a:endParaRPr lang="en-IE"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689100" y="1691525"/>
            <a:ext cx="8372178" cy="4528132"/>
          </a:xfrm>
          <a:prstGeom prst="rect">
            <a:avLst/>
          </a:prstGeom>
        </p:spPr>
      </p:pic>
    </p:spTree>
    <p:extLst>
      <p:ext uri="{BB962C8B-B14F-4D97-AF65-F5344CB8AC3E}">
        <p14:creationId xmlns:p14="http://schemas.microsoft.com/office/powerpoint/2010/main" val="38365254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93662" y="474662"/>
            <a:ext cx="7708900" cy="650875"/>
          </a:xfrm>
        </p:spPr>
        <p:txBody>
          <a:bodyPr>
            <a:normAutofit fontScale="85000" lnSpcReduction="20000"/>
          </a:bodyPr>
          <a:lstStyle/>
          <a:p>
            <a:pPr algn="l"/>
            <a:r>
              <a:rPr lang="en-IE" b="1" dirty="0" smtClean="0">
                <a:latin typeface="Arial" panose="020B0604020202020204" pitchFamily="34" charset="0"/>
                <a:cs typeface="Arial" panose="020B0604020202020204" pitchFamily="34" charset="0"/>
              </a:rPr>
              <a:t>Templeogue Village</a:t>
            </a:r>
          </a:p>
          <a:p>
            <a:pPr algn="l"/>
            <a:r>
              <a:rPr lang="en-IE" b="1" dirty="0" smtClean="0">
                <a:latin typeface="Arial" panose="020B0604020202020204" pitchFamily="34" charset="0"/>
                <a:cs typeface="Arial" panose="020B0604020202020204" pitchFamily="34" charset="0"/>
              </a:rPr>
              <a:t>Conceptual Images</a:t>
            </a:r>
            <a:endParaRPr lang="en-IE"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259036" y="1384115"/>
            <a:ext cx="7673927" cy="4965411"/>
          </a:xfrm>
          <a:prstGeom prst="rect">
            <a:avLst/>
          </a:prstGeom>
        </p:spPr>
      </p:pic>
    </p:spTree>
    <p:extLst>
      <p:ext uri="{BB962C8B-B14F-4D97-AF65-F5344CB8AC3E}">
        <p14:creationId xmlns:p14="http://schemas.microsoft.com/office/powerpoint/2010/main" val="37205836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93662" y="474662"/>
            <a:ext cx="7708900" cy="650875"/>
          </a:xfrm>
        </p:spPr>
        <p:txBody>
          <a:bodyPr>
            <a:normAutofit fontScale="85000" lnSpcReduction="20000"/>
          </a:bodyPr>
          <a:lstStyle/>
          <a:p>
            <a:pPr algn="l"/>
            <a:r>
              <a:rPr lang="en-IE" b="1" dirty="0" err="1" smtClean="0">
                <a:latin typeface="Arial" panose="020B0604020202020204" pitchFamily="34" charset="0"/>
                <a:cs typeface="Arial" panose="020B0604020202020204" pitchFamily="34" charset="0"/>
              </a:rPr>
              <a:t>Saggart</a:t>
            </a:r>
            <a:r>
              <a:rPr lang="en-IE" b="1" dirty="0" smtClean="0">
                <a:latin typeface="Arial" panose="020B0604020202020204" pitchFamily="34" charset="0"/>
                <a:cs typeface="Arial" panose="020B0604020202020204" pitchFamily="34" charset="0"/>
              </a:rPr>
              <a:t> Village</a:t>
            </a:r>
          </a:p>
          <a:p>
            <a:pPr algn="l"/>
            <a:r>
              <a:rPr lang="en-IE" b="1" dirty="0" smtClean="0">
                <a:latin typeface="Arial" panose="020B0604020202020204" pitchFamily="34" charset="0"/>
                <a:cs typeface="Arial" panose="020B0604020202020204" pitchFamily="34" charset="0"/>
              </a:rPr>
              <a:t>Conceptual Images</a:t>
            </a:r>
            <a:endParaRPr lang="en-IE"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a:srcRect l="7604" t="23698" r="23334" b="20964"/>
          <a:stretch/>
        </p:blipFill>
        <p:spPr>
          <a:xfrm>
            <a:off x="224291" y="2224656"/>
            <a:ext cx="5464747" cy="3503043"/>
          </a:xfrm>
          <a:prstGeom prst="rect">
            <a:avLst/>
          </a:prstGeom>
        </p:spPr>
      </p:pic>
      <p:pic>
        <p:nvPicPr>
          <p:cNvPr id="6" name="Picture 5"/>
          <p:cNvPicPr>
            <a:picLocks noChangeAspect="1"/>
          </p:cNvPicPr>
          <p:nvPr/>
        </p:nvPicPr>
        <p:blipFill rotWithShape="1">
          <a:blip r:embed="rId4"/>
          <a:srcRect l="12291" t="29557" r="21979" b="22136"/>
          <a:stretch/>
        </p:blipFill>
        <p:spPr>
          <a:xfrm>
            <a:off x="5959364" y="2224656"/>
            <a:ext cx="5800836" cy="3410634"/>
          </a:xfrm>
          <a:prstGeom prst="rect">
            <a:avLst/>
          </a:prstGeom>
        </p:spPr>
      </p:pic>
      <p:sp>
        <p:nvSpPr>
          <p:cNvPr id="8" name="Subtitle 2"/>
          <p:cNvSpPr txBox="1">
            <a:spLocks/>
          </p:cNvSpPr>
          <p:nvPr/>
        </p:nvSpPr>
        <p:spPr>
          <a:xfrm>
            <a:off x="93662" y="1808162"/>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Before</a:t>
            </a:r>
            <a:endParaRPr lang="en-IE" sz="1600" i="1" dirty="0">
              <a:latin typeface="Arial" panose="020B0604020202020204" pitchFamily="34" charset="0"/>
              <a:cs typeface="Arial" panose="020B0604020202020204" pitchFamily="34" charset="0"/>
            </a:endParaRPr>
          </a:p>
        </p:txBody>
      </p:sp>
      <p:sp>
        <p:nvSpPr>
          <p:cNvPr id="9" name="Subtitle 2"/>
          <p:cNvSpPr txBox="1">
            <a:spLocks/>
          </p:cNvSpPr>
          <p:nvPr/>
        </p:nvSpPr>
        <p:spPr>
          <a:xfrm>
            <a:off x="5875866" y="1808162"/>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After</a:t>
            </a:r>
            <a:endParaRPr lang="en-IE"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0794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93662" y="474662"/>
            <a:ext cx="7708900" cy="650875"/>
          </a:xfrm>
        </p:spPr>
        <p:txBody>
          <a:bodyPr>
            <a:normAutofit/>
          </a:bodyPr>
          <a:lstStyle/>
          <a:p>
            <a:pPr algn="l"/>
            <a:r>
              <a:rPr lang="en-IE" b="1" dirty="0" err="1" smtClean="0">
                <a:latin typeface="Arial" panose="020B0604020202020204" pitchFamily="34" charset="0"/>
                <a:cs typeface="Arial" panose="020B0604020202020204" pitchFamily="34" charset="0"/>
              </a:rPr>
              <a:t>Saggart</a:t>
            </a:r>
            <a:r>
              <a:rPr lang="en-IE" b="1" dirty="0" smtClean="0">
                <a:latin typeface="Arial" panose="020B0604020202020204" pitchFamily="34" charset="0"/>
                <a:cs typeface="Arial" panose="020B0604020202020204" pitchFamily="34" charset="0"/>
              </a:rPr>
              <a:t> Village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3315" y="838563"/>
            <a:ext cx="8296855" cy="6019437"/>
          </a:xfrm>
          <a:prstGeom prst="rect">
            <a:avLst/>
          </a:prstGeom>
        </p:spPr>
      </p:pic>
    </p:spTree>
    <p:extLst>
      <p:ext uri="{BB962C8B-B14F-4D97-AF65-F5344CB8AC3E}">
        <p14:creationId xmlns:p14="http://schemas.microsoft.com/office/powerpoint/2010/main" val="33204077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0662" y="485773"/>
            <a:ext cx="7708900" cy="650875"/>
          </a:xfrm>
        </p:spPr>
        <p:txBody>
          <a:bodyPr>
            <a:normAutofit/>
          </a:bodyPr>
          <a:lstStyle/>
          <a:p>
            <a:pPr algn="l"/>
            <a:r>
              <a:rPr lang="en-IE" b="1" dirty="0" smtClean="0">
                <a:latin typeface="Arial" panose="020B0604020202020204" pitchFamily="34" charset="0"/>
                <a:cs typeface="Arial" panose="020B0604020202020204" pitchFamily="34" charset="0"/>
              </a:rPr>
              <a:t>Newcastle Gateway</a:t>
            </a:r>
            <a:endParaRPr lang="en-IE"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662" y="1622421"/>
            <a:ext cx="6297122" cy="354213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2622132"/>
            <a:ext cx="5292251" cy="3994568"/>
          </a:xfrm>
          <a:prstGeom prst="rect">
            <a:avLst/>
          </a:prstGeom>
        </p:spPr>
      </p:pic>
      <p:sp>
        <p:nvSpPr>
          <p:cNvPr id="7" name="Subtitle 2"/>
          <p:cNvSpPr txBox="1">
            <a:spLocks/>
          </p:cNvSpPr>
          <p:nvPr/>
        </p:nvSpPr>
        <p:spPr>
          <a:xfrm>
            <a:off x="220662" y="1298576"/>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Before</a:t>
            </a:r>
            <a:endParaRPr lang="en-IE"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24912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0662" y="485773"/>
            <a:ext cx="7708900" cy="650875"/>
          </a:xfrm>
        </p:spPr>
        <p:txBody>
          <a:bodyPr>
            <a:normAutofit/>
          </a:bodyPr>
          <a:lstStyle/>
          <a:p>
            <a:pPr algn="l"/>
            <a:r>
              <a:rPr lang="en-IE" b="1" dirty="0" smtClean="0">
                <a:latin typeface="Arial" panose="020B0604020202020204" pitchFamily="34" charset="0"/>
                <a:cs typeface="Arial" panose="020B0604020202020204" pitchFamily="34" charset="0"/>
              </a:rPr>
              <a:t>Newcastle Gateway</a:t>
            </a:r>
            <a:endParaRPr lang="en-IE"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4256" y="823910"/>
            <a:ext cx="8399544" cy="5909679"/>
          </a:xfrm>
          <a:prstGeom prst="rect">
            <a:avLst/>
          </a:prstGeom>
        </p:spPr>
      </p:pic>
    </p:spTree>
    <p:extLst>
      <p:ext uri="{BB962C8B-B14F-4D97-AF65-F5344CB8AC3E}">
        <p14:creationId xmlns:p14="http://schemas.microsoft.com/office/powerpoint/2010/main" val="1428830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0662" y="485773"/>
            <a:ext cx="7708900" cy="650875"/>
          </a:xfrm>
        </p:spPr>
        <p:txBody>
          <a:bodyPr>
            <a:normAutofit/>
          </a:bodyPr>
          <a:lstStyle/>
          <a:p>
            <a:pPr algn="l"/>
            <a:r>
              <a:rPr lang="en-IE" b="1" dirty="0" smtClean="0">
                <a:latin typeface="Arial" panose="020B0604020202020204" pitchFamily="34" charset="0"/>
                <a:cs typeface="Arial" panose="020B0604020202020204" pitchFamily="34" charset="0"/>
              </a:rPr>
              <a:t>Newcastle Gateway</a:t>
            </a:r>
            <a:endParaRPr lang="en-IE"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700" y="915921"/>
            <a:ext cx="8438054" cy="5942079"/>
          </a:xfrm>
          <a:prstGeom prst="rect">
            <a:avLst/>
          </a:prstGeom>
        </p:spPr>
      </p:pic>
    </p:spTree>
    <p:extLst>
      <p:ext uri="{BB962C8B-B14F-4D97-AF65-F5344CB8AC3E}">
        <p14:creationId xmlns:p14="http://schemas.microsoft.com/office/powerpoint/2010/main" val="23169294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93662" y="474662"/>
            <a:ext cx="7708900" cy="650875"/>
          </a:xfrm>
        </p:spPr>
        <p:txBody>
          <a:bodyPr>
            <a:normAutofit fontScale="85000" lnSpcReduction="20000"/>
          </a:bodyPr>
          <a:lstStyle/>
          <a:p>
            <a:pPr algn="l"/>
            <a:r>
              <a:rPr lang="en-IE" b="1" dirty="0" smtClean="0">
                <a:latin typeface="Arial" panose="020B0604020202020204" pitchFamily="34" charset="0"/>
                <a:cs typeface="Arial" panose="020B0604020202020204" pitchFamily="34" charset="0"/>
              </a:rPr>
              <a:t>Tallaght Village – Old Greenhills Road</a:t>
            </a:r>
          </a:p>
          <a:p>
            <a:pPr algn="l"/>
            <a:r>
              <a:rPr lang="en-IE" b="1" dirty="0" smtClean="0">
                <a:latin typeface="Arial" panose="020B0604020202020204" pitchFamily="34" charset="0"/>
                <a:cs typeface="Arial" panose="020B0604020202020204" pitchFamily="34" charset="0"/>
              </a:rPr>
              <a:t>Conceptual Images</a:t>
            </a:r>
            <a:endParaRPr lang="en-IE"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61" y="1296988"/>
            <a:ext cx="5913439" cy="473291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4412" y="1411287"/>
            <a:ext cx="6010275" cy="4210050"/>
          </a:xfrm>
          <a:prstGeom prst="rect">
            <a:avLst/>
          </a:prstGeom>
        </p:spPr>
      </p:pic>
    </p:spTree>
    <p:extLst>
      <p:ext uri="{BB962C8B-B14F-4D97-AF65-F5344CB8AC3E}">
        <p14:creationId xmlns:p14="http://schemas.microsoft.com/office/powerpoint/2010/main" val="2116555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93662" y="474662"/>
            <a:ext cx="7708900" cy="650875"/>
          </a:xfrm>
        </p:spPr>
        <p:txBody>
          <a:bodyPr>
            <a:normAutofit fontScale="85000" lnSpcReduction="20000"/>
          </a:bodyPr>
          <a:lstStyle/>
          <a:p>
            <a:pPr algn="l"/>
            <a:r>
              <a:rPr lang="en-IE" b="1" dirty="0" smtClean="0">
                <a:latin typeface="Arial" panose="020B0604020202020204" pitchFamily="34" charset="0"/>
                <a:cs typeface="Arial" panose="020B0604020202020204" pitchFamily="34" charset="0"/>
              </a:rPr>
              <a:t>Tallaght Village – Main Street Plaza</a:t>
            </a:r>
          </a:p>
          <a:p>
            <a:pPr algn="l"/>
            <a:r>
              <a:rPr lang="en-IE" b="1" dirty="0" smtClean="0">
                <a:latin typeface="Arial" panose="020B0604020202020204" pitchFamily="34" charset="0"/>
                <a:cs typeface="Arial" panose="020B0604020202020204" pitchFamily="34" charset="0"/>
              </a:rPr>
              <a:t>Conceptual Images</a:t>
            </a:r>
            <a:endParaRPr lang="en-IE"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62" y="1355725"/>
            <a:ext cx="5521325" cy="43723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5287" y="1355725"/>
            <a:ext cx="6219825" cy="4457700"/>
          </a:xfrm>
          <a:prstGeom prst="rect">
            <a:avLst/>
          </a:prstGeom>
        </p:spPr>
      </p:pic>
    </p:spTree>
    <p:extLst>
      <p:ext uri="{BB962C8B-B14F-4D97-AF65-F5344CB8AC3E}">
        <p14:creationId xmlns:p14="http://schemas.microsoft.com/office/powerpoint/2010/main" val="20819674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0662" y="1066799"/>
            <a:ext cx="7708900" cy="650875"/>
          </a:xfrm>
        </p:spPr>
        <p:txBody>
          <a:bodyPr>
            <a:normAutofit/>
          </a:bodyPr>
          <a:lstStyle/>
          <a:p>
            <a:pPr algn="l"/>
            <a:r>
              <a:rPr lang="en-IE" b="1" dirty="0" err="1" smtClean="0">
                <a:latin typeface="Arial" panose="020B0604020202020204" pitchFamily="34" charset="0"/>
                <a:cs typeface="Arial" panose="020B0604020202020204" pitchFamily="34" charset="0"/>
              </a:rPr>
              <a:t>Palmerstown</a:t>
            </a:r>
            <a:r>
              <a:rPr lang="en-IE" b="1" dirty="0">
                <a:latin typeface="Arial" panose="020B0604020202020204" pitchFamily="34" charset="0"/>
                <a:cs typeface="Arial" panose="020B0604020202020204" pitchFamily="34" charset="0"/>
              </a:rPr>
              <a:t> </a:t>
            </a:r>
            <a:r>
              <a:rPr lang="en-IE" b="1" dirty="0" smtClean="0">
                <a:latin typeface="Arial" panose="020B0604020202020204" pitchFamily="34" charset="0"/>
                <a:cs typeface="Arial" panose="020B0604020202020204" pitchFamily="34" charset="0"/>
              </a:rPr>
              <a:t>Village</a:t>
            </a:r>
            <a:endParaRPr lang="en-IE" b="1" dirty="0">
              <a:latin typeface="Arial" panose="020B0604020202020204" pitchFamily="34" charset="0"/>
              <a:cs typeface="Arial" panose="020B0604020202020204" pitchFamily="34" charset="0"/>
            </a:endParaRPr>
          </a:p>
        </p:txBody>
      </p:sp>
      <p:sp>
        <p:nvSpPr>
          <p:cNvPr id="6" name="Subtitle 2"/>
          <p:cNvSpPr txBox="1">
            <a:spLocks/>
          </p:cNvSpPr>
          <p:nvPr/>
        </p:nvSpPr>
        <p:spPr>
          <a:xfrm>
            <a:off x="220663"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Before</a:t>
            </a:r>
            <a:endParaRPr lang="en-IE" sz="1600" i="1" dirty="0">
              <a:latin typeface="Arial" panose="020B0604020202020204" pitchFamily="34" charset="0"/>
              <a:cs typeface="Arial" panose="020B0604020202020204" pitchFamily="34" charset="0"/>
            </a:endParaRPr>
          </a:p>
        </p:txBody>
      </p:sp>
      <p:sp>
        <p:nvSpPr>
          <p:cNvPr id="7" name="Subtitle 2"/>
          <p:cNvSpPr txBox="1">
            <a:spLocks/>
          </p:cNvSpPr>
          <p:nvPr/>
        </p:nvSpPr>
        <p:spPr>
          <a:xfrm>
            <a:off x="6246812"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After</a:t>
            </a:r>
            <a:endParaRPr lang="en-IE" sz="1600" i="1" dirty="0">
              <a:latin typeface="Arial" panose="020B0604020202020204" pitchFamily="34" charset="0"/>
              <a:cs typeface="Arial" panose="020B0604020202020204" pitchFamily="34" charset="0"/>
            </a:endParaRPr>
          </a:p>
        </p:txBody>
      </p:sp>
      <p:pic>
        <p:nvPicPr>
          <p:cNvPr id="4098" name="Picture 2" descr="St Fintans Terrac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201" y="2452687"/>
            <a:ext cx="5770576"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WP_20150722_14_14_59_Pr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6812" y="2452687"/>
            <a:ext cx="5697537" cy="3187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86559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93662" y="474662"/>
            <a:ext cx="7708900" cy="650875"/>
          </a:xfrm>
        </p:spPr>
        <p:txBody>
          <a:bodyPr>
            <a:normAutofit fontScale="85000" lnSpcReduction="20000"/>
          </a:bodyPr>
          <a:lstStyle/>
          <a:p>
            <a:pPr algn="l"/>
            <a:r>
              <a:rPr lang="en-IE" b="1" dirty="0" smtClean="0">
                <a:latin typeface="Arial" panose="020B0604020202020204" pitchFamily="34" charset="0"/>
                <a:cs typeface="Arial" panose="020B0604020202020204" pitchFamily="34" charset="0"/>
              </a:rPr>
              <a:t>Lucan Village - Steps</a:t>
            </a:r>
          </a:p>
          <a:p>
            <a:pPr algn="l"/>
            <a:r>
              <a:rPr lang="en-IE" b="1" dirty="0" smtClean="0">
                <a:latin typeface="Arial" panose="020B0604020202020204" pitchFamily="34" charset="0"/>
                <a:cs typeface="Arial" panose="020B0604020202020204" pitchFamily="34" charset="0"/>
              </a:rPr>
              <a:t>Conceptual Images</a:t>
            </a:r>
            <a:endParaRPr lang="en-IE" b="1" dirty="0">
              <a:latin typeface="Arial" panose="020B0604020202020204" pitchFamily="34" charset="0"/>
              <a:cs typeface="Arial" panose="020B0604020202020204" pitchFamily="34" charset="0"/>
            </a:endParaRPr>
          </a:p>
        </p:txBody>
      </p:sp>
      <p:sp>
        <p:nvSpPr>
          <p:cNvPr id="8" name="Subtitle 2"/>
          <p:cNvSpPr txBox="1">
            <a:spLocks/>
          </p:cNvSpPr>
          <p:nvPr/>
        </p:nvSpPr>
        <p:spPr>
          <a:xfrm>
            <a:off x="93662" y="1819274"/>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Before</a:t>
            </a:r>
            <a:endParaRPr lang="en-IE" sz="1600" i="1" dirty="0">
              <a:latin typeface="Arial" panose="020B0604020202020204" pitchFamily="34" charset="0"/>
              <a:cs typeface="Arial" panose="020B0604020202020204" pitchFamily="34" charset="0"/>
            </a:endParaRPr>
          </a:p>
        </p:txBody>
      </p:sp>
      <p:sp>
        <p:nvSpPr>
          <p:cNvPr id="9" name="Subtitle 2"/>
          <p:cNvSpPr txBox="1">
            <a:spLocks/>
          </p:cNvSpPr>
          <p:nvPr/>
        </p:nvSpPr>
        <p:spPr>
          <a:xfrm>
            <a:off x="5516301" y="1819274"/>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After</a:t>
            </a:r>
            <a:endParaRPr lang="en-IE" sz="1600" i="1"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3"/>
          <a:srcRect l="14166" t="15495" r="41459" b="10417"/>
          <a:stretch/>
        </p:blipFill>
        <p:spPr>
          <a:xfrm>
            <a:off x="927100" y="1371600"/>
            <a:ext cx="3755763" cy="5016500"/>
          </a:xfrm>
          <a:prstGeom prst="rect">
            <a:avLst/>
          </a:prstGeom>
        </p:spPr>
      </p:pic>
      <p:pic>
        <p:nvPicPr>
          <p:cNvPr id="2" name="Picture 1"/>
          <p:cNvPicPr>
            <a:picLocks noChangeAspect="1"/>
          </p:cNvPicPr>
          <p:nvPr/>
        </p:nvPicPr>
        <p:blipFill rotWithShape="1">
          <a:blip r:embed="rId4"/>
          <a:srcRect l="15208" t="13541" r="26979" b="10807"/>
          <a:stretch/>
        </p:blipFill>
        <p:spPr>
          <a:xfrm>
            <a:off x="6150769" y="1125537"/>
            <a:ext cx="5136246" cy="5376863"/>
          </a:xfrm>
          <a:prstGeom prst="rect">
            <a:avLst/>
          </a:prstGeom>
        </p:spPr>
      </p:pic>
    </p:spTree>
    <p:extLst>
      <p:ext uri="{BB962C8B-B14F-4D97-AF65-F5344CB8AC3E}">
        <p14:creationId xmlns:p14="http://schemas.microsoft.com/office/powerpoint/2010/main" val="35395888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93662" y="474662"/>
            <a:ext cx="7708900" cy="650875"/>
          </a:xfrm>
        </p:spPr>
        <p:txBody>
          <a:bodyPr>
            <a:normAutofit/>
          </a:bodyPr>
          <a:lstStyle/>
          <a:p>
            <a:pPr algn="l"/>
            <a:r>
              <a:rPr lang="en-IE" b="1" dirty="0" smtClean="0">
                <a:latin typeface="Arial" panose="020B0604020202020204" pitchFamily="34" charset="0"/>
                <a:cs typeface="Arial" panose="020B0604020202020204" pitchFamily="34" charset="0"/>
              </a:rPr>
              <a:t>Lucan Village – Village Green</a:t>
            </a:r>
          </a:p>
        </p:txBody>
      </p:sp>
      <p:sp>
        <p:nvSpPr>
          <p:cNvPr id="8" name="Subtitle 2"/>
          <p:cNvSpPr txBox="1">
            <a:spLocks/>
          </p:cNvSpPr>
          <p:nvPr/>
        </p:nvSpPr>
        <p:spPr>
          <a:xfrm>
            <a:off x="93662" y="1333499"/>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Before</a:t>
            </a:r>
            <a:endParaRPr lang="en-IE" sz="1600" i="1"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5650" y="1333499"/>
            <a:ext cx="7075749" cy="5306812"/>
          </a:xfrm>
          <a:prstGeom prst="rect">
            <a:avLst/>
          </a:prstGeom>
        </p:spPr>
      </p:pic>
    </p:spTree>
    <p:extLst>
      <p:ext uri="{BB962C8B-B14F-4D97-AF65-F5344CB8AC3E}">
        <p14:creationId xmlns:p14="http://schemas.microsoft.com/office/powerpoint/2010/main" val="5210304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93662" y="474662"/>
            <a:ext cx="7708900" cy="650875"/>
          </a:xfrm>
        </p:spPr>
        <p:txBody>
          <a:bodyPr>
            <a:normAutofit fontScale="85000" lnSpcReduction="20000"/>
          </a:bodyPr>
          <a:lstStyle/>
          <a:p>
            <a:pPr algn="l"/>
            <a:r>
              <a:rPr lang="en-IE" b="1" dirty="0" smtClean="0">
                <a:latin typeface="Arial" panose="020B0604020202020204" pitchFamily="34" charset="0"/>
                <a:cs typeface="Arial" panose="020B0604020202020204" pitchFamily="34" charset="0"/>
              </a:rPr>
              <a:t>Lucan Village – Village Green</a:t>
            </a:r>
          </a:p>
          <a:p>
            <a:pPr algn="l"/>
            <a:r>
              <a:rPr lang="en-IE" b="1" dirty="0" smtClean="0">
                <a:latin typeface="Arial" panose="020B0604020202020204" pitchFamily="34" charset="0"/>
                <a:cs typeface="Arial" panose="020B0604020202020204" pitchFamily="34" charset="0"/>
              </a:rPr>
              <a:t>Conceptual Image</a:t>
            </a:r>
            <a:endParaRPr lang="en-IE" b="1" dirty="0">
              <a:latin typeface="Arial" panose="020B0604020202020204" pitchFamily="34" charset="0"/>
              <a:cs typeface="Arial" panose="020B0604020202020204" pitchFamily="34" charset="0"/>
            </a:endParaRPr>
          </a:p>
        </p:txBody>
      </p:sp>
      <p:sp>
        <p:nvSpPr>
          <p:cNvPr id="9" name="Subtitle 2"/>
          <p:cNvSpPr txBox="1">
            <a:spLocks/>
          </p:cNvSpPr>
          <p:nvPr/>
        </p:nvSpPr>
        <p:spPr>
          <a:xfrm>
            <a:off x="245801" y="1801019"/>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After</a:t>
            </a:r>
            <a:endParaRPr lang="en-IE" sz="1600" i="1" dirty="0">
              <a:latin typeface="Arial" panose="020B0604020202020204" pitchFamily="34" charset="0"/>
              <a:cs typeface="Arial" panose="020B0604020202020204" pitchFamily="34"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2635698851"/>
              </p:ext>
            </p:extLst>
          </p:nvPr>
        </p:nvGraphicFramePr>
        <p:xfrm>
          <a:off x="2501900" y="928548"/>
          <a:ext cx="8394700" cy="5929452"/>
        </p:xfrm>
        <a:graphic>
          <a:graphicData uri="http://schemas.openxmlformats.org/presentationml/2006/ole">
            <mc:AlternateContent xmlns:mc="http://schemas.openxmlformats.org/markup-compatibility/2006">
              <mc:Choice xmlns:v="urn:schemas-microsoft-com:vml" Requires="v">
                <p:oleObj spid="_x0000_s3082" name="Acrobat Document" r:id="rId4" imgW="11353665" imgH="8019837" progId="AcroExch.Document.11">
                  <p:embed/>
                </p:oleObj>
              </mc:Choice>
              <mc:Fallback>
                <p:oleObj name="Acrobat Document" r:id="rId4" imgW="11353665" imgH="8019837" progId="AcroExch.Document.11">
                  <p:embed/>
                  <p:pic>
                    <p:nvPicPr>
                      <p:cNvPr id="0" name=""/>
                      <p:cNvPicPr/>
                      <p:nvPr/>
                    </p:nvPicPr>
                    <p:blipFill>
                      <a:blip r:embed="rId5"/>
                      <a:stretch>
                        <a:fillRect/>
                      </a:stretch>
                    </p:blipFill>
                    <p:spPr>
                      <a:xfrm>
                        <a:off x="2501900" y="928548"/>
                        <a:ext cx="8394700" cy="5929452"/>
                      </a:xfrm>
                      <a:prstGeom prst="rect">
                        <a:avLst/>
                      </a:prstGeom>
                    </p:spPr>
                  </p:pic>
                </p:oleObj>
              </mc:Fallback>
            </mc:AlternateContent>
          </a:graphicData>
        </a:graphic>
      </p:graphicFrame>
    </p:spTree>
    <p:extLst>
      <p:ext uri="{BB962C8B-B14F-4D97-AF65-F5344CB8AC3E}">
        <p14:creationId xmlns:p14="http://schemas.microsoft.com/office/powerpoint/2010/main" val="30513058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a:spLocks noGrp="1"/>
          </p:cNvSpPr>
          <p:nvPr>
            <p:ph type="subTitle" idx="1"/>
          </p:nvPr>
        </p:nvSpPr>
        <p:spPr>
          <a:xfrm>
            <a:off x="127000" y="330021"/>
            <a:ext cx="7708900" cy="940158"/>
          </a:xfrm>
        </p:spPr>
        <p:txBody>
          <a:bodyPr>
            <a:normAutofit/>
          </a:bodyPr>
          <a:lstStyle/>
          <a:p>
            <a:pPr algn="l"/>
            <a:r>
              <a:rPr lang="en-IE" b="1" dirty="0" smtClean="0">
                <a:latin typeface="Arial" panose="020B0604020202020204" pitchFamily="34" charset="0"/>
                <a:cs typeface="Arial" panose="020B0604020202020204" pitchFamily="34" charset="0"/>
              </a:rPr>
              <a:t>Planned Delivery Programme for 2017/2018</a:t>
            </a:r>
            <a:endParaRPr lang="en-IE" b="1" dirty="0">
              <a:latin typeface="Arial" panose="020B0604020202020204" pitchFamily="34" charset="0"/>
              <a:cs typeface="Arial" panose="020B0604020202020204" pitchFamily="34" charset="0"/>
            </a:endParaRPr>
          </a:p>
        </p:txBody>
      </p:sp>
      <p:sp>
        <p:nvSpPr>
          <p:cNvPr id="7" name="Subtitle 2"/>
          <p:cNvSpPr txBox="1">
            <a:spLocks/>
          </p:cNvSpPr>
          <p:nvPr/>
        </p:nvSpPr>
        <p:spPr>
          <a:xfrm>
            <a:off x="127000" y="6324600"/>
            <a:ext cx="65405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800" b="1" i="1" dirty="0" smtClean="0">
                <a:latin typeface="Arial" panose="020B0604020202020204" pitchFamily="34" charset="0"/>
                <a:cs typeface="Arial" panose="020B0604020202020204" pitchFamily="34" charset="0"/>
              </a:rPr>
              <a:t>Projected Spend for 2017/2018 programme is €3.9 million</a:t>
            </a:r>
            <a:r>
              <a:rPr lang="en-IE" sz="1800" i="1" dirty="0" smtClean="0">
                <a:latin typeface="Arial" panose="020B0604020202020204" pitchFamily="34" charset="0"/>
                <a:cs typeface="Arial" panose="020B0604020202020204" pitchFamily="34" charset="0"/>
              </a:rPr>
              <a:t>.</a:t>
            </a:r>
          </a:p>
          <a:p>
            <a:pPr algn="l"/>
            <a:endParaRPr lang="en-IE" sz="1800" i="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a:srcRect l="1771" t="23828" r="12709" b="24479"/>
          <a:stretch/>
        </p:blipFill>
        <p:spPr>
          <a:xfrm>
            <a:off x="215899" y="876300"/>
            <a:ext cx="11057029" cy="5346700"/>
          </a:xfrm>
          <a:prstGeom prst="rect">
            <a:avLst/>
          </a:prstGeom>
        </p:spPr>
      </p:pic>
    </p:spTree>
    <p:extLst>
      <p:ext uri="{BB962C8B-B14F-4D97-AF65-F5344CB8AC3E}">
        <p14:creationId xmlns:p14="http://schemas.microsoft.com/office/powerpoint/2010/main" val="42595337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498600" y="1712890"/>
            <a:ext cx="8991600" cy="4520485"/>
          </a:xfrm>
        </p:spPr>
        <p:txBody>
          <a:bodyPr>
            <a:normAutofit/>
          </a:bodyPr>
          <a:lstStyle/>
          <a:p>
            <a:pPr algn="l"/>
            <a:endParaRPr lang="en-IE" b="1" dirty="0" smtClean="0">
              <a:solidFill>
                <a:schemeClr val="accent5">
                  <a:lumMod val="50000"/>
                </a:schemeClr>
              </a:solidFill>
              <a:latin typeface="Arial" panose="020B0604020202020204" pitchFamily="34" charset="0"/>
              <a:cs typeface="Arial" panose="020B0604020202020204" pitchFamily="34" charset="0"/>
            </a:endParaRPr>
          </a:p>
          <a:p>
            <a:endParaRPr lang="en-IE" sz="4800" b="1" dirty="0" smtClean="0">
              <a:solidFill>
                <a:schemeClr val="accent5">
                  <a:lumMod val="50000"/>
                </a:schemeClr>
              </a:solidFill>
              <a:latin typeface="Arial" panose="020B0604020202020204" pitchFamily="34" charset="0"/>
              <a:cs typeface="Arial" panose="020B0604020202020204" pitchFamily="34" charset="0"/>
            </a:endParaRPr>
          </a:p>
          <a:p>
            <a:r>
              <a:rPr lang="en-IE" sz="4800" b="1" dirty="0" smtClean="0">
                <a:solidFill>
                  <a:schemeClr val="accent5">
                    <a:lumMod val="50000"/>
                  </a:schemeClr>
                </a:solidFill>
                <a:latin typeface="Arial" panose="020B0604020202020204" pitchFamily="34" charset="0"/>
                <a:cs typeface="Arial" panose="020B0604020202020204" pitchFamily="34" charset="0"/>
              </a:rPr>
              <a:t>Q and A?</a:t>
            </a:r>
            <a:endParaRPr lang="en-IE" sz="4800" b="1" dirty="0">
              <a:solidFill>
                <a:schemeClr val="accent5">
                  <a:lumMod val="50000"/>
                </a:schemeClr>
              </a:solidFill>
              <a:latin typeface="Arial" panose="020B0604020202020204" pitchFamily="34" charset="0"/>
              <a:cs typeface="Arial" panose="020B0604020202020204" pitchFamily="34" charset="0"/>
            </a:endParaRPr>
          </a:p>
          <a:p>
            <a:pPr algn="l"/>
            <a:endParaRPr lang="en-IE" b="1"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41917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0662" y="1066799"/>
            <a:ext cx="7708900" cy="650875"/>
          </a:xfrm>
        </p:spPr>
        <p:txBody>
          <a:bodyPr>
            <a:normAutofit/>
          </a:bodyPr>
          <a:lstStyle/>
          <a:p>
            <a:pPr algn="l"/>
            <a:r>
              <a:rPr lang="en-IE" b="1" dirty="0" err="1" smtClean="0">
                <a:latin typeface="Arial" panose="020B0604020202020204" pitchFamily="34" charset="0"/>
                <a:cs typeface="Arial" panose="020B0604020202020204" pitchFamily="34" charset="0"/>
              </a:rPr>
              <a:t>Palmerstown</a:t>
            </a:r>
            <a:r>
              <a:rPr lang="en-IE" b="1" dirty="0">
                <a:latin typeface="Arial" panose="020B0604020202020204" pitchFamily="34" charset="0"/>
                <a:cs typeface="Arial" panose="020B0604020202020204" pitchFamily="34" charset="0"/>
              </a:rPr>
              <a:t> </a:t>
            </a:r>
            <a:r>
              <a:rPr lang="en-IE" b="1" dirty="0" smtClean="0">
                <a:latin typeface="Arial" panose="020B0604020202020204" pitchFamily="34" charset="0"/>
                <a:cs typeface="Arial" panose="020B0604020202020204" pitchFamily="34" charset="0"/>
              </a:rPr>
              <a:t>Village</a:t>
            </a:r>
            <a:endParaRPr lang="en-IE" b="1" dirty="0">
              <a:latin typeface="Arial" panose="020B0604020202020204" pitchFamily="34" charset="0"/>
              <a:cs typeface="Arial" panose="020B0604020202020204" pitchFamily="34" charset="0"/>
            </a:endParaRPr>
          </a:p>
        </p:txBody>
      </p:sp>
      <p:sp>
        <p:nvSpPr>
          <p:cNvPr id="6" name="Subtitle 2"/>
          <p:cNvSpPr txBox="1">
            <a:spLocks/>
          </p:cNvSpPr>
          <p:nvPr/>
        </p:nvSpPr>
        <p:spPr>
          <a:xfrm>
            <a:off x="220663"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Before</a:t>
            </a:r>
            <a:endParaRPr lang="en-IE" sz="1600" i="1" dirty="0">
              <a:latin typeface="Arial" panose="020B0604020202020204" pitchFamily="34" charset="0"/>
              <a:cs typeface="Arial" panose="020B0604020202020204" pitchFamily="34" charset="0"/>
            </a:endParaRPr>
          </a:p>
        </p:txBody>
      </p:sp>
      <p:sp>
        <p:nvSpPr>
          <p:cNvPr id="7" name="Subtitle 2"/>
          <p:cNvSpPr txBox="1">
            <a:spLocks/>
          </p:cNvSpPr>
          <p:nvPr/>
        </p:nvSpPr>
        <p:spPr>
          <a:xfrm>
            <a:off x="6323012"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After</a:t>
            </a:r>
            <a:endParaRPr lang="en-IE" sz="1600" i="1" dirty="0">
              <a:latin typeface="Arial" panose="020B0604020202020204" pitchFamily="34" charset="0"/>
              <a:cs typeface="Arial" panose="020B0604020202020204" pitchFamily="34" charset="0"/>
            </a:endParaRPr>
          </a:p>
        </p:txBody>
      </p:sp>
      <p:pic>
        <p:nvPicPr>
          <p:cNvPr id="6146" name="Picture 2" descr="Kennelsfort Road Lower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662" y="2404161"/>
            <a:ext cx="5805488" cy="32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WP_20150629_15_43_02_Pr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5400" y="2447182"/>
            <a:ext cx="5692956" cy="3187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11040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0662" y="1066799"/>
            <a:ext cx="7708900" cy="650875"/>
          </a:xfrm>
        </p:spPr>
        <p:txBody>
          <a:bodyPr>
            <a:normAutofit/>
          </a:bodyPr>
          <a:lstStyle/>
          <a:p>
            <a:pPr algn="l"/>
            <a:r>
              <a:rPr lang="en-IE" b="1" dirty="0" err="1" smtClean="0">
                <a:latin typeface="Arial" panose="020B0604020202020204" pitchFamily="34" charset="0"/>
                <a:cs typeface="Arial" panose="020B0604020202020204" pitchFamily="34" charset="0"/>
              </a:rPr>
              <a:t>Palmerstown</a:t>
            </a:r>
            <a:r>
              <a:rPr lang="en-IE" b="1" dirty="0">
                <a:latin typeface="Arial" panose="020B0604020202020204" pitchFamily="34" charset="0"/>
                <a:cs typeface="Arial" panose="020B0604020202020204" pitchFamily="34" charset="0"/>
              </a:rPr>
              <a:t> </a:t>
            </a:r>
            <a:r>
              <a:rPr lang="en-IE" b="1" dirty="0" smtClean="0">
                <a:latin typeface="Arial" panose="020B0604020202020204" pitchFamily="34" charset="0"/>
                <a:cs typeface="Arial" panose="020B0604020202020204" pitchFamily="34" charset="0"/>
              </a:rPr>
              <a:t>Village</a:t>
            </a:r>
            <a:endParaRPr lang="en-IE" b="1" dirty="0">
              <a:latin typeface="Arial" panose="020B0604020202020204" pitchFamily="34" charset="0"/>
              <a:cs typeface="Arial" panose="020B0604020202020204" pitchFamily="34" charset="0"/>
            </a:endParaRPr>
          </a:p>
        </p:txBody>
      </p:sp>
      <p:sp>
        <p:nvSpPr>
          <p:cNvPr id="6" name="Subtitle 2"/>
          <p:cNvSpPr txBox="1">
            <a:spLocks/>
          </p:cNvSpPr>
          <p:nvPr/>
        </p:nvSpPr>
        <p:spPr>
          <a:xfrm>
            <a:off x="220663"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Before</a:t>
            </a:r>
            <a:endParaRPr lang="en-IE" sz="1600" i="1" dirty="0">
              <a:latin typeface="Arial" panose="020B0604020202020204" pitchFamily="34" charset="0"/>
              <a:cs typeface="Arial" panose="020B0604020202020204" pitchFamily="34" charset="0"/>
            </a:endParaRPr>
          </a:p>
        </p:txBody>
      </p:sp>
      <p:sp>
        <p:nvSpPr>
          <p:cNvPr id="7" name="Subtitle 2"/>
          <p:cNvSpPr txBox="1">
            <a:spLocks/>
          </p:cNvSpPr>
          <p:nvPr/>
        </p:nvSpPr>
        <p:spPr>
          <a:xfrm>
            <a:off x="6246812" y="2022691"/>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After</a:t>
            </a:r>
            <a:endParaRPr lang="en-IE" sz="1600" i="1" dirty="0">
              <a:latin typeface="Arial" panose="020B0604020202020204" pitchFamily="34" charset="0"/>
              <a:cs typeface="Arial" panose="020B0604020202020204" pitchFamily="34" charset="0"/>
            </a:endParaRPr>
          </a:p>
        </p:txBody>
      </p:sp>
      <p:pic>
        <p:nvPicPr>
          <p:cNvPr id="7170" name="Picture 2" descr="Bridg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138" y="1717674"/>
            <a:ext cx="360045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WP_20150427_12_52_45_Pr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3363" y="2556091"/>
            <a:ext cx="65151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04091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0662" y="1066799"/>
            <a:ext cx="7708900" cy="650875"/>
          </a:xfrm>
        </p:spPr>
        <p:txBody>
          <a:bodyPr>
            <a:normAutofit/>
          </a:bodyPr>
          <a:lstStyle/>
          <a:p>
            <a:pPr algn="l"/>
            <a:r>
              <a:rPr lang="en-IE" b="1" dirty="0" err="1" smtClean="0">
                <a:latin typeface="Arial" panose="020B0604020202020204" pitchFamily="34" charset="0"/>
                <a:cs typeface="Arial" panose="020B0604020202020204" pitchFamily="34" charset="0"/>
              </a:rPr>
              <a:t>Palmerstown</a:t>
            </a:r>
            <a:r>
              <a:rPr lang="en-IE" b="1" dirty="0">
                <a:latin typeface="Arial" panose="020B0604020202020204" pitchFamily="34" charset="0"/>
                <a:cs typeface="Arial" panose="020B0604020202020204" pitchFamily="34" charset="0"/>
              </a:rPr>
              <a:t> </a:t>
            </a:r>
            <a:r>
              <a:rPr lang="en-IE" b="1" dirty="0" smtClean="0">
                <a:latin typeface="Arial" panose="020B0604020202020204" pitchFamily="34" charset="0"/>
                <a:cs typeface="Arial" panose="020B0604020202020204" pitchFamily="34" charset="0"/>
              </a:rPr>
              <a:t>Village</a:t>
            </a:r>
            <a:endParaRPr lang="en-IE" b="1" dirty="0">
              <a:latin typeface="Arial" panose="020B0604020202020204" pitchFamily="34" charset="0"/>
              <a:cs typeface="Arial" panose="020B0604020202020204" pitchFamily="34" charset="0"/>
            </a:endParaRPr>
          </a:p>
        </p:txBody>
      </p:sp>
      <p:pic>
        <p:nvPicPr>
          <p:cNvPr id="819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2364" y="800100"/>
            <a:ext cx="3231654" cy="574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9275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C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0662" y="1066799"/>
            <a:ext cx="7708900" cy="650875"/>
          </a:xfrm>
        </p:spPr>
        <p:txBody>
          <a:bodyPr>
            <a:normAutofit/>
          </a:bodyPr>
          <a:lstStyle/>
          <a:p>
            <a:pPr algn="l"/>
            <a:r>
              <a:rPr lang="en-IE" b="1" dirty="0" smtClean="0">
                <a:latin typeface="Arial" panose="020B0604020202020204" pitchFamily="34" charset="0"/>
                <a:cs typeface="Arial" panose="020B0604020202020204" pitchFamily="34" charset="0"/>
              </a:rPr>
              <a:t>Manor Road</a:t>
            </a:r>
            <a:endParaRPr lang="en-IE" b="1" dirty="0">
              <a:latin typeface="Arial" panose="020B0604020202020204" pitchFamily="34" charset="0"/>
              <a:cs typeface="Arial" panose="020B0604020202020204" pitchFamily="34" charset="0"/>
            </a:endParaRPr>
          </a:p>
        </p:txBody>
      </p:sp>
      <p:sp>
        <p:nvSpPr>
          <p:cNvPr id="6" name="Subtitle 2"/>
          <p:cNvSpPr txBox="1">
            <a:spLocks/>
          </p:cNvSpPr>
          <p:nvPr/>
        </p:nvSpPr>
        <p:spPr>
          <a:xfrm>
            <a:off x="220663" y="1952625"/>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Before</a:t>
            </a:r>
            <a:endParaRPr lang="en-IE" sz="1600" i="1" dirty="0">
              <a:latin typeface="Arial" panose="020B0604020202020204" pitchFamily="34" charset="0"/>
              <a:cs typeface="Arial" panose="020B0604020202020204" pitchFamily="34" charset="0"/>
            </a:endParaRPr>
          </a:p>
        </p:txBody>
      </p:sp>
      <p:sp>
        <p:nvSpPr>
          <p:cNvPr id="7" name="Subtitle 2"/>
          <p:cNvSpPr txBox="1">
            <a:spLocks/>
          </p:cNvSpPr>
          <p:nvPr/>
        </p:nvSpPr>
        <p:spPr>
          <a:xfrm>
            <a:off x="6323012" y="1846046"/>
            <a:ext cx="3213100" cy="53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i="1" dirty="0" smtClean="0">
                <a:latin typeface="Arial" panose="020B0604020202020204" pitchFamily="34" charset="0"/>
                <a:cs typeface="Arial" panose="020B0604020202020204" pitchFamily="34" charset="0"/>
              </a:rPr>
              <a:t>After</a:t>
            </a:r>
            <a:endParaRPr lang="en-IE" sz="1600" i="1" dirty="0">
              <a:latin typeface="Arial" panose="020B0604020202020204" pitchFamily="34" charset="0"/>
              <a:cs typeface="Arial" panose="020B0604020202020204" pitchFamily="34" charset="0"/>
            </a:endParaRPr>
          </a:p>
        </p:txBody>
      </p:sp>
      <p:pic>
        <p:nvPicPr>
          <p:cNvPr id="10242" name="Picture 2" descr="WP_20150218_12_50_38_Pr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400" y="2379446"/>
            <a:ext cx="5816600" cy="325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3499" y="2379446"/>
            <a:ext cx="5597261" cy="314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91495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591</TotalTime>
  <Words>508</Words>
  <Application>Microsoft Office PowerPoint</Application>
  <PresentationFormat>Widescreen</PresentationFormat>
  <Paragraphs>172</Paragraphs>
  <Slides>54</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59" baseType="lpstr">
      <vt:lpstr>Arial</vt:lpstr>
      <vt:lpstr>Calibri</vt:lpstr>
      <vt:lpstr>Calibri Light</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South Dublin County Council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Sally Tsang</dc:creator>
  <cp:lastModifiedBy>Caitriona Lambert</cp:lastModifiedBy>
  <cp:revision>64</cp:revision>
  <cp:lastPrinted>2016-12-08T10:08:28Z</cp:lastPrinted>
  <dcterms:created xsi:type="dcterms:W3CDTF">2016-12-07T10:06:30Z</dcterms:created>
  <dcterms:modified xsi:type="dcterms:W3CDTF">2016-12-08T14:25:22Z</dcterms:modified>
</cp:coreProperties>
</file>