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61" r:id="rId5"/>
    <p:sldId id="269" r:id="rId6"/>
    <p:sldId id="273" r:id="rId7"/>
    <p:sldId id="263" r:id="rId8"/>
    <p:sldId id="266" r:id="rId9"/>
    <p:sldId id="272" r:id="rId10"/>
    <p:sldId id="268" r:id="rId11"/>
    <p:sldId id="274" r:id="rId12"/>
    <p:sldId id="276" r:id="rId13"/>
    <p:sldId id="277" r:id="rId14"/>
    <p:sldId id="278" r:id="rId15"/>
    <p:sldId id="270" r:id="rId16"/>
    <p:sldId id="271" r:id="rId17"/>
    <p:sldId id="275" r:id="rId18"/>
    <p:sldId id="25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83C3"/>
    <a:srgbClr val="D0C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6" autoAdjust="0"/>
    <p:restoredTop sz="94660"/>
  </p:normalViewPr>
  <p:slideViewPr>
    <p:cSldViewPr snapToGrid="0">
      <p:cViewPr varScale="1">
        <p:scale>
          <a:sx n="122" d="100"/>
          <a:sy n="122" d="100"/>
        </p:scale>
        <p:origin x="1092" y="9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9BB76A-4209-4C4C-B1B1-C59439761D1E}" type="datetimeFigureOut">
              <a:rPr lang="en-IE" smtClean="0"/>
              <a:t>24/11/2016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249608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9BB76A-4209-4C4C-B1B1-C59439761D1E}" type="datetimeFigureOut">
              <a:rPr lang="en-IE" smtClean="0"/>
              <a:t>24/11/2016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4223567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9BB76A-4209-4C4C-B1B1-C59439761D1E}" type="datetimeFigureOut">
              <a:rPr lang="en-IE" smtClean="0"/>
              <a:t>24/11/2016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175932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9BB76A-4209-4C4C-B1B1-C59439761D1E}" type="datetimeFigureOut">
              <a:rPr lang="en-IE" smtClean="0"/>
              <a:t>24/11/2016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1130020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9BB76A-4209-4C4C-B1B1-C59439761D1E}" type="datetimeFigureOut">
              <a:rPr lang="en-IE" smtClean="0"/>
              <a:t>24/11/2016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845966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9BB76A-4209-4C4C-B1B1-C59439761D1E}" type="datetimeFigureOut">
              <a:rPr lang="en-IE" smtClean="0"/>
              <a:t>24/11/2016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273077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9BB76A-4209-4C4C-B1B1-C59439761D1E}" type="datetimeFigureOut">
              <a:rPr lang="en-IE" smtClean="0"/>
              <a:t>24/11/2016</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4178059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9BB76A-4209-4C4C-B1B1-C59439761D1E}" type="datetimeFigureOut">
              <a:rPr lang="en-IE" smtClean="0"/>
              <a:t>24/11/2016</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137972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BB76A-4209-4C4C-B1B1-C59439761D1E}" type="datetimeFigureOut">
              <a:rPr lang="en-IE" smtClean="0"/>
              <a:t>24/11/2016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2551993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BB76A-4209-4C4C-B1B1-C59439761D1E}" type="datetimeFigureOut">
              <a:rPr lang="en-IE" smtClean="0"/>
              <a:t>24/11/2016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1716695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9BB76A-4209-4C4C-B1B1-C59439761D1E}" type="datetimeFigureOut">
              <a:rPr lang="en-IE" smtClean="0"/>
              <a:t>24/11/2016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C023A54-1BC9-48F2-B765-ABEEE1FF292D}" type="slidenum">
              <a:rPr lang="en-IE" smtClean="0"/>
              <a:t>‹#›</a:t>
            </a:fld>
            <a:endParaRPr lang="en-IE"/>
          </a:p>
        </p:txBody>
      </p:sp>
    </p:spTree>
    <p:extLst>
      <p:ext uri="{BB962C8B-B14F-4D97-AF65-F5344CB8AC3E}">
        <p14:creationId xmlns:p14="http://schemas.microsoft.com/office/powerpoint/2010/main" val="411347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BB76A-4209-4C4C-B1B1-C59439761D1E}" type="datetimeFigureOut">
              <a:rPr lang="en-IE" smtClean="0"/>
              <a:t>24/11/2016</a:t>
            </a:fld>
            <a:endParaRPr lang="en-I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23A54-1BC9-48F2-B765-ABEEE1FF292D}" type="slidenum">
              <a:rPr lang="en-IE" smtClean="0"/>
              <a:t>‹#›</a:t>
            </a:fld>
            <a:endParaRPr lang="en-IE"/>
          </a:p>
        </p:txBody>
      </p:sp>
    </p:spTree>
    <p:extLst>
      <p:ext uri="{BB962C8B-B14F-4D97-AF65-F5344CB8AC3E}">
        <p14:creationId xmlns:p14="http://schemas.microsoft.com/office/powerpoint/2010/main" val="3129511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733" b="20290"/>
          <a:stretch/>
        </p:blipFill>
        <p:spPr>
          <a:xfrm>
            <a:off x="0" y="1000369"/>
            <a:ext cx="9144000" cy="4235939"/>
          </a:xfrm>
          <a:prstGeom prst="rect">
            <a:avLst/>
          </a:prstGeom>
        </p:spPr>
      </p:pic>
      <p:sp>
        <p:nvSpPr>
          <p:cNvPr id="5" name="TextBox 4"/>
          <p:cNvSpPr txBox="1"/>
          <p:nvPr/>
        </p:nvSpPr>
        <p:spPr>
          <a:xfrm>
            <a:off x="0" y="5494216"/>
            <a:ext cx="2391508" cy="338554"/>
          </a:xfrm>
          <a:prstGeom prst="rect">
            <a:avLst/>
          </a:prstGeom>
          <a:solidFill>
            <a:schemeClr val="accent6">
              <a:alpha val="77000"/>
            </a:schemeClr>
          </a:solidFill>
        </p:spPr>
        <p:txBody>
          <a:bodyPr wrap="square" rtlCol="0">
            <a:spAutoFit/>
          </a:bodyPr>
          <a:lstStyle/>
          <a:p>
            <a:r>
              <a:rPr lang="en-IE" sz="1600" b="1" dirty="0" smtClean="0"/>
              <a:t>Proposed Variation - 2017</a:t>
            </a:r>
            <a:endParaRPr lang="en-IE" sz="1600" b="1" dirty="0">
              <a:solidFill>
                <a:schemeClr val="tx1">
                  <a:lumMod val="75000"/>
                  <a:lumOff val="25000"/>
                </a:schemeClr>
              </a:solidFill>
            </a:endParaRPr>
          </a:p>
        </p:txBody>
      </p:sp>
      <p:sp>
        <p:nvSpPr>
          <p:cNvPr id="6" name="TextBox 5"/>
          <p:cNvSpPr txBox="1"/>
          <p:nvPr/>
        </p:nvSpPr>
        <p:spPr>
          <a:xfrm>
            <a:off x="7221415" y="6325214"/>
            <a:ext cx="1602154" cy="307777"/>
          </a:xfrm>
          <a:prstGeom prst="rect">
            <a:avLst/>
          </a:prstGeom>
          <a:noFill/>
        </p:spPr>
        <p:txBody>
          <a:bodyPr wrap="square" rtlCol="0">
            <a:spAutoFit/>
          </a:bodyPr>
          <a:lstStyle/>
          <a:p>
            <a:r>
              <a:rPr lang="en-IE" sz="1400" dirty="0" smtClean="0"/>
              <a:t>1</a:t>
            </a:r>
            <a:r>
              <a:rPr lang="en-IE" sz="1400" baseline="30000" dirty="0" smtClean="0"/>
              <a:t>st</a:t>
            </a:r>
            <a:r>
              <a:rPr lang="en-IE" sz="1400" dirty="0" smtClean="0"/>
              <a:t> December 2016</a:t>
            </a:r>
            <a:endParaRPr lang="en-IE" sz="1400"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446" y="223348"/>
            <a:ext cx="1981200" cy="1038225"/>
          </a:xfrm>
          <a:prstGeom prst="rect">
            <a:avLst/>
          </a:prstGeom>
        </p:spPr>
      </p:pic>
      <p:sp>
        <p:nvSpPr>
          <p:cNvPr id="8" name="TextBox 7"/>
          <p:cNvSpPr txBox="1"/>
          <p:nvPr/>
        </p:nvSpPr>
        <p:spPr>
          <a:xfrm>
            <a:off x="1105878" y="1261573"/>
            <a:ext cx="2778368" cy="1200329"/>
          </a:xfrm>
          <a:prstGeom prst="rect">
            <a:avLst/>
          </a:prstGeom>
          <a:noFill/>
        </p:spPr>
        <p:txBody>
          <a:bodyPr wrap="square" rtlCol="0">
            <a:spAutoFit/>
          </a:bodyPr>
          <a:lstStyle/>
          <a:p>
            <a:r>
              <a:rPr lang="en-IE" sz="2400" b="1" dirty="0" smtClean="0">
                <a:solidFill>
                  <a:schemeClr val="bg1"/>
                </a:solidFill>
              </a:rPr>
              <a:t>Ballycullen Oldcourt Local Area Plan 2014</a:t>
            </a:r>
          </a:p>
        </p:txBody>
      </p:sp>
    </p:spTree>
    <p:extLst>
      <p:ext uri="{BB962C8B-B14F-4D97-AF65-F5344CB8AC3E}">
        <p14:creationId xmlns:p14="http://schemas.microsoft.com/office/powerpoint/2010/main" val="3445420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45"/>
          <a:stretch/>
        </p:blipFill>
        <p:spPr>
          <a:xfrm>
            <a:off x="465232" y="812802"/>
            <a:ext cx="8294266" cy="3540368"/>
          </a:xfrm>
          <a:prstGeom prst="rect">
            <a:avLst/>
          </a:prstGeom>
        </p:spPr>
      </p:pic>
      <p:sp>
        <p:nvSpPr>
          <p:cNvPr id="5" name="Rectangle 4"/>
          <p:cNvSpPr/>
          <p:nvPr/>
        </p:nvSpPr>
        <p:spPr>
          <a:xfrm>
            <a:off x="1658107" y="137519"/>
            <a:ext cx="5827814" cy="369332"/>
          </a:xfrm>
          <a:prstGeom prst="rect">
            <a:avLst/>
          </a:prstGeom>
        </p:spPr>
        <p:txBody>
          <a:bodyPr wrap="none">
            <a:spAutoFit/>
          </a:bodyPr>
          <a:lstStyle/>
          <a:p>
            <a:pPr algn="ctr"/>
            <a:r>
              <a:rPr lang="en-IE" b="1" dirty="0" smtClean="0"/>
              <a:t>Ballycullen Oldcourt Local Area Plan – Strategic Importance</a:t>
            </a:r>
            <a:endParaRPr lang="en-IE" b="1" dirty="0"/>
          </a:p>
        </p:txBody>
      </p:sp>
      <p:sp>
        <p:nvSpPr>
          <p:cNvPr id="6" name="TextBox 5"/>
          <p:cNvSpPr txBox="1"/>
          <p:nvPr/>
        </p:nvSpPr>
        <p:spPr>
          <a:xfrm>
            <a:off x="465232" y="4479368"/>
            <a:ext cx="3950460" cy="2308324"/>
          </a:xfrm>
          <a:prstGeom prst="rect">
            <a:avLst/>
          </a:prstGeom>
          <a:solidFill>
            <a:schemeClr val="accent6">
              <a:alpha val="96000"/>
            </a:schemeClr>
          </a:solidFill>
        </p:spPr>
        <p:txBody>
          <a:bodyPr wrap="square" rtlCol="0">
            <a:spAutoFit/>
          </a:bodyPr>
          <a:lstStyle/>
          <a:p>
            <a:r>
              <a:rPr lang="en-IE" b="1" dirty="0" smtClean="0"/>
              <a:t>Location</a:t>
            </a:r>
          </a:p>
          <a:p>
            <a:r>
              <a:rPr lang="en-IE" dirty="0" smtClean="0">
                <a:solidFill>
                  <a:schemeClr val="bg1"/>
                </a:solidFill>
              </a:rPr>
              <a:t>High Demand Dublin Location </a:t>
            </a:r>
          </a:p>
          <a:p>
            <a:r>
              <a:rPr lang="en-IE" b="1" dirty="0" smtClean="0"/>
              <a:t>Planning Framework</a:t>
            </a:r>
          </a:p>
          <a:p>
            <a:r>
              <a:rPr lang="en-IE" dirty="0" smtClean="0">
                <a:solidFill>
                  <a:schemeClr val="bg1"/>
                </a:solidFill>
              </a:rPr>
              <a:t>LAP Adopted – Zoned &amp; Serviced Land</a:t>
            </a:r>
          </a:p>
          <a:p>
            <a:r>
              <a:rPr lang="en-IE" b="1" dirty="0" smtClean="0"/>
              <a:t>Housing Output</a:t>
            </a:r>
          </a:p>
          <a:p>
            <a:r>
              <a:rPr lang="en-IE" dirty="0" smtClean="0">
                <a:solidFill>
                  <a:schemeClr val="bg1"/>
                </a:solidFill>
              </a:rPr>
              <a:t>1,600 </a:t>
            </a:r>
            <a:r>
              <a:rPr lang="en-IE" dirty="0" smtClean="0">
                <a:solidFill>
                  <a:schemeClr val="bg1"/>
                </a:solidFill>
              </a:rPr>
              <a:t>Residential Units</a:t>
            </a:r>
          </a:p>
          <a:p>
            <a:r>
              <a:rPr lang="en-IE" b="1" dirty="0" smtClean="0"/>
              <a:t>Construction Activity</a:t>
            </a:r>
          </a:p>
          <a:p>
            <a:r>
              <a:rPr lang="en-IE" dirty="0" smtClean="0">
                <a:solidFill>
                  <a:schemeClr val="bg1"/>
                </a:solidFill>
              </a:rPr>
              <a:t>73</a:t>
            </a:r>
            <a:r>
              <a:rPr lang="en-IE" dirty="0" smtClean="0">
                <a:solidFill>
                  <a:schemeClr val="bg1"/>
                </a:solidFill>
              </a:rPr>
              <a:t> Dwellings Complete</a:t>
            </a:r>
            <a:r>
              <a:rPr lang="en-IE" dirty="0">
                <a:solidFill>
                  <a:schemeClr val="bg1"/>
                </a:solidFill>
              </a:rPr>
              <a:t> </a:t>
            </a:r>
            <a:r>
              <a:rPr lang="en-IE" dirty="0" smtClean="0">
                <a:solidFill>
                  <a:schemeClr val="bg1"/>
                </a:solidFill>
              </a:rPr>
              <a:t>(Post LAP)</a:t>
            </a:r>
            <a:endParaRPr lang="en-IE" dirty="0" smtClean="0">
              <a:solidFill>
                <a:schemeClr val="bg1"/>
              </a:solidFill>
            </a:endParaRPr>
          </a:p>
        </p:txBody>
      </p:sp>
      <p:sp>
        <p:nvSpPr>
          <p:cNvPr id="7" name="TextBox 6"/>
          <p:cNvSpPr txBox="1"/>
          <p:nvPr/>
        </p:nvSpPr>
        <p:spPr>
          <a:xfrm>
            <a:off x="4751755" y="4479368"/>
            <a:ext cx="4007744" cy="1477328"/>
          </a:xfrm>
          <a:prstGeom prst="rect">
            <a:avLst/>
          </a:prstGeom>
          <a:solidFill>
            <a:schemeClr val="accent6">
              <a:alpha val="96000"/>
            </a:schemeClr>
          </a:solidFill>
        </p:spPr>
        <p:txBody>
          <a:bodyPr wrap="square" rtlCol="0">
            <a:spAutoFit/>
          </a:bodyPr>
          <a:lstStyle/>
          <a:p>
            <a:r>
              <a:rPr lang="en-IE" b="1" dirty="0" smtClean="0"/>
              <a:t>LIHAF Application</a:t>
            </a:r>
          </a:p>
          <a:p>
            <a:r>
              <a:rPr lang="en-IE" dirty="0" smtClean="0">
                <a:solidFill>
                  <a:schemeClr val="bg1"/>
                </a:solidFill>
              </a:rPr>
              <a:t>New Main Link Road: €6.325 Million </a:t>
            </a:r>
          </a:p>
          <a:p>
            <a:r>
              <a:rPr lang="en-IE" dirty="0" smtClean="0">
                <a:solidFill>
                  <a:schemeClr val="bg1"/>
                </a:solidFill>
              </a:rPr>
              <a:t>Relocation of ESB Lines: €1.8 Million</a:t>
            </a:r>
          </a:p>
          <a:p>
            <a:r>
              <a:rPr lang="en-IE" b="1" dirty="0" smtClean="0"/>
              <a:t>Determination</a:t>
            </a:r>
          </a:p>
          <a:p>
            <a:r>
              <a:rPr lang="en-IE" dirty="0" smtClean="0">
                <a:solidFill>
                  <a:schemeClr val="bg1"/>
                </a:solidFill>
              </a:rPr>
              <a:t>Decision due mid-December 2016 </a:t>
            </a:r>
          </a:p>
        </p:txBody>
      </p:sp>
    </p:spTree>
    <p:extLst>
      <p:ext uri="{BB962C8B-B14F-4D97-AF65-F5344CB8AC3E}">
        <p14:creationId xmlns:p14="http://schemas.microsoft.com/office/powerpoint/2010/main" val="1853342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843"/>
            <a:ext cx="9144000" cy="4786313"/>
          </a:xfrm>
          <a:prstGeom prst="rect">
            <a:avLst/>
          </a:prstGeom>
        </p:spPr>
      </p:pic>
      <p:sp>
        <p:nvSpPr>
          <p:cNvPr id="5" name="Rectangle 4"/>
          <p:cNvSpPr/>
          <p:nvPr/>
        </p:nvSpPr>
        <p:spPr>
          <a:xfrm>
            <a:off x="1207200" y="352423"/>
            <a:ext cx="6729599" cy="369332"/>
          </a:xfrm>
          <a:prstGeom prst="rect">
            <a:avLst/>
          </a:prstGeom>
        </p:spPr>
        <p:txBody>
          <a:bodyPr wrap="none">
            <a:spAutoFit/>
          </a:bodyPr>
          <a:lstStyle/>
          <a:p>
            <a:pPr algn="ctr"/>
            <a:r>
              <a:rPr lang="en-IE" b="1" dirty="0" smtClean="0"/>
              <a:t>Ballycullen Oldcourt Local Area Plan – Proposed Phasing Amendment</a:t>
            </a:r>
            <a:endParaRPr lang="en-IE" b="1" dirty="0"/>
          </a:p>
        </p:txBody>
      </p:sp>
      <p:sp>
        <p:nvSpPr>
          <p:cNvPr id="6" name="TextBox 5"/>
          <p:cNvSpPr txBox="1"/>
          <p:nvPr/>
        </p:nvSpPr>
        <p:spPr>
          <a:xfrm>
            <a:off x="171939" y="1366896"/>
            <a:ext cx="4009292" cy="2554545"/>
          </a:xfrm>
          <a:prstGeom prst="rect">
            <a:avLst/>
          </a:prstGeom>
          <a:solidFill>
            <a:schemeClr val="accent6">
              <a:alpha val="79000"/>
            </a:schemeClr>
          </a:solidFill>
        </p:spPr>
        <p:txBody>
          <a:bodyPr wrap="square" rtlCol="0">
            <a:spAutoFit/>
          </a:bodyPr>
          <a:lstStyle/>
          <a:p>
            <a:r>
              <a:rPr lang="en-IE" sz="1600" b="1" dirty="0" smtClean="0"/>
              <a:t>Key Elements</a:t>
            </a:r>
          </a:p>
          <a:p>
            <a:pPr marL="342900" indent="-342900">
              <a:buFont typeface="Wingdings" panose="05000000000000000000" pitchFamily="2" charset="2"/>
              <a:buChar char="§"/>
            </a:pPr>
            <a:r>
              <a:rPr lang="en-IE" sz="1600" dirty="0" smtClean="0">
                <a:solidFill>
                  <a:schemeClr val="bg1"/>
                </a:solidFill>
              </a:rPr>
              <a:t>Provides for continued provision of housing in phasing strategy. </a:t>
            </a:r>
          </a:p>
          <a:p>
            <a:pPr marL="342900" indent="-342900">
              <a:buFont typeface="Wingdings" panose="05000000000000000000" pitchFamily="2" charset="2"/>
              <a:buChar char="§"/>
            </a:pPr>
            <a:r>
              <a:rPr lang="en-IE" sz="1600" dirty="0" smtClean="0">
                <a:solidFill>
                  <a:schemeClr val="bg1"/>
                </a:solidFill>
              </a:rPr>
              <a:t>Aligns provision of </a:t>
            </a:r>
            <a:r>
              <a:rPr lang="en-IE" sz="1600" dirty="0">
                <a:solidFill>
                  <a:schemeClr val="bg1"/>
                </a:solidFill>
              </a:rPr>
              <a:t>schools </a:t>
            </a:r>
            <a:r>
              <a:rPr lang="en-IE" sz="1600" dirty="0" smtClean="0">
                <a:solidFill>
                  <a:schemeClr val="bg1"/>
                </a:solidFill>
              </a:rPr>
              <a:t>with required quantum of housing supply.</a:t>
            </a:r>
          </a:p>
          <a:p>
            <a:pPr marL="342900" indent="-342900">
              <a:buFont typeface="Wingdings" panose="05000000000000000000" pitchFamily="2" charset="2"/>
              <a:buChar char="§"/>
            </a:pPr>
            <a:r>
              <a:rPr lang="en-IE" sz="1600" dirty="0" smtClean="0">
                <a:solidFill>
                  <a:schemeClr val="bg1"/>
                </a:solidFill>
              </a:rPr>
              <a:t>Phasing of other community facilities remains the same. </a:t>
            </a:r>
          </a:p>
          <a:p>
            <a:pPr marL="342900" indent="-342900">
              <a:buFont typeface="Wingdings" panose="05000000000000000000" pitchFamily="2" charset="2"/>
              <a:buChar char="§"/>
            </a:pPr>
            <a:r>
              <a:rPr lang="en-IE" sz="1600" dirty="0" smtClean="0">
                <a:solidFill>
                  <a:schemeClr val="bg1"/>
                </a:solidFill>
              </a:rPr>
              <a:t>Minor amendments to Eastern LAP Lands.</a:t>
            </a:r>
          </a:p>
          <a:p>
            <a:pPr marL="342900" indent="-342900">
              <a:buFont typeface="Wingdings" panose="05000000000000000000" pitchFamily="2" charset="2"/>
              <a:buChar char="§"/>
            </a:pPr>
            <a:r>
              <a:rPr lang="en-IE" sz="1600" dirty="0" smtClean="0">
                <a:solidFill>
                  <a:schemeClr val="bg1"/>
                </a:solidFill>
              </a:rPr>
              <a:t>Amendments primarily relate to Western LAP Lands. </a:t>
            </a:r>
            <a:endParaRPr lang="en-IE" sz="1600" dirty="0">
              <a:solidFill>
                <a:schemeClr val="bg1"/>
              </a:solidFill>
            </a:endParaRPr>
          </a:p>
        </p:txBody>
      </p:sp>
    </p:spTree>
    <p:extLst>
      <p:ext uri="{BB962C8B-B14F-4D97-AF65-F5344CB8AC3E}">
        <p14:creationId xmlns:p14="http://schemas.microsoft.com/office/powerpoint/2010/main" val="966680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071" y="39808"/>
            <a:ext cx="6873869" cy="369332"/>
          </a:xfrm>
          <a:prstGeom prst="rect">
            <a:avLst/>
          </a:prstGeom>
        </p:spPr>
        <p:txBody>
          <a:bodyPr wrap="none">
            <a:spAutoFit/>
          </a:bodyPr>
          <a:lstStyle/>
          <a:p>
            <a:pPr algn="ctr"/>
            <a:r>
              <a:rPr lang="en-IE" b="1" dirty="0" smtClean="0"/>
              <a:t>Ballycullen Oldcourt Local Area Plan – Proposed Phasing Amendments</a:t>
            </a:r>
            <a:endParaRPr lang="en-IE" b="1" dirty="0"/>
          </a:p>
        </p:txBody>
      </p:sp>
      <p:pic>
        <p:nvPicPr>
          <p:cNvPr id="7" name="Picture 6"/>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 y="508072"/>
            <a:ext cx="9144000" cy="6091947"/>
          </a:xfrm>
          <a:prstGeom prst="rect">
            <a:avLst/>
          </a:prstGeom>
        </p:spPr>
      </p:pic>
      <p:sp>
        <p:nvSpPr>
          <p:cNvPr id="9" name="TextBox 8"/>
          <p:cNvSpPr txBox="1"/>
          <p:nvPr/>
        </p:nvSpPr>
        <p:spPr>
          <a:xfrm>
            <a:off x="-1" y="648749"/>
            <a:ext cx="4204677" cy="461665"/>
          </a:xfrm>
          <a:prstGeom prst="rect">
            <a:avLst/>
          </a:prstGeom>
          <a:solidFill>
            <a:schemeClr val="accent6">
              <a:alpha val="79000"/>
            </a:schemeClr>
          </a:solidFill>
        </p:spPr>
        <p:txBody>
          <a:bodyPr wrap="square" rtlCol="0">
            <a:spAutoFit/>
          </a:bodyPr>
          <a:lstStyle/>
          <a:p>
            <a:r>
              <a:rPr lang="en-IE" sz="2400" b="1" dirty="0" smtClean="0"/>
              <a:t>Local Area Plan - Eastern Lands</a:t>
            </a:r>
            <a:endParaRPr lang="en-IE" sz="2400" b="1" dirty="0"/>
          </a:p>
        </p:txBody>
      </p:sp>
      <p:graphicFrame>
        <p:nvGraphicFramePr>
          <p:cNvPr id="5" name="Table 4"/>
          <p:cNvGraphicFramePr>
            <a:graphicFrameLocks noGrp="1"/>
          </p:cNvGraphicFramePr>
          <p:nvPr>
            <p:extLst>
              <p:ext uri="{D42A27DB-BD31-4B8C-83A1-F6EECF244321}">
                <p14:modId xmlns:p14="http://schemas.microsoft.com/office/powerpoint/2010/main" val="2793906179"/>
              </p:ext>
            </p:extLst>
          </p:nvPr>
        </p:nvGraphicFramePr>
        <p:xfrm>
          <a:off x="628655" y="1807622"/>
          <a:ext cx="7886699" cy="3242756"/>
        </p:xfrm>
        <a:graphic>
          <a:graphicData uri="http://schemas.openxmlformats.org/drawingml/2006/table">
            <a:tbl>
              <a:tblPr firstRow="1" firstCol="1" lastRow="1" lastCol="1" bandRow="1" bandCol="1">
                <a:tableStyleId>{16D9F66E-5EB9-4882-86FB-DCBF35E3C3E4}</a:tableStyleId>
              </a:tblPr>
              <a:tblGrid>
                <a:gridCol w="2340099"/>
                <a:gridCol w="5546600"/>
              </a:tblGrid>
              <a:tr h="231231">
                <a:tc gridSpan="2">
                  <a:txBody>
                    <a:bodyPr/>
                    <a:lstStyle/>
                    <a:p>
                      <a:pPr algn="ctr">
                        <a:lnSpc>
                          <a:spcPct val="107000"/>
                        </a:lnSpc>
                        <a:spcAft>
                          <a:spcPts val="0"/>
                        </a:spcAft>
                      </a:pPr>
                      <a:r>
                        <a:rPr lang="en-IE" sz="1000" dirty="0">
                          <a:effectLst/>
                        </a:rPr>
                        <a:t>PHASE ONE</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884" marR="62884" marT="0" marB="0"/>
                </a:tc>
                <a:tc hMerge="1">
                  <a:txBody>
                    <a:bodyPr/>
                    <a:lstStyle/>
                    <a:p>
                      <a:endParaRPr lang="en-IE"/>
                    </a:p>
                  </a:txBody>
                  <a:tcPr/>
                </a:tc>
              </a:tr>
              <a:tr h="393607">
                <a:tc>
                  <a:txBody>
                    <a:bodyPr/>
                    <a:lstStyle/>
                    <a:p>
                      <a:pPr>
                        <a:lnSpc>
                          <a:spcPct val="107000"/>
                        </a:lnSpc>
                        <a:spcAft>
                          <a:spcPts val="0"/>
                        </a:spcAft>
                      </a:pPr>
                      <a:r>
                        <a:rPr lang="en-IE" sz="1000">
                          <a:effectLst/>
                        </a:rPr>
                        <a:t>Key Development</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2884" marR="62884" marT="0" marB="0"/>
                </a:tc>
                <a:tc>
                  <a:txBody>
                    <a:bodyPr/>
                    <a:lstStyle/>
                    <a:p>
                      <a:pPr>
                        <a:lnSpc>
                          <a:spcPct val="107000"/>
                        </a:lnSpc>
                        <a:spcAft>
                          <a:spcPts val="0"/>
                        </a:spcAft>
                      </a:pPr>
                      <a:r>
                        <a:rPr lang="en-IE" sz="1000" b="0" dirty="0">
                          <a:effectLst/>
                        </a:rPr>
                        <a:t>260 dwellings (if all permitted developments are modified in accordance with this Local Area Plan)</a:t>
                      </a:r>
                      <a:r>
                        <a:rPr lang="en-IE" sz="1000" b="0" baseline="30000" dirty="0">
                          <a:effectLst/>
                        </a:rPr>
                        <a:t>a</a:t>
                      </a:r>
                      <a:endParaRPr lang="en-IE" sz="1100" b="0" dirty="0">
                        <a:effectLst/>
                      </a:endParaRPr>
                    </a:p>
                    <a:p>
                      <a:pPr>
                        <a:lnSpc>
                          <a:spcPct val="107000"/>
                        </a:lnSpc>
                        <a:spcAft>
                          <a:spcPts val="0"/>
                        </a:spcAft>
                      </a:pPr>
                      <a:r>
                        <a:rPr lang="en-IE" sz="1000" b="0" dirty="0">
                          <a:effectLst/>
                        </a:rPr>
                        <a:t> </a:t>
                      </a:r>
                      <a:endParaRPr lang="en-IE"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884" marR="62884" marT="0" marB="0"/>
                </a:tc>
              </a:tr>
              <a:tr h="1406533">
                <a:tc>
                  <a:txBody>
                    <a:bodyPr/>
                    <a:lstStyle/>
                    <a:p>
                      <a:pPr>
                        <a:lnSpc>
                          <a:spcPct val="107000"/>
                        </a:lnSpc>
                        <a:spcAft>
                          <a:spcPts val="0"/>
                        </a:spcAft>
                      </a:pPr>
                      <a:r>
                        <a:rPr lang="en-IE" sz="1000">
                          <a:effectLst/>
                        </a:rPr>
                        <a:t>Key Outcomes Required before Next Phase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2884" marR="62884" marT="0" marB="0"/>
                </a:tc>
                <a:tc>
                  <a:txBody>
                    <a:bodyPr/>
                    <a:lstStyle/>
                    <a:p>
                      <a:pPr marL="342900" lvl="0" indent="-342900">
                        <a:lnSpc>
                          <a:spcPct val="107000"/>
                        </a:lnSpc>
                        <a:spcAft>
                          <a:spcPts val="0"/>
                        </a:spcAft>
                        <a:buFont typeface="Symbol" panose="05050102010706020507" pitchFamily="18" charset="2"/>
                        <a:buChar char=""/>
                        <a:tabLst>
                          <a:tab pos="228600" algn="l"/>
                        </a:tabLst>
                      </a:pPr>
                      <a:r>
                        <a:rPr lang="en-IE" sz="1000" b="0" dirty="0" err="1">
                          <a:effectLst/>
                        </a:rPr>
                        <a:t>Knocklyon</a:t>
                      </a:r>
                      <a:r>
                        <a:rPr lang="en-IE" sz="1000" b="0" dirty="0">
                          <a:effectLst/>
                        </a:rPr>
                        <a:t> Park Extension to include link to existing parkland/playing pitches to the north-east, upgrade of roundabout junction to four arm junction and 1 x NEAP (see Appendix 2 of LAP)</a:t>
                      </a:r>
                      <a:endParaRPr lang="en-IE" sz="1100" b="0" dirty="0">
                        <a:effectLst/>
                      </a:endParaRPr>
                    </a:p>
                    <a:p>
                      <a:pPr marL="342900" lvl="0" indent="-342900" algn="just">
                        <a:lnSpc>
                          <a:spcPct val="107000"/>
                        </a:lnSpc>
                        <a:spcAft>
                          <a:spcPts val="0"/>
                        </a:spcAft>
                        <a:buFont typeface="Symbol" panose="05050102010706020507" pitchFamily="18" charset="2"/>
                        <a:buChar char=""/>
                        <a:tabLst>
                          <a:tab pos="228600" algn="l"/>
                        </a:tabLst>
                      </a:pPr>
                      <a:r>
                        <a:rPr lang="en-IE" sz="1000" b="0" strike="sngStrike" dirty="0">
                          <a:solidFill>
                            <a:srgbClr val="FF0000"/>
                          </a:solidFill>
                          <a:effectLst/>
                        </a:rPr>
                        <a:t>Commencement of construction of a school on the designated primary school site on the eastern side of the Plan Lands OR on the designated primary school site on the western side of the Plan </a:t>
                      </a:r>
                      <a:r>
                        <a:rPr lang="en-IE" sz="1000" b="0" strike="sngStrike" dirty="0" err="1">
                          <a:solidFill>
                            <a:srgbClr val="FF0000"/>
                          </a:solidFill>
                          <a:effectLst/>
                        </a:rPr>
                        <a:t>Lands</a:t>
                      </a:r>
                      <a:r>
                        <a:rPr lang="en-IE" sz="1000" b="0" strike="sngStrike" baseline="30000" dirty="0" err="1">
                          <a:solidFill>
                            <a:srgbClr val="FF0000"/>
                          </a:solidFill>
                          <a:effectLst/>
                        </a:rPr>
                        <a:t>b</a:t>
                      </a:r>
                      <a:endParaRPr lang="en-IE" sz="1100" b="0" dirty="0">
                        <a:solidFill>
                          <a:srgbClr val="FF0000"/>
                        </a:solidFill>
                        <a:effectLst/>
                      </a:endParaRPr>
                    </a:p>
                    <a:p>
                      <a:pPr marL="342900" lvl="0" indent="-342900" algn="just">
                        <a:lnSpc>
                          <a:spcPct val="107000"/>
                        </a:lnSpc>
                        <a:spcAft>
                          <a:spcPts val="0"/>
                        </a:spcAft>
                        <a:buFont typeface="Symbol" panose="05050102010706020507" pitchFamily="18" charset="2"/>
                        <a:buChar char=""/>
                        <a:tabLst>
                          <a:tab pos="228600" algn="l"/>
                        </a:tabLst>
                      </a:pPr>
                      <a:r>
                        <a:rPr lang="en-IE" sz="1000" b="0" dirty="0">
                          <a:effectLst/>
                        </a:rPr>
                        <a:t>Commencement of construction of Stocking Wood Neighbourhood and Community Centre to include at least 190 </a:t>
                      </a:r>
                      <a:r>
                        <a:rPr lang="en-IE" sz="1000" b="0" dirty="0" err="1">
                          <a:effectLst/>
                        </a:rPr>
                        <a:t>sq.m</a:t>
                      </a:r>
                      <a:r>
                        <a:rPr lang="en-IE" sz="1000" b="0" dirty="0">
                          <a:effectLst/>
                        </a:rPr>
                        <a:t> of community </a:t>
                      </a:r>
                      <a:r>
                        <a:rPr lang="en-IE" sz="1000" b="0" dirty="0" err="1">
                          <a:effectLst/>
                        </a:rPr>
                        <a:t>floorspace</a:t>
                      </a:r>
                      <a:r>
                        <a:rPr lang="en-IE" sz="1000" b="0" dirty="0">
                          <a:effectLst/>
                        </a:rPr>
                        <a:t>, at least 270 </a:t>
                      </a:r>
                      <a:r>
                        <a:rPr lang="en-IE" sz="1000" b="0" dirty="0" err="1">
                          <a:effectLst/>
                        </a:rPr>
                        <a:t>sq.m</a:t>
                      </a:r>
                      <a:r>
                        <a:rPr lang="en-IE" sz="1000" b="0" dirty="0">
                          <a:effectLst/>
                        </a:rPr>
                        <a:t> of childcare </a:t>
                      </a:r>
                      <a:r>
                        <a:rPr lang="en-IE" sz="1000" b="0" dirty="0" err="1">
                          <a:effectLst/>
                        </a:rPr>
                        <a:t>floorspace</a:t>
                      </a:r>
                      <a:r>
                        <a:rPr lang="en-IE" sz="1000" b="0" dirty="0">
                          <a:effectLst/>
                        </a:rPr>
                        <a:t>, convenience shopping (not exceeding 1,500 </a:t>
                      </a:r>
                      <a:r>
                        <a:rPr lang="en-IE" sz="1000" b="0" dirty="0" err="1">
                          <a:effectLst/>
                        </a:rPr>
                        <a:t>sq.m</a:t>
                      </a:r>
                      <a:r>
                        <a:rPr lang="en-IE" sz="1000" b="0" dirty="0">
                          <a:effectLst/>
                        </a:rPr>
                        <a:t> gross) and a bus lay-</a:t>
                      </a:r>
                      <a:r>
                        <a:rPr lang="en-IE" sz="1000" b="0" dirty="0" err="1">
                          <a:effectLst/>
                        </a:rPr>
                        <a:t>by</a:t>
                      </a:r>
                      <a:r>
                        <a:rPr lang="en-IE" sz="1000" b="0" baseline="30000" dirty="0" err="1">
                          <a:effectLst/>
                        </a:rPr>
                        <a:t>c</a:t>
                      </a:r>
                      <a:endParaRPr lang="en-IE"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884" marR="62884" marT="0" marB="0"/>
                </a:tc>
              </a:tr>
              <a:tr h="1211385">
                <a:tc>
                  <a:txBody>
                    <a:bodyPr/>
                    <a:lstStyle/>
                    <a:p>
                      <a:pPr>
                        <a:lnSpc>
                          <a:spcPct val="107000"/>
                        </a:lnSpc>
                        <a:spcAft>
                          <a:spcPts val="0"/>
                        </a:spcAft>
                      </a:pPr>
                      <a:r>
                        <a:rPr lang="en-IE" sz="1000">
                          <a:effectLst/>
                        </a:rPr>
                        <a:t>Rationale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2884" marR="62884" marT="0" marB="0"/>
                </a:tc>
                <a:tc>
                  <a:txBody>
                    <a:bodyPr/>
                    <a:lstStyle/>
                    <a:p>
                      <a:pPr algn="just">
                        <a:lnSpc>
                          <a:spcPct val="107000"/>
                        </a:lnSpc>
                        <a:spcAft>
                          <a:spcPts val="0"/>
                        </a:spcAft>
                      </a:pPr>
                      <a:r>
                        <a:rPr lang="en-IE" sz="1000" b="0" dirty="0">
                          <a:effectLst/>
                        </a:rPr>
                        <a:t>A substantial number of dwellings have been constructed on the eastern side of the Plan Lands with little or no public open space, local convenience shopping, bus stop facilities, community facilities, childcare facilities or play facilities. To provide primarily for the needs of existing residents, these amenities must be provided prior to or in tandem with the construction of any further housing in the area.</a:t>
                      </a:r>
                      <a:endParaRPr lang="en-IE" sz="1100" b="0" dirty="0">
                        <a:effectLst/>
                      </a:endParaRPr>
                    </a:p>
                    <a:p>
                      <a:pPr algn="just">
                        <a:lnSpc>
                          <a:spcPct val="107000"/>
                        </a:lnSpc>
                        <a:spcAft>
                          <a:spcPts val="0"/>
                        </a:spcAft>
                      </a:pPr>
                      <a:r>
                        <a:rPr lang="en-IE" sz="1000" b="0" dirty="0">
                          <a:effectLst/>
                          <a:highlight>
                            <a:srgbClr val="FFFF00"/>
                          </a:highlight>
                        </a:rPr>
                        <a:t> </a:t>
                      </a:r>
                      <a:endParaRPr lang="en-IE" sz="1100" b="0" dirty="0">
                        <a:solidFill>
                          <a:srgbClr val="FF0000"/>
                        </a:solidFill>
                        <a:effectLst/>
                      </a:endParaRPr>
                    </a:p>
                    <a:p>
                      <a:pPr algn="just">
                        <a:lnSpc>
                          <a:spcPct val="107000"/>
                        </a:lnSpc>
                        <a:spcAft>
                          <a:spcPts val="0"/>
                        </a:spcAft>
                      </a:pPr>
                      <a:r>
                        <a:rPr lang="en-IE" sz="1000" b="0" strike="sngStrike" dirty="0">
                          <a:solidFill>
                            <a:srgbClr val="FF0000"/>
                          </a:solidFill>
                          <a:effectLst/>
                        </a:rPr>
                        <a:t>A primary school is also required to meet the existing population needs of the Plan Lands and its surrounding suburban hinterland.</a:t>
                      </a:r>
                      <a:endParaRPr lang="en-IE" sz="11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2884" marR="62884" marT="0" marB="0"/>
                </a:tc>
              </a:tr>
            </a:tbl>
          </a:graphicData>
        </a:graphic>
      </p:graphicFrame>
    </p:spTree>
    <p:extLst>
      <p:ext uri="{BB962C8B-B14F-4D97-AF65-F5344CB8AC3E}">
        <p14:creationId xmlns:p14="http://schemas.microsoft.com/office/powerpoint/2010/main" val="819782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071" y="39808"/>
            <a:ext cx="6873869" cy="369332"/>
          </a:xfrm>
          <a:prstGeom prst="rect">
            <a:avLst/>
          </a:prstGeom>
        </p:spPr>
        <p:txBody>
          <a:bodyPr wrap="none">
            <a:spAutoFit/>
          </a:bodyPr>
          <a:lstStyle/>
          <a:p>
            <a:pPr algn="ctr"/>
            <a:r>
              <a:rPr lang="en-IE" b="1" dirty="0" smtClean="0"/>
              <a:t>Ballycullen Oldcourt Local Area Plan – Proposed Phasing Amendments</a:t>
            </a:r>
            <a:endParaRPr lang="en-IE" b="1" dirty="0"/>
          </a:p>
        </p:txBody>
      </p:sp>
      <p:pic>
        <p:nvPicPr>
          <p:cNvPr id="7" name="Picture 6"/>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 y="508072"/>
            <a:ext cx="9144000" cy="6091947"/>
          </a:xfrm>
          <a:prstGeom prst="rect">
            <a:avLst/>
          </a:prstGeom>
        </p:spPr>
      </p:pic>
      <p:sp>
        <p:nvSpPr>
          <p:cNvPr id="9" name="TextBox 8"/>
          <p:cNvSpPr txBox="1"/>
          <p:nvPr/>
        </p:nvSpPr>
        <p:spPr>
          <a:xfrm>
            <a:off x="-1" y="648749"/>
            <a:ext cx="4204677" cy="461665"/>
          </a:xfrm>
          <a:prstGeom prst="rect">
            <a:avLst/>
          </a:prstGeom>
          <a:solidFill>
            <a:schemeClr val="accent6">
              <a:alpha val="79000"/>
            </a:schemeClr>
          </a:solidFill>
        </p:spPr>
        <p:txBody>
          <a:bodyPr wrap="square" rtlCol="0">
            <a:spAutoFit/>
          </a:bodyPr>
          <a:lstStyle/>
          <a:p>
            <a:r>
              <a:rPr lang="en-IE" sz="2400" b="1" dirty="0" smtClean="0"/>
              <a:t>Local Area Plan - Eastern Lands</a:t>
            </a:r>
            <a:endParaRPr lang="en-IE" sz="2400" b="1" dirty="0"/>
          </a:p>
        </p:txBody>
      </p:sp>
      <p:graphicFrame>
        <p:nvGraphicFramePr>
          <p:cNvPr id="2" name="Table 1"/>
          <p:cNvGraphicFramePr>
            <a:graphicFrameLocks noGrp="1"/>
          </p:cNvGraphicFramePr>
          <p:nvPr>
            <p:extLst>
              <p:ext uri="{D42A27DB-BD31-4B8C-83A1-F6EECF244321}">
                <p14:modId xmlns:p14="http://schemas.microsoft.com/office/powerpoint/2010/main" val="4174399862"/>
              </p:ext>
            </p:extLst>
          </p:nvPr>
        </p:nvGraphicFramePr>
        <p:xfrm>
          <a:off x="527050" y="2147521"/>
          <a:ext cx="7886700" cy="2562958"/>
        </p:xfrm>
        <a:graphic>
          <a:graphicData uri="http://schemas.openxmlformats.org/drawingml/2006/table">
            <a:tbl>
              <a:tblPr firstRow="1" firstCol="1" lastRow="1" lastCol="1" bandRow="1" bandCol="1">
                <a:tableStyleId>{16D9F66E-5EB9-4882-86FB-DCBF35E3C3E4}</a:tableStyleId>
              </a:tblPr>
              <a:tblGrid>
                <a:gridCol w="2340181"/>
                <a:gridCol w="5546519"/>
              </a:tblGrid>
              <a:tr h="203294">
                <a:tc gridSpan="2">
                  <a:txBody>
                    <a:bodyPr/>
                    <a:lstStyle/>
                    <a:p>
                      <a:pPr algn="ctr">
                        <a:lnSpc>
                          <a:spcPct val="107000"/>
                        </a:lnSpc>
                        <a:spcAft>
                          <a:spcPts val="0"/>
                        </a:spcAft>
                      </a:pPr>
                      <a:r>
                        <a:rPr lang="en-IE" sz="1000" dirty="0">
                          <a:effectLst/>
                        </a:rPr>
                        <a:t>PHASE TWO</a:t>
                      </a:r>
                      <a:endParaRPr lang="en-IE" sz="1100" dirty="0">
                        <a:effectLst/>
                      </a:endParaRPr>
                    </a:p>
                    <a:p>
                      <a:pPr algn="ctr">
                        <a:lnSpc>
                          <a:spcPct val="107000"/>
                        </a:lnSpc>
                        <a:spcAft>
                          <a:spcPts val="0"/>
                        </a:spcAft>
                      </a:pPr>
                      <a:r>
                        <a:rPr lang="en-IE" sz="1000" dirty="0">
                          <a:effectLst/>
                        </a:rPr>
                        <a:t> </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05" marR="62405" marT="0" marB="0"/>
                </a:tc>
                <a:tc hMerge="1">
                  <a:txBody>
                    <a:bodyPr/>
                    <a:lstStyle/>
                    <a:p>
                      <a:endParaRPr lang="en-IE"/>
                    </a:p>
                  </a:txBody>
                  <a:tcPr/>
                </a:tc>
              </a:tr>
              <a:tr h="326470">
                <a:tc>
                  <a:txBody>
                    <a:bodyPr/>
                    <a:lstStyle/>
                    <a:p>
                      <a:pPr>
                        <a:lnSpc>
                          <a:spcPct val="107000"/>
                        </a:lnSpc>
                        <a:spcAft>
                          <a:spcPts val="0"/>
                        </a:spcAft>
                      </a:pPr>
                      <a:r>
                        <a:rPr lang="en-IE" sz="1000">
                          <a:effectLst/>
                        </a:rPr>
                        <a:t>Key Development</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2405" marR="62405" marT="0" marB="0"/>
                </a:tc>
                <a:tc>
                  <a:txBody>
                    <a:bodyPr/>
                    <a:lstStyle/>
                    <a:p>
                      <a:pPr>
                        <a:lnSpc>
                          <a:spcPct val="107000"/>
                        </a:lnSpc>
                        <a:spcAft>
                          <a:spcPts val="0"/>
                        </a:spcAft>
                      </a:pPr>
                      <a:r>
                        <a:rPr lang="en-IE" sz="1000" b="0">
                          <a:effectLst/>
                        </a:rPr>
                        <a:t>150 dwellings</a:t>
                      </a:r>
                      <a:endParaRPr lang="en-IE" sz="1100" b="0">
                        <a:effectLst/>
                      </a:endParaRPr>
                    </a:p>
                    <a:p>
                      <a:pPr>
                        <a:lnSpc>
                          <a:spcPct val="107000"/>
                        </a:lnSpc>
                        <a:spcAft>
                          <a:spcPts val="0"/>
                        </a:spcAft>
                      </a:pPr>
                      <a:r>
                        <a:rPr lang="en-IE" sz="1000" b="0">
                          <a:effectLst/>
                        </a:rPr>
                        <a:t> </a:t>
                      </a:r>
                      <a:endParaRPr lang="en-IE"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2405" marR="62405" marT="0" marB="0"/>
                </a:tc>
              </a:tr>
              <a:tr h="1543277">
                <a:tc>
                  <a:txBody>
                    <a:bodyPr/>
                    <a:lstStyle/>
                    <a:p>
                      <a:pPr>
                        <a:lnSpc>
                          <a:spcPct val="107000"/>
                        </a:lnSpc>
                        <a:spcAft>
                          <a:spcPts val="0"/>
                        </a:spcAft>
                      </a:pPr>
                      <a:r>
                        <a:rPr lang="en-IE" sz="1000">
                          <a:effectLst/>
                        </a:rPr>
                        <a:t>Key Outcomes Required before Next Phase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2405" marR="62405" marT="0" marB="0"/>
                </a:tc>
                <a:tc>
                  <a:txBody>
                    <a:bodyPr/>
                    <a:lstStyle/>
                    <a:p>
                      <a:pPr marL="342900" lvl="0" indent="-342900" algn="just">
                        <a:lnSpc>
                          <a:spcPct val="107000"/>
                        </a:lnSpc>
                        <a:spcAft>
                          <a:spcPts val="0"/>
                        </a:spcAft>
                        <a:buFont typeface="Symbol" panose="05050102010706020507" pitchFamily="18" charset="2"/>
                        <a:buChar char=""/>
                        <a:tabLst>
                          <a:tab pos="228600" algn="l"/>
                        </a:tabLst>
                      </a:pPr>
                      <a:r>
                        <a:rPr lang="en-IE" sz="1000" b="0" dirty="0">
                          <a:effectLst/>
                        </a:rPr>
                        <a:t>Completion of Stocking Wood Neighbourhood and Community Centre to include at least 190 </a:t>
                      </a:r>
                      <a:r>
                        <a:rPr lang="en-IE" sz="1000" b="0" dirty="0" err="1">
                          <a:effectLst/>
                        </a:rPr>
                        <a:t>sq.m</a:t>
                      </a:r>
                      <a:r>
                        <a:rPr lang="en-IE" sz="1000" b="0" dirty="0">
                          <a:effectLst/>
                        </a:rPr>
                        <a:t> of community </a:t>
                      </a:r>
                      <a:r>
                        <a:rPr lang="en-IE" sz="1000" b="0" dirty="0" err="1">
                          <a:effectLst/>
                        </a:rPr>
                        <a:t>floorspace</a:t>
                      </a:r>
                      <a:r>
                        <a:rPr lang="en-IE" sz="1000" b="0" dirty="0">
                          <a:effectLst/>
                        </a:rPr>
                        <a:t> in addition to the minimum quantum set out under Phase One (at least 460 </a:t>
                      </a:r>
                      <a:r>
                        <a:rPr lang="en-IE" sz="1000" b="0" dirty="0" err="1">
                          <a:effectLst/>
                        </a:rPr>
                        <a:t>sq.m</a:t>
                      </a:r>
                      <a:r>
                        <a:rPr lang="en-IE" sz="1000" b="0" dirty="0">
                          <a:effectLst/>
                        </a:rPr>
                        <a:t> community </a:t>
                      </a:r>
                      <a:r>
                        <a:rPr lang="en-IE" sz="1000" b="0" dirty="0" err="1">
                          <a:effectLst/>
                        </a:rPr>
                        <a:t>floorspace</a:t>
                      </a:r>
                      <a:r>
                        <a:rPr lang="en-IE" sz="1000" b="0" dirty="0">
                          <a:effectLst/>
                        </a:rPr>
                        <a:t> total) plus any additional required childcare </a:t>
                      </a:r>
                      <a:r>
                        <a:rPr lang="en-IE" sz="1000" b="0" dirty="0" err="1">
                          <a:effectLst/>
                        </a:rPr>
                        <a:t>floorspace</a:t>
                      </a:r>
                      <a:r>
                        <a:rPr lang="en-IE" sz="1000" b="0" dirty="0">
                          <a:effectLst/>
                        </a:rPr>
                        <a:t> and upgrade of roundabout junction to four arm junction with crossing </a:t>
                      </a:r>
                      <a:r>
                        <a:rPr lang="en-IE" sz="1000" b="0" dirty="0" err="1">
                          <a:effectLst/>
                        </a:rPr>
                        <a:t>facilties</a:t>
                      </a:r>
                      <a:r>
                        <a:rPr lang="en-IE" sz="1000" b="0" baseline="30000" dirty="0" err="1">
                          <a:effectLst/>
                        </a:rPr>
                        <a:t>c</a:t>
                      </a:r>
                      <a:endParaRPr lang="en-IE" sz="1100" b="0" dirty="0">
                        <a:effectLst/>
                      </a:endParaRPr>
                    </a:p>
                    <a:p>
                      <a:pPr marL="342900" lvl="0" indent="-342900" algn="just">
                        <a:lnSpc>
                          <a:spcPct val="107000"/>
                        </a:lnSpc>
                        <a:spcAft>
                          <a:spcPts val="0"/>
                        </a:spcAft>
                        <a:buFont typeface="Symbol" panose="05050102010706020507" pitchFamily="18" charset="2"/>
                        <a:buChar char=""/>
                        <a:tabLst>
                          <a:tab pos="228600" algn="l"/>
                        </a:tabLst>
                      </a:pPr>
                      <a:r>
                        <a:rPr lang="en-IE" sz="1000" b="0" strike="sngStrike" dirty="0">
                          <a:solidFill>
                            <a:srgbClr val="FF0000"/>
                          </a:solidFill>
                          <a:effectLst/>
                        </a:rPr>
                        <a:t>Completion and operation of a primary school on the designated primary school site on the eastern side of the Plan Lands OR on the designated primary school site on the western side of the Plan </a:t>
                      </a:r>
                      <a:r>
                        <a:rPr lang="en-IE" sz="1000" b="0" strike="sngStrike" dirty="0" err="1">
                          <a:solidFill>
                            <a:srgbClr val="FF0000"/>
                          </a:solidFill>
                          <a:effectLst/>
                        </a:rPr>
                        <a:t>Lands</a:t>
                      </a:r>
                      <a:r>
                        <a:rPr lang="en-IE" sz="1000" b="0" strike="sngStrike" baseline="30000" dirty="0" err="1">
                          <a:solidFill>
                            <a:srgbClr val="FF0000"/>
                          </a:solidFill>
                          <a:effectLst/>
                        </a:rPr>
                        <a:t>b</a:t>
                      </a:r>
                      <a:endParaRPr lang="en-IE" sz="1100" b="0" dirty="0">
                        <a:solidFill>
                          <a:srgbClr val="FF0000"/>
                        </a:solidFill>
                        <a:effectLst/>
                      </a:endParaRPr>
                    </a:p>
                    <a:p>
                      <a:pPr marL="342900" lvl="0" indent="-342900" algn="just">
                        <a:lnSpc>
                          <a:spcPct val="107000"/>
                        </a:lnSpc>
                        <a:spcAft>
                          <a:spcPts val="0"/>
                        </a:spcAft>
                        <a:buFont typeface="Symbol" panose="05050102010706020507" pitchFamily="18" charset="2"/>
                        <a:buChar char=""/>
                        <a:tabLst>
                          <a:tab pos="228600" algn="l"/>
                        </a:tabLst>
                      </a:pPr>
                      <a:r>
                        <a:rPr lang="en-IE" sz="1000" b="0" dirty="0">
                          <a:effectLst/>
                        </a:rPr>
                        <a:t>Commencement of landscaping of Green Buffer with tracks and trails along southern boundary with mountains</a:t>
                      </a:r>
                      <a:endParaRPr lang="en-IE"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05" marR="62405" marT="0" marB="0"/>
                </a:tc>
              </a:tr>
              <a:tr h="375139">
                <a:tc>
                  <a:txBody>
                    <a:bodyPr/>
                    <a:lstStyle/>
                    <a:p>
                      <a:pPr>
                        <a:lnSpc>
                          <a:spcPct val="107000"/>
                        </a:lnSpc>
                        <a:spcAft>
                          <a:spcPts val="0"/>
                        </a:spcAft>
                      </a:pPr>
                      <a:r>
                        <a:rPr lang="en-IE" sz="1000">
                          <a:effectLst/>
                        </a:rPr>
                        <a:t>Rationale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2405" marR="62405" marT="0" marB="0"/>
                </a:tc>
                <a:tc>
                  <a:txBody>
                    <a:bodyPr/>
                    <a:lstStyle/>
                    <a:p>
                      <a:pPr>
                        <a:lnSpc>
                          <a:spcPct val="107000"/>
                        </a:lnSpc>
                        <a:spcAft>
                          <a:spcPts val="0"/>
                        </a:spcAft>
                      </a:pPr>
                      <a:r>
                        <a:rPr lang="en-IE" sz="1000" b="0" dirty="0">
                          <a:effectLst/>
                        </a:rPr>
                        <a:t>Further community and neighbourhood facilities will be required to meet the needs of further residents on the eastern side of the Plan Lands as they continue to develop. A school will also need to be in place.</a:t>
                      </a:r>
                      <a:endParaRPr lang="en-IE"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405" marR="62405" marT="0" marB="0"/>
                </a:tc>
              </a:tr>
            </a:tbl>
          </a:graphicData>
        </a:graphic>
      </p:graphicFrame>
    </p:spTree>
    <p:extLst>
      <p:ext uri="{BB962C8B-B14F-4D97-AF65-F5344CB8AC3E}">
        <p14:creationId xmlns:p14="http://schemas.microsoft.com/office/powerpoint/2010/main" val="1516035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071" y="39808"/>
            <a:ext cx="6873869" cy="369332"/>
          </a:xfrm>
          <a:prstGeom prst="rect">
            <a:avLst/>
          </a:prstGeom>
        </p:spPr>
        <p:txBody>
          <a:bodyPr wrap="none">
            <a:spAutoFit/>
          </a:bodyPr>
          <a:lstStyle/>
          <a:p>
            <a:pPr algn="ctr"/>
            <a:r>
              <a:rPr lang="en-IE" b="1" dirty="0" smtClean="0"/>
              <a:t>Ballycullen Oldcourt Local Area Plan – Proposed Phasing Amendments</a:t>
            </a:r>
            <a:endParaRPr lang="en-IE" b="1" dirty="0"/>
          </a:p>
        </p:txBody>
      </p:sp>
      <p:pic>
        <p:nvPicPr>
          <p:cNvPr id="7" name="Picture 6"/>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 y="508072"/>
            <a:ext cx="9144000" cy="6091947"/>
          </a:xfrm>
          <a:prstGeom prst="rect">
            <a:avLst/>
          </a:prstGeom>
        </p:spPr>
      </p:pic>
      <p:sp>
        <p:nvSpPr>
          <p:cNvPr id="9" name="TextBox 8"/>
          <p:cNvSpPr txBox="1"/>
          <p:nvPr/>
        </p:nvSpPr>
        <p:spPr>
          <a:xfrm>
            <a:off x="-1" y="648749"/>
            <a:ext cx="4204677" cy="461665"/>
          </a:xfrm>
          <a:prstGeom prst="rect">
            <a:avLst/>
          </a:prstGeom>
          <a:solidFill>
            <a:schemeClr val="accent6">
              <a:alpha val="79000"/>
            </a:schemeClr>
          </a:solidFill>
        </p:spPr>
        <p:txBody>
          <a:bodyPr wrap="square" rtlCol="0">
            <a:spAutoFit/>
          </a:bodyPr>
          <a:lstStyle/>
          <a:p>
            <a:r>
              <a:rPr lang="en-IE" sz="2400" b="1" dirty="0" smtClean="0"/>
              <a:t>Local Area Plan - Eastern Lands</a:t>
            </a:r>
            <a:endParaRPr lang="en-IE" sz="2400" b="1" dirty="0"/>
          </a:p>
        </p:txBody>
      </p:sp>
      <p:graphicFrame>
        <p:nvGraphicFramePr>
          <p:cNvPr id="3" name="Table 2"/>
          <p:cNvGraphicFramePr>
            <a:graphicFrameLocks noGrp="1"/>
          </p:cNvGraphicFramePr>
          <p:nvPr>
            <p:extLst>
              <p:ext uri="{D42A27DB-BD31-4B8C-83A1-F6EECF244321}">
                <p14:modId xmlns:p14="http://schemas.microsoft.com/office/powerpoint/2010/main" val="3830326838"/>
              </p:ext>
            </p:extLst>
          </p:nvPr>
        </p:nvGraphicFramePr>
        <p:xfrm>
          <a:off x="628655" y="1664992"/>
          <a:ext cx="7886700" cy="2495024"/>
        </p:xfrm>
        <a:graphic>
          <a:graphicData uri="http://schemas.openxmlformats.org/drawingml/2006/table">
            <a:tbl>
              <a:tblPr firstRow="1" firstCol="1" lastRow="1" lastCol="1" bandRow="1" bandCol="1">
                <a:tableStyleId>{16D9F66E-5EB9-4882-86FB-DCBF35E3C3E4}</a:tableStyleId>
              </a:tblPr>
              <a:tblGrid>
                <a:gridCol w="2340204"/>
                <a:gridCol w="5546496"/>
              </a:tblGrid>
              <a:tr h="236264">
                <a:tc gridSpan="2">
                  <a:txBody>
                    <a:bodyPr/>
                    <a:lstStyle/>
                    <a:p>
                      <a:pPr algn="ctr">
                        <a:lnSpc>
                          <a:spcPct val="107000"/>
                        </a:lnSpc>
                        <a:spcAft>
                          <a:spcPts val="0"/>
                        </a:spcAft>
                      </a:pPr>
                      <a:r>
                        <a:rPr lang="en-IE" sz="1000" dirty="0">
                          <a:effectLst/>
                        </a:rPr>
                        <a:t>PHASE </a:t>
                      </a:r>
                      <a:r>
                        <a:rPr lang="en-IE" sz="1000" dirty="0" smtClean="0">
                          <a:effectLst/>
                        </a:rPr>
                        <a:t>THREE</a:t>
                      </a:r>
                      <a:r>
                        <a:rPr lang="en-IE" sz="1000" dirty="0">
                          <a:effectLst/>
                        </a:rPr>
                        <a:t> </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659" marR="61659" marT="0" marB="0"/>
                </a:tc>
                <a:tc hMerge="1">
                  <a:txBody>
                    <a:bodyPr/>
                    <a:lstStyle/>
                    <a:p>
                      <a:endParaRPr lang="en-IE"/>
                    </a:p>
                  </a:txBody>
                  <a:tcPr/>
                </a:tc>
              </a:tr>
              <a:tr h="230807">
                <a:tc>
                  <a:txBody>
                    <a:bodyPr/>
                    <a:lstStyle/>
                    <a:p>
                      <a:pPr>
                        <a:lnSpc>
                          <a:spcPct val="107000"/>
                        </a:lnSpc>
                        <a:spcAft>
                          <a:spcPts val="0"/>
                        </a:spcAft>
                      </a:pPr>
                      <a:r>
                        <a:rPr lang="en-IE" sz="1000">
                          <a:effectLst/>
                        </a:rPr>
                        <a:t>Key Development</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659" marR="61659" marT="0" marB="0"/>
                </a:tc>
                <a:tc>
                  <a:txBody>
                    <a:bodyPr/>
                    <a:lstStyle/>
                    <a:p>
                      <a:pPr>
                        <a:lnSpc>
                          <a:spcPct val="107000"/>
                        </a:lnSpc>
                        <a:spcAft>
                          <a:spcPts val="0"/>
                        </a:spcAft>
                      </a:pPr>
                      <a:r>
                        <a:rPr lang="en-IE" sz="1000" b="0">
                          <a:effectLst/>
                        </a:rPr>
                        <a:t>110 dwellings</a:t>
                      </a:r>
                      <a:endParaRPr lang="en-IE" sz="1100" b="0">
                        <a:effectLst/>
                      </a:endParaRPr>
                    </a:p>
                    <a:p>
                      <a:pPr>
                        <a:lnSpc>
                          <a:spcPct val="107000"/>
                        </a:lnSpc>
                        <a:spcAft>
                          <a:spcPts val="0"/>
                        </a:spcAft>
                      </a:pPr>
                      <a:r>
                        <a:rPr lang="en-IE" sz="1000" b="0">
                          <a:effectLst/>
                        </a:rPr>
                        <a:t> </a:t>
                      </a:r>
                      <a:endParaRPr lang="en-IE" sz="11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1659" marR="61659" marT="0" marB="0"/>
                </a:tc>
              </a:tr>
              <a:tr h="1128996">
                <a:tc>
                  <a:txBody>
                    <a:bodyPr/>
                    <a:lstStyle/>
                    <a:p>
                      <a:pPr>
                        <a:lnSpc>
                          <a:spcPct val="107000"/>
                        </a:lnSpc>
                        <a:spcAft>
                          <a:spcPts val="0"/>
                        </a:spcAft>
                      </a:pPr>
                      <a:r>
                        <a:rPr lang="en-IE" sz="1000">
                          <a:effectLst/>
                        </a:rPr>
                        <a:t>Key Outcome Required Before Completion of Phase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659" marR="61659" marT="0" marB="0"/>
                </a:tc>
                <a:tc>
                  <a:txBody>
                    <a:bodyPr/>
                    <a:lstStyle/>
                    <a:p>
                      <a:pPr marL="342900" lvl="0" indent="-342900" algn="just">
                        <a:lnSpc>
                          <a:spcPct val="107000"/>
                        </a:lnSpc>
                        <a:spcAft>
                          <a:spcPts val="0"/>
                        </a:spcAft>
                        <a:buFont typeface="Symbol" panose="05050102010706020507" pitchFamily="18" charset="2"/>
                        <a:buChar char=""/>
                        <a:tabLst>
                          <a:tab pos="228600" algn="l"/>
                        </a:tabLst>
                      </a:pPr>
                      <a:r>
                        <a:rPr lang="en-IE" sz="1000" b="0" strike="sngStrike" dirty="0">
                          <a:solidFill>
                            <a:srgbClr val="FF0000"/>
                          </a:solidFill>
                          <a:effectLst/>
                        </a:rPr>
                        <a:t>Site made available for construction of a second primary school on the remaining designated primary school on the eastern or western side of the Plan </a:t>
                      </a:r>
                      <a:r>
                        <a:rPr lang="en-IE" sz="1000" b="0" strike="sngStrike" dirty="0" err="1">
                          <a:solidFill>
                            <a:srgbClr val="FF0000"/>
                          </a:solidFill>
                          <a:effectLst/>
                        </a:rPr>
                        <a:t>Lands</a:t>
                      </a:r>
                      <a:r>
                        <a:rPr lang="en-IE" sz="1000" b="0" strike="sngStrike" baseline="30000" dirty="0" err="1">
                          <a:solidFill>
                            <a:srgbClr val="FF0000"/>
                          </a:solidFill>
                          <a:effectLst/>
                        </a:rPr>
                        <a:t>b</a:t>
                      </a:r>
                      <a:endParaRPr lang="en-IE" sz="1100" b="0" dirty="0">
                        <a:solidFill>
                          <a:srgbClr val="FF0000"/>
                        </a:solidFill>
                        <a:effectLst/>
                      </a:endParaRPr>
                    </a:p>
                    <a:p>
                      <a:pPr marL="342900" lvl="0" indent="-342900" algn="just">
                        <a:lnSpc>
                          <a:spcPct val="107000"/>
                        </a:lnSpc>
                        <a:spcAft>
                          <a:spcPts val="0"/>
                        </a:spcAft>
                        <a:buFont typeface="Symbol" panose="05050102010706020507" pitchFamily="18" charset="2"/>
                        <a:buChar char=""/>
                        <a:tabLst>
                          <a:tab pos="228600" algn="l"/>
                        </a:tabLst>
                      </a:pPr>
                      <a:r>
                        <a:rPr lang="en-IE" sz="1000" b="0" dirty="0">
                          <a:effectLst/>
                        </a:rPr>
                        <a:t>Completion of landscaping of Green Buffer with tracks and trails along southern boundary with mountains</a:t>
                      </a:r>
                      <a:endParaRPr lang="en-IE" sz="1100" b="0" dirty="0">
                        <a:effectLst/>
                      </a:endParaRPr>
                    </a:p>
                    <a:p>
                      <a:pPr marL="342900" lvl="0" indent="-342900" algn="just">
                        <a:lnSpc>
                          <a:spcPct val="107000"/>
                        </a:lnSpc>
                        <a:spcAft>
                          <a:spcPts val="0"/>
                        </a:spcAft>
                        <a:buFont typeface="Symbol" panose="05050102010706020507" pitchFamily="18" charset="2"/>
                        <a:buChar char=""/>
                        <a:tabLst>
                          <a:tab pos="228600" algn="l"/>
                        </a:tabLst>
                      </a:pPr>
                      <a:r>
                        <a:rPr lang="en-IE" sz="1000" b="0" dirty="0">
                          <a:solidFill>
                            <a:srgbClr val="0070C0"/>
                          </a:solidFill>
                          <a:effectLst/>
                        </a:rPr>
                        <a:t>Commencement of construction of a school on the designated primary school site on the eastern side of the Plan Lands OR on the designated primary school site on the western side of the Plan Lands.</a:t>
                      </a:r>
                      <a:endParaRPr lang="en-IE" sz="1100" b="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59" marR="61659" marT="0" marB="0"/>
                </a:tc>
              </a:tr>
              <a:tr h="806426">
                <a:tc>
                  <a:txBody>
                    <a:bodyPr/>
                    <a:lstStyle/>
                    <a:p>
                      <a:pPr>
                        <a:lnSpc>
                          <a:spcPct val="107000"/>
                        </a:lnSpc>
                        <a:spcAft>
                          <a:spcPts val="0"/>
                        </a:spcAft>
                      </a:pPr>
                      <a:r>
                        <a:rPr lang="en-IE" sz="1000">
                          <a:effectLst/>
                        </a:rPr>
                        <a:t>Rationale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659" marR="61659" marT="0" marB="0"/>
                </a:tc>
                <a:tc>
                  <a:txBody>
                    <a:bodyPr/>
                    <a:lstStyle/>
                    <a:p>
                      <a:pPr>
                        <a:lnSpc>
                          <a:spcPct val="107000"/>
                        </a:lnSpc>
                        <a:spcAft>
                          <a:spcPts val="0"/>
                        </a:spcAft>
                      </a:pPr>
                      <a:r>
                        <a:rPr lang="en-IE" sz="1000" b="0" strike="sngStrike" dirty="0">
                          <a:solidFill>
                            <a:srgbClr val="FF0000"/>
                          </a:solidFill>
                          <a:effectLst/>
                        </a:rPr>
                        <a:t>Two primary schools will be required to meet the existing and future population needs of the Plan Lands and its surrounding suburban hinterland</a:t>
                      </a:r>
                      <a:r>
                        <a:rPr lang="en-IE" sz="1000" b="0" strike="sngStrike" dirty="0">
                          <a:effectLst/>
                        </a:rPr>
                        <a:t>. </a:t>
                      </a:r>
                      <a:r>
                        <a:rPr lang="en-IE" sz="1000" b="0" dirty="0">
                          <a:effectLst/>
                        </a:rPr>
                        <a:t>Green buffers must be in place before the lands are fully developed particular the partially developed eastern side of the Plan Lands. </a:t>
                      </a:r>
                      <a:r>
                        <a:rPr lang="en-IE" sz="1000" b="0" dirty="0">
                          <a:solidFill>
                            <a:srgbClr val="0070C0"/>
                          </a:solidFill>
                          <a:effectLst/>
                        </a:rPr>
                        <a:t>A primary school is also required to meet the existing and new population needs of the Plan Lands and its surrounding suburban hinterland.  </a:t>
                      </a:r>
                      <a:endParaRPr lang="en-IE" sz="1100" b="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659" marR="61659"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01905177"/>
              </p:ext>
            </p:extLst>
          </p:nvPr>
        </p:nvGraphicFramePr>
        <p:xfrm>
          <a:off x="628655" y="4454371"/>
          <a:ext cx="7886700" cy="1118149"/>
        </p:xfrm>
        <a:graphic>
          <a:graphicData uri="http://schemas.openxmlformats.org/drawingml/2006/table">
            <a:tbl>
              <a:tblPr firstRow="1" firstCol="1" bandRow="1">
                <a:tableStyleId>{16D9F66E-5EB9-4882-86FB-DCBF35E3C3E4}</a:tableStyleId>
              </a:tblPr>
              <a:tblGrid>
                <a:gridCol w="1440165"/>
                <a:gridCol w="6446535"/>
              </a:tblGrid>
              <a:tr h="159736">
                <a:tc gridSpan="2">
                  <a:txBody>
                    <a:bodyPr/>
                    <a:lstStyle/>
                    <a:p>
                      <a:pPr algn="ctr">
                        <a:lnSpc>
                          <a:spcPct val="107000"/>
                        </a:lnSpc>
                        <a:spcAft>
                          <a:spcPts val="0"/>
                        </a:spcAft>
                      </a:pPr>
                      <a:r>
                        <a:rPr lang="en-IE" sz="1000">
                          <a:solidFill>
                            <a:srgbClr val="0070C0"/>
                          </a:solidFill>
                          <a:effectLst/>
                        </a:rPr>
                        <a:t>PHASE FOUR</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IE"/>
                    </a:p>
                  </a:txBody>
                  <a:tcPr/>
                </a:tc>
              </a:tr>
              <a:tr h="319471">
                <a:tc>
                  <a:txBody>
                    <a:bodyPr/>
                    <a:lstStyle/>
                    <a:p>
                      <a:pPr>
                        <a:lnSpc>
                          <a:spcPct val="107000"/>
                        </a:lnSpc>
                        <a:spcAft>
                          <a:spcPts val="0"/>
                        </a:spcAft>
                      </a:pPr>
                      <a:r>
                        <a:rPr lang="en-IE" sz="1000">
                          <a:solidFill>
                            <a:srgbClr val="0070C0"/>
                          </a:solidFill>
                          <a:effectLst/>
                        </a:rPr>
                        <a:t>Key Development</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IE" sz="1000">
                          <a:solidFill>
                            <a:srgbClr val="0070C0"/>
                          </a:solidFill>
                          <a:effectLst/>
                        </a:rPr>
                        <a:t>Completion of balance of permissible residential development on eastern side of Plan Lands: - approx. 100 dwellings</a:t>
                      </a:r>
                      <a:endParaRPr lang="en-IE" sz="1100">
                        <a:solidFill>
                          <a:srgbClr val="0070C0"/>
                        </a:solidFill>
                        <a:effectLst/>
                      </a:endParaRPr>
                    </a:p>
                    <a:p>
                      <a:pPr>
                        <a:lnSpc>
                          <a:spcPct val="107000"/>
                        </a:lnSpc>
                        <a:spcAft>
                          <a:spcPts val="0"/>
                        </a:spcAft>
                      </a:pPr>
                      <a:r>
                        <a:rPr lang="en-IE" sz="1000">
                          <a:solidFill>
                            <a:srgbClr val="0070C0"/>
                          </a:solidFill>
                          <a:effectLst/>
                        </a:rPr>
                        <a:t> </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r h="319471">
                <a:tc>
                  <a:txBody>
                    <a:bodyPr/>
                    <a:lstStyle/>
                    <a:p>
                      <a:pPr>
                        <a:lnSpc>
                          <a:spcPct val="107000"/>
                        </a:lnSpc>
                        <a:spcAft>
                          <a:spcPts val="0"/>
                        </a:spcAft>
                      </a:pPr>
                      <a:r>
                        <a:rPr lang="en-IE" sz="1000">
                          <a:solidFill>
                            <a:srgbClr val="0070C0"/>
                          </a:solidFill>
                          <a:effectLst/>
                        </a:rPr>
                        <a:t>Key Outcomes Required Before Next Phase</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marL="342900" lvl="0" indent="-342900">
                        <a:lnSpc>
                          <a:spcPct val="107000"/>
                        </a:lnSpc>
                        <a:spcAft>
                          <a:spcPts val="0"/>
                        </a:spcAft>
                        <a:buFont typeface="Symbol" panose="05050102010706020507" pitchFamily="18" charset="2"/>
                        <a:buChar char=""/>
                      </a:pPr>
                      <a:r>
                        <a:rPr lang="en-IE" sz="1000">
                          <a:solidFill>
                            <a:srgbClr val="0070C0"/>
                          </a:solidFill>
                          <a:effectLst/>
                        </a:rPr>
                        <a:t>Site made available for construction of the designated second primary school on the eastern and western side of the Plan Lands</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r h="319471">
                <a:tc>
                  <a:txBody>
                    <a:bodyPr/>
                    <a:lstStyle/>
                    <a:p>
                      <a:pPr>
                        <a:lnSpc>
                          <a:spcPct val="107000"/>
                        </a:lnSpc>
                        <a:spcAft>
                          <a:spcPts val="0"/>
                        </a:spcAft>
                      </a:pPr>
                      <a:r>
                        <a:rPr lang="en-IE" sz="1000">
                          <a:solidFill>
                            <a:srgbClr val="0070C0"/>
                          </a:solidFill>
                          <a:effectLst/>
                        </a:rPr>
                        <a:t>Rationale</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IE" sz="1000" dirty="0">
                          <a:solidFill>
                            <a:srgbClr val="0070C0"/>
                          </a:solidFill>
                          <a:effectLst/>
                        </a:rPr>
                        <a:t>Two primary schools will be required to meet the existing and new population needs of the Plan Lands and its surrounding suburban hinterland. </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bl>
          </a:graphicData>
        </a:graphic>
      </p:graphicFrame>
    </p:spTree>
    <p:extLst>
      <p:ext uri="{BB962C8B-B14F-4D97-AF65-F5344CB8AC3E}">
        <p14:creationId xmlns:p14="http://schemas.microsoft.com/office/powerpoint/2010/main" val="713426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071" y="39808"/>
            <a:ext cx="6873869" cy="369332"/>
          </a:xfrm>
          <a:prstGeom prst="rect">
            <a:avLst/>
          </a:prstGeom>
        </p:spPr>
        <p:txBody>
          <a:bodyPr wrap="none">
            <a:spAutoFit/>
          </a:bodyPr>
          <a:lstStyle/>
          <a:p>
            <a:pPr algn="ctr"/>
            <a:r>
              <a:rPr lang="en-IE" b="1" dirty="0" smtClean="0"/>
              <a:t>Ballycullen Oldcourt Local Area Plan – Proposed Phasing Amendments</a:t>
            </a:r>
            <a:endParaRPr lang="en-IE" b="1" dirty="0"/>
          </a:p>
        </p:txBody>
      </p:sp>
      <p:pic>
        <p:nvPicPr>
          <p:cNvPr id="7" name="Picture 6"/>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 y="508072"/>
            <a:ext cx="9144000" cy="609194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235605845"/>
              </p:ext>
            </p:extLst>
          </p:nvPr>
        </p:nvGraphicFramePr>
        <p:xfrm>
          <a:off x="628655" y="1408194"/>
          <a:ext cx="7886700" cy="2177035"/>
        </p:xfrm>
        <a:graphic>
          <a:graphicData uri="http://schemas.openxmlformats.org/drawingml/2006/table">
            <a:tbl>
              <a:tblPr firstRow="1" firstCol="1" bandRow="1">
                <a:tableStyleId>{16D9F66E-5EB9-4882-86FB-DCBF35E3C3E4}</a:tableStyleId>
              </a:tblPr>
              <a:tblGrid>
                <a:gridCol w="2321680"/>
                <a:gridCol w="5565020"/>
              </a:tblGrid>
              <a:tr h="159736">
                <a:tc gridSpan="2">
                  <a:txBody>
                    <a:bodyPr/>
                    <a:lstStyle/>
                    <a:p>
                      <a:pPr algn="ctr">
                        <a:lnSpc>
                          <a:spcPct val="107000"/>
                        </a:lnSpc>
                        <a:spcAft>
                          <a:spcPts val="0"/>
                        </a:spcAft>
                      </a:pPr>
                      <a:r>
                        <a:rPr lang="en-IE" sz="1000" dirty="0">
                          <a:effectLst/>
                        </a:rPr>
                        <a:t>PHASE ONE</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hMerge="1">
                  <a:txBody>
                    <a:bodyPr/>
                    <a:lstStyle/>
                    <a:p>
                      <a:endParaRPr lang="en-IE"/>
                    </a:p>
                  </a:txBody>
                  <a:tcPr/>
                </a:tc>
              </a:tr>
              <a:tr h="319471">
                <a:tc>
                  <a:txBody>
                    <a:bodyPr/>
                    <a:lstStyle/>
                    <a:p>
                      <a:pPr>
                        <a:lnSpc>
                          <a:spcPct val="107000"/>
                        </a:lnSpc>
                        <a:spcAft>
                          <a:spcPts val="0"/>
                        </a:spcAft>
                      </a:pPr>
                      <a:r>
                        <a:rPr lang="en-IE" sz="1000" dirty="0">
                          <a:effectLst/>
                        </a:rPr>
                        <a:t>Key Development</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a:txBody>
                    <a:bodyPr/>
                    <a:lstStyle/>
                    <a:p>
                      <a:pPr>
                        <a:lnSpc>
                          <a:spcPct val="107000"/>
                        </a:lnSpc>
                        <a:spcAft>
                          <a:spcPts val="0"/>
                        </a:spcAft>
                      </a:pPr>
                      <a:r>
                        <a:rPr lang="en-IE" sz="1000">
                          <a:effectLst/>
                        </a:rPr>
                        <a:t>Option A (relocation of 220 kV lines) – 200 dwellings</a:t>
                      </a:r>
                      <a:endParaRPr lang="en-IE" sz="1100">
                        <a:effectLst/>
                      </a:endParaRPr>
                    </a:p>
                    <a:p>
                      <a:pPr>
                        <a:lnSpc>
                          <a:spcPct val="107000"/>
                        </a:lnSpc>
                        <a:spcAft>
                          <a:spcPts val="0"/>
                        </a:spcAft>
                      </a:pPr>
                      <a:r>
                        <a:rPr lang="en-IE" sz="1000">
                          <a:effectLst/>
                        </a:rPr>
                        <a:t>Option B (retention of existing 220 kV lines) – 150 dwellings</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r>
              <a:tr h="1031016">
                <a:tc>
                  <a:txBody>
                    <a:bodyPr/>
                    <a:lstStyle/>
                    <a:p>
                      <a:pPr>
                        <a:lnSpc>
                          <a:spcPct val="107000"/>
                        </a:lnSpc>
                        <a:spcAft>
                          <a:spcPts val="0"/>
                        </a:spcAft>
                      </a:pPr>
                      <a:r>
                        <a:rPr lang="en-IE" sz="1000" dirty="0">
                          <a:effectLst/>
                        </a:rPr>
                        <a:t>Key Outcomes Required Before Next Phase</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a:txBody>
                    <a:bodyPr/>
                    <a:lstStyle/>
                    <a:p>
                      <a:pPr marL="342900" lvl="0" indent="-342900">
                        <a:lnSpc>
                          <a:spcPct val="107000"/>
                        </a:lnSpc>
                        <a:spcAft>
                          <a:spcPts val="0"/>
                        </a:spcAft>
                        <a:buFont typeface="Symbol" panose="05050102010706020507" pitchFamily="18" charset="2"/>
                        <a:buChar char=""/>
                      </a:pPr>
                      <a:r>
                        <a:rPr lang="en-IE" sz="1000" dirty="0">
                          <a:effectLst/>
                        </a:rPr>
                        <a:t>Commencement of works on Gunny Hill playing pitches including access</a:t>
                      </a:r>
                      <a:endParaRPr lang="en-IE" sz="1100" dirty="0">
                        <a:effectLst/>
                      </a:endParaRPr>
                    </a:p>
                    <a:p>
                      <a:pPr marL="342900" lvl="0" indent="-342900">
                        <a:lnSpc>
                          <a:spcPct val="107000"/>
                        </a:lnSpc>
                        <a:spcAft>
                          <a:spcPts val="0"/>
                        </a:spcAft>
                        <a:buFont typeface="Symbol" panose="05050102010706020507" pitchFamily="18" charset="2"/>
                        <a:buChar char=""/>
                      </a:pPr>
                      <a:r>
                        <a:rPr lang="en-IE" sz="1000" dirty="0">
                          <a:effectLst/>
                        </a:rPr>
                        <a:t>1 x NEAP on western side of Plan Lands (see Appendix 2 of LAP)</a:t>
                      </a:r>
                      <a:endParaRPr lang="en-IE" sz="1100" dirty="0">
                        <a:effectLst/>
                      </a:endParaRPr>
                    </a:p>
                    <a:p>
                      <a:pPr marL="342900" lvl="0" indent="-342900">
                        <a:lnSpc>
                          <a:spcPct val="107000"/>
                        </a:lnSpc>
                        <a:spcAft>
                          <a:spcPts val="0"/>
                        </a:spcAft>
                        <a:buFont typeface="Symbol" panose="05050102010706020507" pitchFamily="18" charset="2"/>
                        <a:buChar char=""/>
                      </a:pPr>
                      <a:r>
                        <a:rPr lang="en-IE" sz="1000" strike="sngStrike" dirty="0">
                          <a:solidFill>
                            <a:srgbClr val="FF0000"/>
                          </a:solidFill>
                          <a:effectLst/>
                        </a:rPr>
                        <a:t>Commencement of construction of a school on the designated primary school site on the eastern side of the Plan Lands OR on the designated primary school site on the western side of the Plan </a:t>
                      </a:r>
                      <a:r>
                        <a:rPr lang="en-IE" sz="1000" strike="sngStrike" dirty="0" err="1">
                          <a:solidFill>
                            <a:srgbClr val="FF0000"/>
                          </a:solidFill>
                          <a:effectLst/>
                        </a:rPr>
                        <a:t>Lands</a:t>
                      </a:r>
                      <a:r>
                        <a:rPr lang="en-IE" sz="1400" strike="sngStrike" baseline="30000" dirty="0" err="1">
                          <a:solidFill>
                            <a:srgbClr val="FF0000"/>
                          </a:solidFill>
                          <a:effectLst/>
                        </a:rPr>
                        <a:t>b</a:t>
                      </a:r>
                      <a:endParaRPr lang="en-IE" sz="1100" dirty="0">
                        <a:solidFill>
                          <a:srgbClr val="FF0000"/>
                        </a:solidFill>
                        <a:effectLst/>
                      </a:endParaRPr>
                    </a:p>
                    <a:p>
                      <a:pPr marL="342900" lvl="0" indent="-342900" algn="just">
                        <a:lnSpc>
                          <a:spcPct val="107000"/>
                        </a:lnSpc>
                        <a:spcAft>
                          <a:spcPts val="0"/>
                        </a:spcAft>
                        <a:buFont typeface="Symbol" panose="05050102010706020507" pitchFamily="18" charset="2"/>
                        <a:buChar char=""/>
                      </a:pPr>
                      <a:r>
                        <a:rPr lang="en-IE" sz="1000" dirty="0">
                          <a:solidFill>
                            <a:srgbClr val="0070C0"/>
                          </a:solidFill>
                          <a:effectLst/>
                        </a:rPr>
                        <a:t>Site made available for construction of a Primary School on the eastern or western side of the Plan Lands</a:t>
                      </a:r>
                      <a:endParaRPr lang="en-IE" sz="11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r>
              <a:tr h="479207">
                <a:tc>
                  <a:txBody>
                    <a:bodyPr/>
                    <a:lstStyle/>
                    <a:p>
                      <a:pPr>
                        <a:lnSpc>
                          <a:spcPct val="107000"/>
                        </a:lnSpc>
                        <a:spcAft>
                          <a:spcPts val="0"/>
                        </a:spcAft>
                      </a:pPr>
                      <a:r>
                        <a:rPr lang="en-IE" sz="1000">
                          <a:effectLst/>
                        </a:rPr>
                        <a:t>Rationale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a:txBody>
                    <a:bodyPr/>
                    <a:lstStyle/>
                    <a:p>
                      <a:pPr>
                        <a:lnSpc>
                          <a:spcPct val="107000"/>
                        </a:lnSpc>
                        <a:spcAft>
                          <a:spcPts val="0"/>
                        </a:spcAft>
                      </a:pPr>
                      <a:r>
                        <a:rPr lang="en-IE" sz="1000" dirty="0">
                          <a:effectLst/>
                        </a:rPr>
                        <a:t>Public open space and children’s play facilities will be required to serve new housing development on the western side of the Plan Lands. </a:t>
                      </a:r>
                      <a:r>
                        <a:rPr lang="en-IE" sz="1000" strike="sngStrike" dirty="0">
                          <a:solidFill>
                            <a:srgbClr val="FF0000"/>
                          </a:solidFill>
                          <a:effectLst/>
                        </a:rPr>
                        <a:t>A primary school is also required to meet the existing population needs of the Plan Lands and its surrounding suburban hinterland.</a:t>
                      </a:r>
                      <a:r>
                        <a:rPr lang="en-IE" sz="1000" dirty="0">
                          <a:solidFill>
                            <a:srgbClr val="FF0000"/>
                          </a:solidFill>
                          <a:effectLst/>
                        </a:rPr>
                        <a:t>  </a:t>
                      </a:r>
                      <a:endParaRPr lang="en-IE" sz="1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r>
            </a:tbl>
          </a:graphicData>
        </a:graphic>
      </p:graphicFrame>
      <p:sp>
        <p:nvSpPr>
          <p:cNvPr id="9" name="TextBox 8"/>
          <p:cNvSpPr txBox="1"/>
          <p:nvPr/>
        </p:nvSpPr>
        <p:spPr>
          <a:xfrm>
            <a:off x="-1" y="648749"/>
            <a:ext cx="4204677" cy="461665"/>
          </a:xfrm>
          <a:prstGeom prst="rect">
            <a:avLst/>
          </a:prstGeom>
          <a:solidFill>
            <a:schemeClr val="accent6">
              <a:alpha val="79000"/>
            </a:schemeClr>
          </a:solidFill>
        </p:spPr>
        <p:txBody>
          <a:bodyPr wrap="square" rtlCol="0">
            <a:spAutoFit/>
          </a:bodyPr>
          <a:lstStyle/>
          <a:p>
            <a:r>
              <a:rPr lang="en-IE" sz="2400" b="1" dirty="0" smtClean="0"/>
              <a:t>Local Area Plan - Western Lands</a:t>
            </a:r>
            <a:endParaRPr lang="en-IE" sz="2400" b="1" dirty="0"/>
          </a:p>
        </p:txBody>
      </p:sp>
      <p:graphicFrame>
        <p:nvGraphicFramePr>
          <p:cNvPr id="10" name="Table 9"/>
          <p:cNvGraphicFramePr>
            <a:graphicFrameLocks noGrp="1"/>
          </p:cNvGraphicFramePr>
          <p:nvPr>
            <p:extLst>
              <p:ext uri="{D42A27DB-BD31-4B8C-83A1-F6EECF244321}">
                <p14:modId xmlns:p14="http://schemas.microsoft.com/office/powerpoint/2010/main" val="1626539704"/>
              </p:ext>
            </p:extLst>
          </p:nvPr>
        </p:nvGraphicFramePr>
        <p:xfrm>
          <a:off x="628655" y="3815329"/>
          <a:ext cx="7886700" cy="2185099"/>
        </p:xfrm>
        <a:graphic>
          <a:graphicData uri="http://schemas.openxmlformats.org/drawingml/2006/table">
            <a:tbl>
              <a:tblPr firstRow="1" firstCol="1" bandRow="1">
                <a:tableStyleId>{16D9F66E-5EB9-4882-86FB-DCBF35E3C3E4}</a:tableStyleId>
              </a:tblPr>
              <a:tblGrid>
                <a:gridCol w="2321680"/>
                <a:gridCol w="5565020"/>
              </a:tblGrid>
              <a:tr h="159736">
                <a:tc gridSpan="2">
                  <a:txBody>
                    <a:bodyPr/>
                    <a:lstStyle/>
                    <a:p>
                      <a:pPr algn="ctr">
                        <a:lnSpc>
                          <a:spcPct val="107000"/>
                        </a:lnSpc>
                        <a:spcAft>
                          <a:spcPts val="0"/>
                        </a:spcAft>
                      </a:pPr>
                      <a:r>
                        <a:rPr lang="en-IE" sz="1000" dirty="0">
                          <a:effectLst/>
                        </a:rPr>
                        <a:t>PHASE TWO</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hMerge="1">
                  <a:txBody>
                    <a:bodyPr/>
                    <a:lstStyle/>
                    <a:p>
                      <a:endParaRPr lang="en-IE"/>
                    </a:p>
                  </a:txBody>
                  <a:tcPr/>
                </a:tc>
              </a:tr>
              <a:tr h="319471">
                <a:tc>
                  <a:txBody>
                    <a:bodyPr/>
                    <a:lstStyle/>
                    <a:p>
                      <a:pPr>
                        <a:lnSpc>
                          <a:spcPct val="107000"/>
                        </a:lnSpc>
                        <a:spcAft>
                          <a:spcPts val="0"/>
                        </a:spcAft>
                      </a:pPr>
                      <a:r>
                        <a:rPr lang="en-IE" sz="1000">
                          <a:effectLst/>
                        </a:rPr>
                        <a:t>Key Development</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a:txBody>
                    <a:bodyPr/>
                    <a:lstStyle/>
                    <a:p>
                      <a:pPr>
                        <a:lnSpc>
                          <a:spcPct val="107000"/>
                        </a:lnSpc>
                        <a:spcAft>
                          <a:spcPts val="0"/>
                        </a:spcAft>
                      </a:pPr>
                      <a:r>
                        <a:rPr lang="en-IE" sz="1000">
                          <a:effectLst/>
                        </a:rPr>
                        <a:t>Option A (relocation of 220 kV lines) – 300 dwellings</a:t>
                      </a:r>
                      <a:endParaRPr lang="en-IE" sz="1100">
                        <a:effectLst/>
                      </a:endParaRPr>
                    </a:p>
                    <a:p>
                      <a:pPr>
                        <a:lnSpc>
                          <a:spcPct val="107000"/>
                        </a:lnSpc>
                        <a:spcAft>
                          <a:spcPts val="0"/>
                        </a:spcAft>
                      </a:pPr>
                      <a:r>
                        <a:rPr lang="en-IE" sz="1000">
                          <a:effectLst/>
                        </a:rPr>
                        <a:t>Option B (retention of existing 220 kV lines) – 220 dwellings</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r>
              <a:tr h="1350487">
                <a:tc>
                  <a:txBody>
                    <a:bodyPr/>
                    <a:lstStyle/>
                    <a:p>
                      <a:pPr>
                        <a:lnSpc>
                          <a:spcPct val="107000"/>
                        </a:lnSpc>
                        <a:spcAft>
                          <a:spcPts val="0"/>
                        </a:spcAft>
                      </a:pPr>
                      <a:r>
                        <a:rPr lang="en-IE" sz="1000">
                          <a:effectLst/>
                        </a:rPr>
                        <a:t>Key Outcomes Required Before Next Phase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a:txBody>
                    <a:bodyPr/>
                    <a:lstStyle/>
                    <a:p>
                      <a:pPr marL="342900" lvl="0" indent="-342900">
                        <a:lnSpc>
                          <a:spcPct val="107000"/>
                        </a:lnSpc>
                        <a:spcAft>
                          <a:spcPts val="0"/>
                        </a:spcAft>
                        <a:buFont typeface="Symbol" panose="05050102010706020507" pitchFamily="18" charset="2"/>
                        <a:buChar char=""/>
                      </a:pPr>
                      <a:r>
                        <a:rPr lang="en-IE" sz="1000" dirty="0">
                          <a:effectLst/>
                        </a:rPr>
                        <a:t>Completion of Gunny Hill playing pitches including access</a:t>
                      </a:r>
                      <a:endParaRPr lang="en-IE" sz="1100" dirty="0">
                        <a:effectLst/>
                      </a:endParaRPr>
                    </a:p>
                    <a:p>
                      <a:pPr marL="342900" lvl="0" indent="-342900">
                        <a:lnSpc>
                          <a:spcPct val="107000"/>
                        </a:lnSpc>
                        <a:spcAft>
                          <a:spcPts val="0"/>
                        </a:spcAft>
                        <a:buFont typeface="Symbol" panose="05050102010706020507" pitchFamily="18" charset="2"/>
                        <a:buChar char=""/>
                      </a:pPr>
                      <a:r>
                        <a:rPr lang="en-IE" sz="1000" strike="sngStrike" dirty="0">
                          <a:solidFill>
                            <a:srgbClr val="FF0000"/>
                          </a:solidFill>
                          <a:effectLst/>
                        </a:rPr>
                        <a:t>Completion and operation of  a primary school on either of the two designated primary school sites within the Plan </a:t>
                      </a:r>
                      <a:r>
                        <a:rPr lang="en-IE" sz="1000" strike="sngStrike" dirty="0" err="1">
                          <a:solidFill>
                            <a:srgbClr val="FF0000"/>
                          </a:solidFill>
                          <a:effectLst/>
                        </a:rPr>
                        <a:t>Lands</a:t>
                      </a:r>
                      <a:r>
                        <a:rPr lang="en-IE" sz="1400" strike="sngStrike" baseline="30000" dirty="0" err="1">
                          <a:solidFill>
                            <a:srgbClr val="FF0000"/>
                          </a:solidFill>
                          <a:effectLst/>
                        </a:rPr>
                        <a:t>b</a:t>
                      </a:r>
                      <a:endParaRPr lang="en-IE" sz="1100" dirty="0">
                        <a:solidFill>
                          <a:srgbClr val="FF0000"/>
                        </a:solidFill>
                        <a:effectLst/>
                      </a:endParaRPr>
                    </a:p>
                    <a:p>
                      <a:pPr marL="342900" lvl="0" indent="-342900" algn="just">
                        <a:lnSpc>
                          <a:spcPct val="107000"/>
                        </a:lnSpc>
                        <a:spcAft>
                          <a:spcPts val="0"/>
                        </a:spcAft>
                        <a:buFont typeface="Symbol" panose="05050102010706020507" pitchFamily="18" charset="2"/>
                        <a:buChar char=""/>
                      </a:pPr>
                      <a:r>
                        <a:rPr lang="en-IE" sz="1000" dirty="0">
                          <a:solidFill>
                            <a:srgbClr val="0070C0"/>
                          </a:solidFill>
                          <a:effectLst/>
                        </a:rPr>
                        <a:t>Site made available for construction of a Primary School on the eastern or western side of the Plan Lands</a:t>
                      </a:r>
                      <a:endParaRPr lang="en-IE" sz="1100" dirty="0">
                        <a:solidFill>
                          <a:srgbClr val="0070C0"/>
                        </a:solidFill>
                        <a:effectLst/>
                      </a:endParaRPr>
                    </a:p>
                    <a:p>
                      <a:pPr marL="342900" lvl="0" indent="-342900">
                        <a:lnSpc>
                          <a:spcPct val="107000"/>
                        </a:lnSpc>
                        <a:spcAft>
                          <a:spcPts val="0"/>
                        </a:spcAft>
                        <a:buFont typeface="Symbol" panose="05050102010706020507" pitchFamily="18" charset="2"/>
                        <a:buChar char=""/>
                      </a:pPr>
                      <a:r>
                        <a:rPr lang="en-IE" sz="1000" dirty="0">
                          <a:effectLst/>
                        </a:rPr>
                        <a:t>Commencement of landscaping of Oldcourt Park with access and 1 additional NEAP for western side of Plan Lands</a:t>
                      </a:r>
                      <a:endParaRPr lang="en-IE" sz="1100" dirty="0">
                        <a:effectLst/>
                      </a:endParaRPr>
                    </a:p>
                    <a:p>
                      <a:pPr marL="342900" lvl="0" indent="-342900">
                        <a:lnSpc>
                          <a:spcPct val="107000"/>
                        </a:lnSpc>
                        <a:spcAft>
                          <a:spcPts val="0"/>
                        </a:spcAft>
                        <a:buFont typeface="Symbol" panose="05050102010706020507" pitchFamily="18" charset="2"/>
                        <a:buChar char=""/>
                      </a:pPr>
                      <a:r>
                        <a:rPr lang="en-IE" sz="1000" dirty="0">
                          <a:effectLst/>
                        </a:rPr>
                        <a:t>The provision of a minimum of 300 </a:t>
                      </a:r>
                      <a:r>
                        <a:rPr lang="en-IE" sz="1000" dirty="0" err="1">
                          <a:effectLst/>
                        </a:rPr>
                        <a:t>sq.m</a:t>
                      </a:r>
                      <a:r>
                        <a:rPr lang="en-IE" sz="1000" dirty="0">
                          <a:effectLst/>
                        </a:rPr>
                        <a:t>. of community </a:t>
                      </a:r>
                      <a:r>
                        <a:rPr lang="en-IE" sz="1000" dirty="0" err="1">
                          <a:effectLst/>
                        </a:rPr>
                        <a:t>floorspace</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r>
              <a:tr h="319471">
                <a:tc>
                  <a:txBody>
                    <a:bodyPr/>
                    <a:lstStyle/>
                    <a:p>
                      <a:pPr>
                        <a:lnSpc>
                          <a:spcPct val="107000"/>
                        </a:lnSpc>
                        <a:spcAft>
                          <a:spcPts val="0"/>
                        </a:spcAft>
                      </a:pPr>
                      <a:r>
                        <a:rPr lang="en-IE" sz="1000">
                          <a:effectLst/>
                        </a:rPr>
                        <a:t>Rationale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a:txBody>
                    <a:bodyPr/>
                    <a:lstStyle/>
                    <a:p>
                      <a:pPr>
                        <a:lnSpc>
                          <a:spcPct val="107000"/>
                        </a:lnSpc>
                        <a:spcAft>
                          <a:spcPts val="0"/>
                        </a:spcAft>
                      </a:pPr>
                      <a:r>
                        <a:rPr lang="en-IE" sz="1000" dirty="0">
                          <a:effectLst/>
                        </a:rPr>
                        <a:t>Public open space and children’s play facilities will be required to serve new housing development on the western side of the Plan Lands. </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r>
            </a:tbl>
          </a:graphicData>
        </a:graphic>
      </p:graphicFrame>
    </p:spTree>
    <p:extLst>
      <p:ext uri="{BB962C8B-B14F-4D97-AF65-F5344CB8AC3E}">
        <p14:creationId xmlns:p14="http://schemas.microsoft.com/office/powerpoint/2010/main" val="158377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5071" y="39808"/>
            <a:ext cx="6873869" cy="369332"/>
          </a:xfrm>
          <a:prstGeom prst="rect">
            <a:avLst/>
          </a:prstGeom>
        </p:spPr>
        <p:txBody>
          <a:bodyPr wrap="none">
            <a:spAutoFit/>
          </a:bodyPr>
          <a:lstStyle/>
          <a:p>
            <a:pPr algn="ctr"/>
            <a:r>
              <a:rPr lang="en-IE" b="1" dirty="0" smtClean="0"/>
              <a:t>Ballycullen Oldcourt Local Area Plan – Proposed Phasing Amendments</a:t>
            </a:r>
            <a:endParaRPr lang="en-IE" b="1" dirty="0"/>
          </a:p>
        </p:txBody>
      </p:sp>
      <p:pic>
        <p:nvPicPr>
          <p:cNvPr id="7" name="Picture 6"/>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 y="508072"/>
            <a:ext cx="9144000" cy="6091947"/>
          </a:xfrm>
          <a:prstGeom prst="rect">
            <a:avLst/>
          </a:prstGeom>
        </p:spPr>
      </p:pic>
      <p:sp>
        <p:nvSpPr>
          <p:cNvPr id="9" name="TextBox 8"/>
          <p:cNvSpPr txBox="1"/>
          <p:nvPr/>
        </p:nvSpPr>
        <p:spPr>
          <a:xfrm>
            <a:off x="-1" y="648749"/>
            <a:ext cx="4204677" cy="461665"/>
          </a:xfrm>
          <a:prstGeom prst="rect">
            <a:avLst/>
          </a:prstGeom>
          <a:solidFill>
            <a:schemeClr val="accent6">
              <a:alpha val="79000"/>
            </a:schemeClr>
          </a:solidFill>
        </p:spPr>
        <p:txBody>
          <a:bodyPr wrap="square" rtlCol="0">
            <a:spAutoFit/>
          </a:bodyPr>
          <a:lstStyle/>
          <a:p>
            <a:r>
              <a:rPr lang="en-IE" sz="2400" b="1" dirty="0" smtClean="0"/>
              <a:t>Local Area Plan - Western Lands</a:t>
            </a:r>
            <a:endParaRPr lang="en-IE" sz="2400" b="1" dirty="0"/>
          </a:p>
        </p:txBody>
      </p:sp>
      <p:graphicFrame>
        <p:nvGraphicFramePr>
          <p:cNvPr id="2" name="Table 1"/>
          <p:cNvGraphicFramePr>
            <a:graphicFrameLocks noGrp="1"/>
          </p:cNvGraphicFramePr>
          <p:nvPr>
            <p:extLst>
              <p:ext uri="{D42A27DB-BD31-4B8C-83A1-F6EECF244321}">
                <p14:modId xmlns:p14="http://schemas.microsoft.com/office/powerpoint/2010/main" val="2623381830"/>
              </p:ext>
            </p:extLst>
          </p:nvPr>
        </p:nvGraphicFramePr>
        <p:xfrm>
          <a:off x="628655" y="1741899"/>
          <a:ext cx="7886700" cy="2446020"/>
        </p:xfrm>
        <a:graphic>
          <a:graphicData uri="http://schemas.openxmlformats.org/drawingml/2006/table">
            <a:tbl>
              <a:tblPr firstRow="1" firstCol="1" bandRow="1">
                <a:tableStyleId>{16D9F66E-5EB9-4882-86FB-DCBF35E3C3E4}</a:tableStyleId>
              </a:tblPr>
              <a:tblGrid>
                <a:gridCol w="2321680"/>
                <a:gridCol w="5565020"/>
              </a:tblGrid>
              <a:tr h="159736">
                <a:tc gridSpan="2">
                  <a:txBody>
                    <a:bodyPr/>
                    <a:lstStyle/>
                    <a:p>
                      <a:pPr algn="ctr">
                        <a:lnSpc>
                          <a:spcPct val="107000"/>
                        </a:lnSpc>
                        <a:spcAft>
                          <a:spcPts val="0"/>
                        </a:spcAft>
                      </a:pPr>
                      <a:r>
                        <a:rPr lang="en-IE" sz="1000" dirty="0">
                          <a:effectLst/>
                        </a:rPr>
                        <a:t>PHASE THREE</a:t>
                      </a:r>
                      <a:endParaRPr lang="en-IE"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hMerge="1">
                  <a:txBody>
                    <a:bodyPr/>
                    <a:lstStyle/>
                    <a:p>
                      <a:endParaRPr lang="en-IE"/>
                    </a:p>
                  </a:txBody>
                  <a:tcPr/>
                </a:tc>
              </a:tr>
              <a:tr h="479207">
                <a:tc>
                  <a:txBody>
                    <a:bodyPr/>
                    <a:lstStyle/>
                    <a:p>
                      <a:pPr>
                        <a:lnSpc>
                          <a:spcPct val="107000"/>
                        </a:lnSpc>
                        <a:spcAft>
                          <a:spcPts val="0"/>
                        </a:spcAft>
                      </a:pPr>
                      <a:r>
                        <a:rPr lang="en-IE" sz="1000">
                          <a:effectLst/>
                        </a:rPr>
                        <a:t>Key Development</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IE" sz="1000" strike="sngStrike" dirty="0">
                          <a:solidFill>
                            <a:srgbClr val="FF0000"/>
                          </a:solidFill>
                          <a:effectLst/>
                        </a:rPr>
                        <a:t>Completion of balance of permissible residential development on western side of Plan Lands:</a:t>
                      </a:r>
                      <a:endParaRPr lang="en-IE" sz="1100" dirty="0">
                        <a:solidFill>
                          <a:srgbClr val="FF0000"/>
                        </a:solidFill>
                        <a:effectLst/>
                      </a:endParaRPr>
                    </a:p>
                    <a:p>
                      <a:pPr>
                        <a:lnSpc>
                          <a:spcPct val="107000"/>
                        </a:lnSpc>
                        <a:spcAft>
                          <a:spcPts val="0"/>
                        </a:spcAft>
                      </a:pPr>
                      <a:r>
                        <a:rPr lang="en-IE" sz="1000" dirty="0">
                          <a:effectLst/>
                        </a:rPr>
                        <a:t>Option A (relocation of 220 kV lines) </a:t>
                      </a:r>
                      <a:r>
                        <a:rPr lang="en-IE" sz="1000" dirty="0">
                          <a:solidFill>
                            <a:srgbClr val="FF0000"/>
                          </a:solidFill>
                          <a:effectLst/>
                        </a:rPr>
                        <a:t>– </a:t>
                      </a:r>
                      <a:r>
                        <a:rPr lang="en-IE" sz="1000" strike="sngStrike" dirty="0">
                          <a:solidFill>
                            <a:srgbClr val="FF0000"/>
                          </a:solidFill>
                          <a:effectLst/>
                        </a:rPr>
                        <a:t>approx. 460 dwellings </a:t>
                      </a:r>
                      <a:r>
                        <a:rPr lang="en-IE" sz="1000" dirty="0">
                          <a:solidFill>
                            <a:srgbClr val="0070C0"/>
                          </a:solidFill>
                          <a:effectLst/>
                        </a:rPr>
                        <a:t>350 dwellings</a:t>
                      </a:r>
                      <a:endParaRPr lang="en-IE" sz="1100" dirty="0">
                        <a:solidFill>
                          <a:srgbClr val="0070C0"/>
                        </a:solidFill>
                        <a:effectLst/>
                      </a:endParaRPr>
                    </a:p>
                    <a:p>
                      <a:pPr>
                        <a:lnSpc>
                          <a:spcPct val="107000"/>
                        </a:lnSpc>
                        <a:spcAft>
                          <a:spcPts val="0"/>
                        </a:spcAft>
                      </a:pPr>
                      <a:r>
                        <a:rPr lang="en-IE" sz="1000" dirty="0">
                          <a:effectLst/>
                        </a:rPr>
                        <a:t>Option B (retention of existing 220 kV lines) –</a:t>
                      </a:r>
                      <a:r>
                        <a:rPr lang="en-IE" sz="1000" dirty="0">
                          <a:solidFill>
                            <a:srgbClr val="FF0000"/>
                          </a:solidFill>
                          <a:effectLst/>
                        </a:rPr>
                        <a:t> </a:t>
                      </a:r>
                      <a:r>
                        <a:rPr lang="en-IE" sz="1000" strike="sngStrike" dirty="0">
                          <a:solidFill>
                            <a:srgbClr val="FF0000"/>
                          </a:solidFill>
                          <a:effectLst/>
                        </a:rPr>
                        <a:t>approx. 460 dwellings </a:t>
                      </a:r>
                      <a:r>
                        <a:rPr lang="en-IE" sz="1000" dirty="0">
                          <a:solidFill>
                            <a:srgbClr val="0070C0"/>
                          </a:solidFill>
                          <a:effectLst/>
                        </a:rPr>
                        <a:t>350 dwellings</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r h="958414">
                <a:tc>
                  <a:txBody>
                    <a:bodyPr/>
                    <a:lstStyle/>
                    <a:p>
                      <a:pPr>
                        <a:lnSpc>
                          <a:spcPct val="107000"/>
                        </a:lnSpc>
                        <a:spcAft>
                          <a:spcPts val="0"/>
                        </a:spcAft>
                      </a:pPr>
                      <a:r>
                        <a:rPr lang="en-IE" sz="1000">
                          <a:effectLst/>
                        </a:rPr>
                        <a:t>Key Outcomes Required Before Next Phase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marL="342900" lvl="0" indent="-342900">
                        <a:lnSpc>
                          <a:spcPct val="107000"/>
                        </a:lnSpc>
                        <a:spcAft>
                          <a:spcPts val="0"/>
                        </a:spcAft>
                        <a:buFont typeface="Symbol" panose="05050102010706020507" pitchFamily="18" charset="2"/>
                        <a:buChar char=""/>
                      </a:pPr>
                      <a:r>
                        <a:rPr lang="en-IE" sz="1000" strike="sngStrike" dirty="0">
                          <a:solidFill>
                            <a:srgbClr val="FF0000"/>
                          </a:solidFill>
                          <a:effectLst/>
                        </a:rPr>
                        <a:t>Site made available for construction of a second primary school on the remaining designated primary school on the eastern and western side of the Plan Lands</a:t>
                      </a:r>
                      <a:endParaRPr lang="en-IE" sz="1100" dirty="0">
                        <a:solidFill>
                          <a:srgbClr val="FF0000"/>
                        </a:solidFill>
                        <a:effectLst/>
                      </a:endParaRPr>
                    </a:p>
                    <a:p>
                      <a:pPr marL="342900" lvl="0" indent="-342900">
                        <a:lnSpc>
                          <a:spcPct val="107000"/>
                        </a:lnSpc>
                        <a:spcAft>
                          <a:spcPts val="0"/>
                        </a:spcAft>
                        <a:buFont typeface="Symbol" panose="05050102010706020507" pitchFamily="18" charset="2"/>
                        <a:buChar char=""/>
                      </a:pPr>
                      <a:r>
                        <a:rPr lang="en-IE" sz="1000" dirty="0">
                          <a:effectLst/>
                        </a:rPr>
                        <a:t>Completion of Oldcourt Park</a:t>
                      </a:r>
                      <a:endParaRPr lang="en-IE" sz="1100" dirty="0">
                        <a:effectLst/>
                      </a:endParaRPr>
                    </a:p>
                    <a:p>
                      <a:pPr marL="342900" lvl="0" indent="-342900">
                        <a:lnSpc>
                          <a:spcPct val="107000"/>
                        </a:lnSpc>
                        <a:spcAft>
                          <a:spcPts val="0"/>
                        </a:spcAft>
                        <a:buFont typeface="Symbol" panose="05050102010706020507" pitchFamily="18" charset="2"/>
                        <a:buChar char=""/>
                      </a:pPr>
                      <a:r>
                        <a:rPr lang="en-IE" sz="1000" dirty="0">
                          <a:solidFill>
                            <a:srgbClr val="0070C0"/>
                          </a:solidFill>
                          <a:effectLst/>
                        </a:rPr>
                        <a:t>Commencement of planning process for the provision of a school on the designated primary school site on the eastern side of the Plan Lands OR on the designated primary school site on the western side of the Plan Lands.</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r>
              <a:tr h="798679">
                <a:tc>
                  <a:txBody>
                    <a:bodyPr/>
                    <a:lstStyle/>
                    <a:p>
                      <a:pPr>
                        <a:lnSpc>
                          <a:spcPct val="107000"/>
                        </a:lnSpc>
                        <a:spcAft>
                          <a:spcPts val="0"/>
                        </a:spcAft>
                      </a:pPr>
                      <a:r>
                        <a:rPr lang="en-IE" sz="1000">
                          <a:effectLst/>
                        </a:rPr>
                        <a:t>Rationale</a:t>
                      </a:r>
                      <a:endParaRPr lang="en-IE"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IE" sz="1000" strike="sngStrike" dirty="0">
                          <a:solidFill>
                            <a:srgbClr val="FF0000"/>
                          </a:solidFill>
                          <a:effectLst/>
                        </a:rPr>
                        <a:t>Two primary schools and parkland facilities will be required to meet the existing and future population needs of the Plan Lands and its surrounding suburban hinterland. </a:t>
                      </a:r>
                      <a:endParaRPr lang="en-IE" sz="1100" dirty="0">
                        <a:solidFill>
                          <a:srgbClr val="FF0000"/>
                        </a:solidFill>
                        <a:effectLst/>
                      </a:endParaRPr>
                    </a:p>
                    <a:p>
                      <a:pPr>
                        <a:lnSpc>
                          <a:spcPct val="107000"/>
                        </a:lnSpc>
                        <a:spcAft>
                          <a:spcPts val="0"/>
                        </a:spcAft>
                      </a:pPr>
                      <a:r>
                        <a:rPr lang="en-IE" sz="1000" dirty="0">
                          <a:solidFill>
                            <a:srgbClr val="0070C0"/>
                          </a:solidFill>
                          <a:effectLst/>
                        </a:rPr>
                        <a:t>Parkland facilities will be required to meet the existing and future population needs of the Plan Lands and its surrounding suburban hinterland. A Primary School is also required to meet the existing and new population needs of the Plan Lands and its surrounding suburban hinterland.  </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90748490"/>
              </p:ext>
            </p:extLst>
          </p:nvPr>
        </p:nvGraphicFramePr>
        <p:xfrm>
          <a:off x="628655" y="4494894"/>
          <a:ext cx="7886700" cy="1304544"/>
        </p:xfrm>
        <a:graphic>
          <a:graphicData uri="http://schemas.openxmlformats.org/drawingml/2006/table">
            <a:tbl>
              <a:tblPr firstRow="1" firstCol="1" bandRow="1">
                <a:tableStyleId>{16D9F66E-5EB9-4882-86FB-DCBF35E3C3E4}</a:tableStyleId>
              </a:tblPr>
              <a:tblGrid>
                <a:gridCol w="2321680"/>
                <a:gridCol w="5565020"/>
              </a:tblGrid>
              <a:tr h="159736">
                <a:tc gridSpan="2">
                  <a:txBody>
                    <a:bodyPr/>
                    <a:lstStyle/>
                    <a:p>
                      <a:pPr algn="ctr">
                        <a:lnSpc>
                          <a:spcPct val="107000"/>
                        </a:lnSpc>
                        <a:spcAft>
                          <a:spcPts val="0"/>
                        </a:spcAft>
                      </a:pPr>
                      <a:r>
                        <a:rPr lang="en-IE" sz="1000" dirty="0">
                          <a:solidFill>
                            <a:srgbClr val="0070C0"/>
                          </a:solidFill>
                          <a:effectLst/>
                        </a:rPr>
                        <a:t>PHASE FOUR</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solidFill>
                      <a:schemeClr val="accent6">
                        <a:tint val="20000"/>
                        <a:alpha val="77000"/>
                      </a:schemeClr>
                    </a:solidFill>
                  </a:tcPr>
                </a:tc>
                <a:tc hMerge="1">
                  <a:txBody>
                    <a:bodyPr/>
                    <a:lstStyle/>
                    <a:p>
                      <a:endParaRPr lang="en-IE"/>
                    </a:p>
                  </a:txBody>
                  <a:tcPr/>
                </a:tc>
              </a:tr>
              <a:tr h="479207">
                <a:tc>
                  <a:txBody>
                    <a:bodyPr/>
                    <a:lstStyle/>
                    <a:p>
                      <a:pPr>
                        <a:lnSpc>
                          <a:spcPct val="107000"/>
                        </a:lnSpc>
                        <a:spcAft>
                          <a:spcPts val="0"/>
                        </a:spcAft>
                      </a:pPr>
                      <a:r>
                        <a:rPr lang="en-IE" sz="1000">
                          <a:solidFill>
                            <a:srgbClr val="0070C0"/>
                          </a:solidFill>
                          <a:effectLst/>
                        </a:rPr>
                        <a:t>Key Development</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IE" sz="1000" dirty="0">
                          <a:solidFill>
                            <a:srgbClr val="0070C0"/>
                          </a:solidFill>
                          <a:effectLst/>
                        </a:rPr>
                        <a:t>Completion of balance of permissible residential development on western side of Plan Lands:</a:t>
                      </a:r>
                      <a:endParaRPr lang="en-IE" sz="1100" dirty="0">
                        <a:solidFill>
                          <a:srgbClr val="0070C0"/>
                        </a:solidFill>
                        <a:effectLst/>
                      </a:endParaRPr>
                    </a:p>
                    <a:p>
                      <a:pPr>
                        <a:lnSpc>
                          <a:spcPct val="107000"/>
                        </a:lnSpc>
                        <a:spcAft>
                          <a:spcPts val="0"/>
                        </a:spcAft>
                      </a:pPr>
                      <a:r>
                        <a:rPr lang="en-IE" sz="1000" dirty="0">
                          <a:solidFill>
                            <a:srgbClr val="0070C0"/>
                          </a:solidFill>
                          <a:effectLst/>
                        </a:rPr>
                        <a:t>Option A (relocation of 220 kV lines) – approx. 110 dwellings</a:t>
                      </a:r>
                      <a:endParaRPr lang="en-IE" sz="1100" dirty="0">
                        <a:solidFill>
                          <a:srgbClr val="0070C0"/>
                        </a:solidFill>
                        <a:effectLst/>
                      </a:endParaRPr>
                    </a:p>
                    <a:p>
                      <a:pPr>
                        <a:lnSpc>
                          <a:spcPct val="107000"/>
                        </a:lnSpc>
                        <a:spcAft>
                          <a:spcPts val="0"/>
                        </a:spcAft>
                      </a:pPr>
                      <a:r>
                        <a:rPr lang="en-IE" sz="1000" dirty="0">
                          <a:solidFill>
                            <a:srgbClr val="0070C0"/>
                          </a:solidFill>
                          <a:effectLst/>
                        </a:rPr>
                        <a:t>Option B (retention of existing 220 kV lines) – approx. 110 dwellings</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r h="319471">
                <a:tc>
                  <a:txBody>
                    <a:bodyPr/>
                    <a:lstStyle/>
                    <a:p>
                      <a:pPr>
                        <a:lnSpc>
                          <a:spcPct val="107000"/>
                        </a:lnSpc>
                        <a:spcAft>
                          <a:spcPts val="0"/>
                        </a:spcAft>
                      </a:pPr>
                      <a:r>
                        <a:rPr lang="en-IE" sz="1000">
                          <a:solidFill>
                            <a:srgbClr val="0070C0"/>
                          </a:solidFill>
                          <a:effectLst/>
                        </a:rPr>
                        <a:t>Key Outcomes Required Before Next Phase</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marL="342900" lvl="0" indent="-342900">
                        <a:lnSpc>
                          <a:spcPct val="107000"/>
                        </a:lnSpc>
                        <a:spcAft>
                          <a:spcPts val="0"/>
                        </a:spcAft>
                        <a:buFont typeface="Symbol" panose="05050102010706020507" pitchFamily="18" charset="2"/>
                        <a:buChar char=""/>
                      </a:pPr>
                      <a:r>
                        <a:rPr lang="en-IE" sz="1000">
                          <a:solidFill>
                            <a:srgbClr val="0070C0"/>
                          </a:solidFill>
                          <a:effectLst/>
                        </a:rPr>
                        <a:t>Commencement of construction of the designated Primary Schools on the eastern and western side of the Plan Lands</a:t>
                      </a:r>
                      <a:endParaRPr lang="en-IE" sz="11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r h="319471">
                <a:tc>
                  <a:txBody>
                    <a:bodyPr/>
                    <a:lstStyle/>
                    <a:p>
                      <a:pPr>
                        <a:lnSpc>
                          <a:spcPct val="107000"/>
                        </a:lnSpc>
                        <a:spcAft>
                          <a:spcPts val="0"/>
                        </a:spcAft>
                      </a:pPr>
                      <a:r>
                        <a:rPr lang="en-IE" sz="1000" dirty="0">
                          <a:solidFill>
                            <a:srgbClr val="0070C0"/>
                          </a:solidFill>
                          <a:effectLst/>
                        </a:rPr>
                        <a:t>Rationale</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c>
                  <a:txBody>
                    <a:bodyPr/>
                    <a:lstStyle/>
                    <a:p>
                      <a:pPr>
                        <a:lnSpc>
                          <a:spcPct val="107000"/>
                        </a:lnSpc>
                        <a:spcAft>
                          <a:spcPts val="0"/>
                        </a:spcAft>
                      </a:pPr>
                      <a:r>
                        <a:rPr lang="en-IE" sz="1000" dirty="0">
                          <a:solidFill>
                            <a:srgbClr val="0070C0"/>
                          </a:solidFill>
                          <a:effectLst/>
                        </a:rPr>
                        <a:t>Two Primary Schools will be required to meet the existing and new population needs of the Plan Lands and its surrounding suburban hinterland. </a:t>
                      </a:r>
                      <a:endParaRPr lang="en-IE" sz="1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067" marR="61067" marT="0" marB="0"/>
                </a:tc>
              </a:tr>
            </a:tbl>
          </a:graphicData>
        </a:graphic>
      </p:graphicFrame>
    </p:spTree>
    <p:extLst>
      <p:ext uri="{BB962C8B-B14F-4D97-AF65-F5344CB8AC3E}">
        <p14:creationId xmlns:p14="http://schemas.microsoft.com/office/powerpoint/2010/main" val="329773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1314"/>
            <a:ext cx="9144000" cy="6172540"/>
          </a:xfrm>
          <a:prstGeom prst="rect">
            <a:avLst/>
          </a:prstGeom>
        </p:spPr>
      </p:pic>
      <p:sp>
        <p:nvSpPr>
          <p:cNvPr id="3" name="TextBox 2"/>
          <p:cNvSpPr txBox="1"/>
          <p:nvPr/>
        </p:nvSpPr>
        <p:spPr>
          <a:xfrm>
            <a:off x="0" y="2372566"/>
            <a:ext cx="4009292" cy="2031325"/>
          </a:xfrm>
          <a:prstGeom prst="rect">
            <a:avLst/>
          </a:prstGeom>
          <a:solidFill>
            <a:schemeClr val="accent6">
              <a:alpha val="91000"/>
            </a:schemeClr>
          </a:solidFill>
        </p:spPr>
        <p:txBody>
          <a:bodyPr wrap="square" rtlCol="0">
            <a:spAutoFit/>
          </a:bodyPr>
          <a:lstStyle/>
          <a:p>
            <a:r>
              <a:rPr lang="en-IE" b="1" dirty="0" smtClean="0"/>
              <a:t>Next Steps</a:t>
            </a:r>
          </a:p>
          <a:p>
            <a:pPr marL="342900" indent="-342900">
              <a:buFont typeface="Wingdings" panose="05000000000000000000" pitchFamily="2" charset="2"/>
              <a:buChar char="§"/>
            </a:pPr>
            <a:r>
              <a:rPr lang="en-IE" dirty="0" smtClean="0">
                <a:solidFill>
                  <a:schemeClr val="bg1"/>
                </a:solidFill>
              </a:rPr>
              <a:t>Finalisation of Draft Amendment </a:t>
            </a:r>
          </a:p>
          <a:p>
            <a:pPr marL="342900" indent="-342900">
              <a:buFont typeface="Wingdings" panose="05000000000000000000" pitchFamily="2" charset="2"/>
              <a:buChar char="§"/>
            </a:pPr>
            <a:r>
              <a:rPr lang="en-IE" dirty="0" smtClean="0">
                <a:solidFill>
                  <a:schemeClr val="bg1"/>
                </a:solidFill>
              </a:rPr>
              <a:t>Public Display &amp; Consultation</a:t>
            </a:r>
          </a:p>
          <a:p>
            <a:pPr marL="342900" indent="-342900">
              <a:buFont typeface="Wingdings" panose="05000000000000000000" pitchFamily="2" charset="2"/>
              <a:buChar char="§"/>
            </a:pPr>
            <a:r>
              <a:rPr lang="en-IE" smtClean="0">
                <a:solidFill>
                  <a:schemeClr val="bg1"/>
                </a:solidFill>
              </a:rPr>
              <a:t>Preparation of Report</a:t>
            </a:r>
            <a:endParaRPr lang="en-IE" dirty="0" smtClean="0">
              <a:solidFill>
                <a:schemeClr val="bg1"/>
              </a:solidFill>
            </a:endParaRPr>
          </a:p>
          <a:p>
            <a:pPr marL="342900" indent="-342900">
              <a:buFont typeface="Wingdings" panose="05000000000000000000" pitchFamily="2" charset="2"/>
              <a:buChar char="§"/>
            </a:pPr>
            <a:r>
              <a:rPr lang="en-IE" dirty="0" smtClean="0">
                <a:solidFill>
                  <a:schemeClr val="bg1"/>
                </a:solidFill>
              </a:rPr>
              <a:t>Elected Representatives Consideration of Amendment </a:t>
            </a:r>
          </a:p>
          <a:p>
            <a:pPr marL="342900" indent="-342900">
              <a:buFont typeface="Wingdings" panose="05000000000000000000" pitchFamily="2" charset="2"/>
              <a:buChar char="§"/>
            </a:pPr>
            <a:r>
              <a:rPr lang="en-IE" dirty="0" smtClean="0">
                <a:solidFill>
                  <a:schemeClr val="bg1"/>
                </a:solidFill>
              </a:rPr>
              <a:t>Plan Implementation </a:t>
            </a:r>
            <a:endParaRPr lang="en-IE" dirty="0">
              <a:solidFill>
                <a:schemeClr val="bg1"/>
              </a:solidFill>
            </a:endParaRPr>
          </a:p>
        </p:txBody>
      </p:sp>
      <p:sp>
        <p:nvSpPr>
          <p:cNvPr id="9" name="Rectangle 8"/>
          <p:cNvSpPr/>
          <p:nvPr/>
        </p:nvSpPr>
        <p:spPr>
          <a:xfrm>
            <a:off x="1041873" y="157039"/>
            <a:ext cx="7060267" cy="369332"/>
          </a:xfrm>
          <a:prstGeom prst="rect">
            <a:avLst/>
          </a:prstGeom>
        </p:spPr>
        <p:txBody>
          <a:bodyPr wrap="none">
            <a:spAutoFit/>
          </a:bodyPr>
          <a:lstStyle/>
          <a:p>
            <a:pPr algn="ctr"/>
            <a:r>
              <a:rPr lang="en-IE" b="1" dirty="0" smtClean="0"/>
              <a:t>Ballycullen Oldcourt Local Area Plan Proposed Amendment – Next Steps</a:t>
            </a:r>
            <a:endParaRPr lang="en-IE"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52" y="5203221"/>
            <a:ext cx="1017820" cy="9630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077" y="5334257"/>
            <a:ext cx="1981200" cy="1038225"/>
          </a:xfrm>
          <a:prstGeom prst="rect">
            <a:avLst/>
          </a:prstGeom>
        </p:spPr>
      </p:pic>
    </p:spTree>
    <p:extLst>
      <p:ext uri="{BB962C8B-B14F-4D97-AF65-F5344CB8AC3E}">
        <p14:creationId xmlns:p14="http://schemas.microsoft.com/office/powerpoint/2010/main" val="164895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33" t="1437" r="1121" b="1370"/>
          <a:stretch/>
        </p:blipFill>
        <p:spPr>
          <a:xfrm>
            <a:off x="0" y="410186"/>
            <a:ext cx="9144000" cy="6046706"/>
          </a:xfrm>
          <a:prstGeom prst="rect">
            <a:avLst/>
          </a:prstGeom>
        </p:spPr>
      </p:pic>
      <p:sp>
        <p:nvSpPr>
          <p:cNvPr id="6" name="TextBox 5"/>
          <p:cNvSpPr txBox="1"/>
          <p:nvPr/>
        </p:nvSpPr>
        <p:spPr>
          <a:xfrm>
            <a:off x="-1" y="2318906"/>
            <a:ext cx="3821723" cy="923330"/>
          </a:xfrm>
          <a:prstGeom prst="rect">
            <a:avLst/>
          </a:prstGeom>
          <a:solidFill>
            <a:schemeClr val="accent6">
              <a:alpha val="81000"/>
            </a:schemeClr>
          </a:solidFill>
        </p:spPr>
        <p:txBody>
          <a:bodyPr wrap="square" rtlCol="0">
            <a:spAutoFit/>
          </a:bodyPr>
          <a:lstStyle/>
          <a:p>
            <a:r>
              <a:rPr lang="en-IE" sz="5400" b="1" dirty="0" smtClean="0">
                <a:solidFill>
                  <a:schemeClr val="bg1"/>
                </a:solidFill>
              </a:rPr>
              <a:t>THANK YOU!</a:t>
            </a:r>
            <a:endParaRPr lang="en-IE" sz="5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52" y="5203221"/>
            <a:ext cx="1017820" cy="9630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6292" y="5165615"/>
            <a:ext cx="1981200" cy="1038225"/>
          </a:xfrm>
          <a:prstGeom prst="rect">
            <a:avLst/>
          </a:prstGeom>
        </p:spPr>
      </p:pic>
    </p:spTree>
    <p:extLst>
      <p:ext uri="{BB962C8B-B14F-4D97-AF65-F5344CB8AC3E}">
        <p14:creationId xmlns:p14="http://schemas.microsoft.com/office/powerpoint/2010/main" val="596745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14154"/>
          <a:stretch/>
        </p:blipFill>
        <p:spPr>
          <a:xfrm>
            <a:off x="-5722" y="375819"/>
            <a:ext cx="9155444" cy="6106362"/>
          </a:xfrm>
          <a:prstGeom prst="rect">
            <a:avLst/>
          </a:prstGeom>
        </p:spPr>
      </p:pic>
      <p:sp>
        <p:nvSpPr>
          <p:cNvPr id="3" name="TextBox 2"/>
          <p:cNvSpPr txBox="1"/>
          <p:nvPr/>
        </p:nvSpPr>
        <p:spPr>
          <a:xfrm>
            <a:off x="-5722" y="2092260"/>
            <a:ext cx="3821723" cy="2031325"/>
          </a:xfrm>
          <a:prstGeom prst="rect">
            <a:avLst/>
          </a:prstGeom>
          <a:solidFill>
            <a:schemeClr val="accent6">
              <a:alpha val="81000"/>
            </a:schemeClr>
          </a:solidFill>
        </p:spPr>
        <p:txBody>
          <a:bodyPr wrap="square" rtlCol="0">
            <a:spAutoFit/>
          </a:bodyPr>
          <a:lstStyle/>
          <a:p>
            <a:r>
              <a:rPr lang="en-IE" b="1" dirty="0" smtClean="0">
                <a:solidFill>
                  <a:schemeClr val="bg1"/>
                </a:solidFill>
              </a:rPr>
              <a:t>Presentation Format</a:t>
            </a:r>
          </a:p>
          <a:p>
            <a:pPr marL="285750" indent="-285750">
              <a:buFont typeface="Wingdings" panose="05000000000000000000" pitchFamily="2" charset="2"/>
              <a:buChar char="§"/>
            </a:pPr>
            <a:r>
              <a:rPr lang="en-IE" dirty="0" smtClean="0">
                <a:solidFill>
                  <a:schemeClr val="bg1"/>
                </a:solidFill>
              </a:rPr>
              <a:t>Introduction &amp; Context</a:t>
            </a:r>
          </a:p>
          <a:p>
            <a:pPr marL="285750" indent="-285750">
              <a:buFont typeface="Wingdings" panose="05000000000000000000" pitchFamily="2" charset="2"/>
              <a:buChar char="§"/>
            </a:pPr>
            <a:r>
              <a:rPr lang="en-IE" dirty="0" smtClean="0">
                <a:solidFill>
                  <a:schemeClr val="bg1"/>
                </a:solidFill>
              </a:rPr>
              <a:t>Local Area Plan Progress Update</a:t>
            </a:r>
          </a:p>
          <a:p>
            <a:pPr marL="285750" indent="-285750">
              <a:buFont typeface="Wingdings" panose="05000000000000000000" pitchFamily="2" charset="2"/>
              <a:buChar char="§"/>
            </a:pPr>
            <a:r>
              <a:rPr lang="en-IE" dirty="0" smtClean="0">
                <a:solidFill>
                  <a:schemeClr val="bg1"/>
                </a:solidFill>
              </a:rPr>
              <a:t>Local Area Plan Phasing Issues</a:t>
            </a:r>
          </a:p>
          <a:p>
            <a:pPr marL="285750" indent="-285750">
              <a:buFont typeface="Wingdings" panose="05000000000000000000" pitchFamily="2" charset="2"/>
              <a:buChar char="§"/>
            </a:pPr>
            <a:r>
              <a:rPr lang="en-IE" dirty="0" smtClean="0">
                <a:solidFill>
                  <a:schemeClr val="bg1"/>
                </a:solidFill>
              </a:rPr>
              <a:t>Schools Provision Update</a:t>
            </a:r>
          </a:p>
          <a:p>
            <a:pPr marL="285750" indent="-285750">
              <a:buFont typeface="Wingdings" panose="05000000000000000000" pitchFamily="2" charset="2"/>
              <a:buChar char="§"/>
            </a:pPr>
            <a:r>
              <a:rPr lang="en-IE" dirty="0" smtClean="0">
                <a:solidFill>
                  <a:schemeClr val="bg1"/>
                </a:solidFill>
              </a:rPr>
              <a:t>Rebuilding Ireland &amp; LIHAF Proposal</a:t>
            </a:r>
          </a:p>
          <a:p>
            <a:pPr marL="285750" indent="-285750">
              <a:buFont typeface="Wingdings" panose="05000000000000000000" pitchFamily="2" charset="2"/>
              <a:buChar char="§"/>
            </a:pPr>
            <a:r>
              <a:rPr lang="en-IE" dirty="0" smtClean="0">
                <a:solidFill>
                  <a:schemeClr val="bg1"/>
                </a:solidFill>
              </a:rPr>
              <a:t>Proposed Phasing Issue Resolution </a:t>
            </a:r>
            <a:endParaRPr lang="en-IE" dirty="0">
              <a:solidFill>
                <a:schemeClr val="bg1"/>
              </a:solidFill>
            </a:endParaRPr>
          </a:p>
        </p:txBody>
      </p:sp>
      <p:sp>
        <p:nvSpPr>
          <p:cNvPr id="4" name="TextBox 3"/>
          <p:cNvSpPr txBox="1"/>
          <p:nvPr/>
        </p:nvSpPr>
        <p:spPr>
          <a:xfrm>
            <a:off x="2358293" y="782646"/>
            <a:ext cx="4427415" cy="461665"/>
          </a:xfrm>
          <a:prstGeom prst="rect">
            <a:avLst/>
          </a:prstGeom>
          <a:noFill/>
        </p:spPr>
        <p:txBody>
          <a:bodyPr wrap="square" rtlCol="0">
            <a:spAutoFit/>
          </a:bodyPr>
          <a:lstStyle/>
          <a:p>
            <a:pPr algn="ctr"/>
            <a:r>
              <a:rPr lang="en-IE" sz="2400" b="1" dirty="0" smtClean="0">
                <a:solidFill>
                  <a:schemeClr val="bg1"/>
                </a:solidFill>
              </a:rPr>
              <a:t>Ballycullen Local Area Plan 2014</a:t>
            </a:r>
            <a:endParaRPr lang="en-IE" sz="2400" b="1"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0753" y="5267215"/>
            <a:ext cx="1981200" cy="1038225"/>
          </a:xfrm>
          <a:prstGeom prst="rect">
            <a:avLst/>
          </a:prstGeom>
        </p:spPr>
      </p:pic>
    </p:spTree>
    <p:extLst>
      <p:ext uri="{BB962C8B-B14F-4D97-AF65-F5344CB8AC3E}">
        <p14:creationId xmlns:p14="http://schemas.microsoft.com/office/powerpoint/2010/main" val="797876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282"/>
          <a:stretch/>
        </p:blipFill>
        <p:spPr>
          <a:xfrm>
            <a:off x="0" y="-18570"/>
            <a:ext cx="6994768" cy="6876570"/>
          </a:xfrm>
          <a:prstGeom prst="rect">
            <a:avLst/>
          </a:prstGeom>
        </p:spPr>
      </p:pic>
      <p:sp>
        <p:nvSpPr>
          <p:cNvPr id="3" name="TextBox 2"/>
          <p:cNvSpPr txBox="1"/>
          <p:nvPr/>
        </p:nvSpPr>
        <p:spPr>
          <a:xfrm>
            <a:off x="5374105" y="1988554"/>
            <a:ext cx="3769895" cy="3139321"/>
          </a:xfrm>
          <a:prstGeom prst="rect">
            <a:avLst/>
          </a:prstGeom>
          <a:solidFill>
            <a:schemeClr val="accent6">
              <a:alpha val="96000"/>
            </a:schemeClr>
          </a:solidFill>
        </p:spPr>
        <p:txBody>
          <a:bodyPr wrap="square" rtlCol="0">
            <a:spAutoFit/>
          </a:bodyPr>
          <a:lstStyle/>
          <a:p>
            <a:r>
              <a:rPr lang="en-IE" b="1" dirty="0" smtClean="0"/>
              <a:t>Plan Adoption </a:t>
            </a:r>
          </a:p>
          <a:p>
            <a:pPr marL="285750" indent="-285750">
              <a:buFont typeface="Wingdings" panose="05000000000000000000" pitchFamily="2" charset="2"/>
              <a:buChar char="§"/>
            </a:pPr>
            <a:r>
              <a:rPr lang="en-IE" dirty="0" smtClean="0">
                <a:solidFill>
                  <a:schemeClr val="bg1"/>
                </a:solidFill>
              </a:rPr>
              <a:t>May 2014</a:t>
            </a:r>
          </a:p>
          <a:p>
            <a:r>
              <a:rPr lang="en-IE" b="1" dirty="0" smtClean="0"/>
              <a:t>Key Elements:</a:t>
            </a:r>
          </a:p>
          <a:p>
            <a:pPr marL="285750" indent="-285750">
              <a:buFont typeface="Wingdings" panose="05000000000000000000" pitchFamily="2" charset="2"/>
              <a:buChar char="§"/>
            </a:pPr>
            <a:r>
              <a:rPr lang="en-IE" dirty="0" smtClean="0">
                <a:solidFill>
                  <a:schemeClr val="bg1"/>
                </a:solidFill>
              </a:rPr>
              <a:t>1,600 </a:t>
            </a:r>
            <a:r>
              <a:rPr lang="en-IE" dirty="0" smtClean="0">
                <a:solidFill>
                  <a:schemeClr val="bg1"/>
                </a:solidFill>
              </a:rPr>
              <a:t>Residential </a:t>
            </a:r>
            <a:r>
              <a:rPr lang="en-IE" dirty="0" smtClean="0">
                <a:solidFill>
                  <a:schemeClr val="bg1"/>
                </a:solidFill>
              </a:rPr>
              <a:t>Units (excluding </a:t>
            </a:r>
            <a:r>
              <a:rPr lang="en-IE" dirty="0">
                <a:solidFill>
                  <a:schemeClr val="bg1"/>
                </a:solidFill>
              </a:rPr>
              <a:t>e</a:t>
            </a:r>
            <a:r>
              <a:rPr lang="en-IE" dirty="0" smtClean="0">
                <a:solidFill>
                  <a:schemeClr val="bg1"/>
                </a:solidFill>
              </a:rPr>
              <a:t>xtant permissions)</a:t>
            </a:r>
            <a:endParaRPr lang="en-IE" dirty="0" smtClean="0">
              <a:solidFill>
                <a:schemeClr val="bg1"/>
              </a:solidFill>
            </a:endParaRPr>
          </a:p>
          <a:p>
            <a:pPr marL="285750" indent="-285750">
              <a:buFont typeface="Wingdings" panose="05000000000000000000" pitchFamily="2" charset="2"/>
              <a:buChar char="§"/>
            </a:pPr>
            <a:r>
              <a:rPr lang="en-IE" dirty="0" smtClean="0">
                <a:solidFill>
                  <a:schemeClr val="bg1"/>
                </a:solidFill>
              </a:rPr>
              <a:t>2 Schools</a:t>
            </a:r>
          </a:p>
          <a:p>
            <a:pPr marL="285750" indent="-285750">
              <a:buFont typeface="Wingdings" panose="05000000000000000000" pitchFamily="2" charset="2"/>
              <a:buChar char="§"/>
            </a:pPr>
            <a:r>
              <a:rPr lang="en-IE" dirty="0" smtClean="0">
                <a:solidFill>
                  <a:schemeClr val="bg1"/>
                </a:solidFill>
              </a:rPr>
              <a:t>Neighbourhood Parks</a:t>
            </a:r>
          </a:p>
          <a:p>
            <a:pPr marL="285750" indent="-285750">
              <a:buFont typeface="Wingdings" panose="05000000000000000000" pitchFamily="2" charset="2"/>
              <a:buChar char="§"/>
            </a:pPr>
            <a:r>
              <a:rPr lang="en-IE" dirty="0" smtClean="0">
                <a:solidFill>
                  <a:schemeClr val="bg1"/>
                </a:solidFill>
              </a:rPr>
              <a:t>Playing Pitches</a:t>
            </a:r>
          </a:p>
          <a:p>
            <a:r>
              <a:rPr lang="en-IE" b="1" dirty="0" smtClean="0"/>
              <a:t>Phasing Strategy</a:t>
            </a:r>
          </a:p>
          <a:p>
            <a:pPr marL="285750" indent="-285750">
              <a:buFont typeface="Wingdings" panose="05000000000000000000" pitchFamily="2" charset="2"/>
              <a:buChar char="§"/>
            </a:pPr>
            <a:r>
              <a:rPr lang="en-IE" dirty="0" smtClean="0">
                <a:solidFill>
                  <a:schemeClr val="bg1"/>
                </a:solidFill>
              </a:rPr>
              <a:t>Eastern Lands: 3 Phases</a:t>
            </a:r>
          </a:p>
          <a:p>
            <a:pPr marL="285750" indent="-285750">
              <a:buFont typeface="Wingdings" panose="05000000000000000000" pitchFamily="2" charset="2"/>
              <a:buChar char="§"/>
            </a:pPr>
            <a:r>
              <a:rPr lang="en-IE" dirty="0" smtClean="0">
                <a:solidFill>
                  <a:schemeClr val="bg1"/>
                </a:solidFill>
              </a:rPr>
              <a:t>Western Lands: 3 Phases</a:t>
            </a:r>
          </a:p>
        </p:txBody>
      </p:sp>
      <p:sp>
        <p:nvSpPr>
          <p:cNvPr id="4" name="TextBox 3"/>
          <p:cNvSpPr txBox="1"/>
          <p:nvPr/>
        </p:nvSpPr>
        <p:spPr>
          <a:xfrm>
            <a:off x="584201" y="188677"/>
            <a:ext cx="5918199" cy="461665"/>
          </a:xfrm>
          <a:prstGeom prst="rect">
            <a:avLst/>
          </a:prstGeom>
          <a:noFill/>
        </p:spPr>
        <p:txBody>
          <a:bodyPr wrap="square" rtlCol="0">
            <a:spAutoFit/>
          </a:bodyPr>
          <a:lstStyle/>
          <a:p>
            <a:pPr algn="ctr"/>
            <a:r>
              <a:rPr lang="en-IE" sz="2400" b="1" dirty="0" smtClean="0">
                <a:solidFill>
                  <a:schemeClr val="bg1"/>
                </a:solidFill>
              </a:rPr>
              <a:t>Ballycullen Local Area Plan 2014 Context</a:t>
            </a:r>
            <a:endParaRPr lang="en-IE" sz="2400" b="1" dirty="0">
              <a:solidFill>
                <a:schemeClr val="bg1"/>
              </a:solidFill>
            </a:endParaRPr>
          </a:p>
        </p:txBody>
      </p:sp>
    </p:spTree>
    <p:extLst>
      <p:ext uri="{BB962C8B-B14F-4D97-AF65-F5344CB8AC3E}">
        <p14:creationId xmlns:p14="http://schemas.microsoft.com/office/powerpoint/2010/main" val="837228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6" name="TextBox 5"/>
          <p:cNvSpPr txBox="1"/>
          <p:nvPr/>
        </p:nvSpPr>
        <p:spPr>
          <a:xfrm>
            <a:off x="5158154" y="1582339"/>
            <a:ext cx="3985846" cy="3139321"/>
          </a:xfrm>
          <a:prstGeom prst="rect">
            <a:avLst/>
          </a:prstGeom>
          <a:solidFill>
            <a:schemeClr val="accent6">
              <a:alpha val="88000"/>
            </a:schemeClr>
          </a:solidFill>
        </p:spPr>
        <p:txBody>
          <a:bodyPr wrap="square" rtlCol="0">
            <a:spAutoFit/>
          </a:bodyPr>
          <a:lstStyle/>
          <a:p>
            <a:r>
              <a:rPr lang="en-IE" b="1" dirty="0" smtClean="0"/>
              <a:t>Residential Development</a:t>
            </a:r>
          </a:p>
          <a:p>
            <a:r>
              <a:rPr lang="en-IE" b="1" dirty="0">
                <a:solidFill>
                  <a:schemeClr val="bg1"/>
                </a:solidFill>
              </a:rPr>
              <a:t>Western Lands (Pre LAP)</a:t>
            </a:r>
          </a:p>
          <a:p>
            <a:r>
              <a:rPr lang="en-IE" dirty="0" smtClean="0">
                <a:solidFill>
                  <a:schemeClr val="bg1"/>
                </a:solidFill>
              </a:rPr>
              <a:t>Permitted</a:t>
            </a:r>
            <a:r>
              <a:rPr lang="en-IE" dirty="0" smtClean="0">
                <a:solidFill>
                  <a:schemeClr val="bg1"/>
                </a:solidFill>
              </a:rPr>
              <a:t>: </a:t>
            </a:r>
            <a:r>
              <a:rPr lang="en-IE" dirty="0" smtClean="0">
                <a:solidFill>
                  <a:schemeClr val="bg1"/>
                </a:solidFill>
              </a:rPr>
              <a:t>0</a:t>
            </a:r>
          </a:p>
          <a:p>
            <a:endParaRPr lang="en-IE" dirty="0">
              <a:solidFill>
                <a:schemeClr val="bg1"/>
              </a:solidFill>
            </a:endParaRPr>
          </a:p>
          <a:p>
            <a:r>
              <a:rPr lang="en-IE" b="1" dirty="0">
                <a:solidFill>
                  <a:schemeClr val="bg1"/>
                </a:solidFill>
              </a:rPr>
              <a:t>Western Lands (</a:t>
            </a:r>
            <a:r>
              <a:rPr lang="en-IE" b="1" dirty="0" smtClean="0">
                <a:solidFill>
                  <a:schemeClr val="bg1"/>
                </a:solidFill>
              </a:rPr>
              <a:t>Post </a:t>
            </a:r>
            <a:r>
              <a:rPr lang="en-IE" b="1" dirty="0">
                <a:solidFill>
                  <a:schemeClr val="bg1"/>
                </a:solidFill>
              </a:rPr>
              <a:t>LAP)</a:t>
            </a:r>
          </a:p>
          <a:p>
            <a:r>
              <a:rPr lang="en-IE" dirty="0">
                <a:solidFill>
                  <a:schemeClr val="bg1"/>
                </a:solidFill>
              </a:rPr>
              <a:t>Permitted: </a:t>
            </a:r>
            <a:r>
              <a:rPr lang="en-IE" dirty="0" smtClean="0">
                <a:solidFill>
                  <a:schemeClr val="bg1"/>
                </a:solidFill>
              </a:rPr>
              <a:t>211 </a:t>
            </a:r>
            <a:r>
              <a:rPr lang="en-IE" dirty="0">
                <a:solidFill>
                  <a:schemeClr val="bg1"/>
                </a:solidFill>
              </a:rPr>
              <a:t>Residential Units</a:t>
            </a:r>
          </a:p>
          <a:p>
            <a:r>
              <a:rPr lang="en-IE" dirty="0">
                <a:solidFill>
                  <a:schemeClr val="bg1"/>
                </a:solidFill>
              </a:rPr>
              <a:t>Complete: </a:t>
            </a:r>
            <a:r>
              <a:rPr lang="en-IE" dirty="0" smtClean="0">
                <a:solidFill>
                  <a:schemeClr val="bg1"/>
                </a:solidFill>
              </a:rPr>
              <a:t>52 </a:t>
            </a:r>
            <a:r>
              <a:rPr lang="en-IE" dirty="0">
                <a:solidFill>
                  <a:schemeClr val="bg1"/>
                </a:solidFill>
              </a:rPr>
              <a:t>Residential Units</a:t>
            </a:r>
          </a:p>
          <a:p>
            <a:r>
              <a:rPr lang="en-IE" dirty="0">
                <a:solidFill>
                  <a:schemeClr val="bg1"/>
                </a:solidFill>
              </a:rPr>
              <a:t>Outstanding: </a:t>
            </a:r>
            <a:r>
              <a:rPr lang="en-IE" dirty="0" smtClean="0">
                <a:solidFill>
                  <a:schemeClr val="bg1"/>
                </a:solidFill>
              </a:rPr>
              <a:t>159 Residential </a:t>
            </a:r>
            <a:r>
              <a:rPr lang="en-IE" dirty="0">
                <a:solidFill>
                  <a:schemeClr val="bg1"/>
                </a:solidFill>
              </a:rPr>
              <a:t>Units</a:t>
            </a:r>
          </a:p>
          <a:p>
            <a:endParaRPr lang="en-IE" dirty="0" smtClean="0">
              <a:solidFill>
                <a:schemeClr val="bg1"/>
              </a:solidFill>
            </a:endParaRPr>
          </a:p>
          <a:p>
            <a:r>
              <a:rPr lang="en-IE" b="1" dirty="0" smtClean="0"/>
              <a:t>Current </a:t>
            </a:r>
            <a:r>
              <a:rPr lang="en-IE" b="1" dirty="0" smtClean="0"/>
              <a:t>Phase</a:t>
            </a:r>
          </a:p>
          <a:p>
            <a:r>
              <a:rPr lang="en-IE" dirty="0" smtClean="0">
                <a:solidFill>
                  <a:schemeClr val="bg1"/>
                </a:solidFill>
              </a:rPr>
              <a:t>Phase 1 on </a:t>
            </a:r>
            <a:r>
              <a:rPr lang="en-IE" dirty="0" smtClean="0">
                <a:solidFill>
                  <a:schemeClr val="bg1"/>
                </a:solidFill>
              </a:rPr>
              <a:t>Western </a:t>
            </a:r>
            <a:r>
              <a:rPr lang="en-IE" dirty="0" smtClean="0">
                <a:solidFill>
                  <a:schemeClr val="bg1"/>
                </a:solidFill>
              </a:rPr>
              <a:t>LAP Lands</a:t>
            </a:r>
          </a:p>
        </p:txBody>
      </p:sp>
      <p:sp>
        <p:nvSpPr>
          <p:cNvPr id="7" name="TextBox 6"/>
          <p:cNvSpPr txBox="1"/>
          <p:nvPr/>
        </p:nvSpPr>
        <p:spPr>
          <a:xfrm>
            <a:off x="2424723" y="550930"/>
            <a:ext cx="4294554" cy="461665"/>
          </a:xfrm>
          <a:prstGeom prst="rect">
            <a:avLst/>
          </a:prstGeom>
          <a:noFill/>
        </p:spPr>
        <p:txBody>
          <a:bodyPr wrap="square" rtlCol="0">
            <a:spAutoFit/>
          </a:bodyPr>
          <a:lstStyle/>
          <a:p>
            <a:pPr algn="ctr"/>
            <a:r>
              <a:rPr lang="en-IE" sz="2400" b="1" dirty="0" smtClean="0"/>
              <a:t>Local Area Plan Delivery Update</a:t>
            </a:r>
            <a:endParaRPr lang="en-IE" sz="2400" b="1" dirty="0"/>
          </a:p>
        </p:txBody>
      </p:sp>
      <p:sp>
        <p:nvSpPr>
          <p:cNvPr id="8" name="TextBox 7"/>
          <p:cNvSpPr txBox="1"/>
          <p:nvPr/>
        </p:nvSpPr>
        <p:spPr>
          <a:xfrm>
            <a:off x="0" y="1582339"/>
            <a:ext cx="3985846" cy="3693319"/>
          </a:xfrm>
          <a:prstGeom prst="rect">
            <a:avLst/>
          </a:prstGeom>
          <a:solidFill>
            <a:schemeClr val="accent6">
              <a:alpha val="88000"/>
            </a:schemeClr>
          </a:solidFill>
        </p:spPr>
        <p:txBody>
          <a:bodyPr wrap="square" rtlCol="0">
            <a:spAutoFit/>
          </a:bodyPr>
          <a:lstStyle/>
          <a:p>
            <a:r>
              <a:rPr lang="en-IE" b="1" dirty="0" smtClean="0"/>
              <a:t>Residential Development</a:t>
            </a:r>
          </a:p>
          <a:p>
            <a:r>
              <a:rPr lang="en-IE" b="1" dirty="0" smtClean="0">
                <a:solidFill>
                  <a:schemeClr val="bg1"/>
                </a:solidFill>
              </a:rPr>
              <a:t>Eastern </a:t>
            </a:r>
            <a:r>
              <a:rPr lang="en-IE" b="1" dirty="0" smtClean="0">
                <a:solidFill>
                  <a:schemeClr val="bg1"/>
                </a:solidFill>
              </a:rPr>
              <a:t>Lands (Pre LAP)</a:t>
            </a:r>
            <a:endParaRPr lang="en-IE" b="1" dirty="0" smtClean="0">
              <a:solidFill>
                <a:schemeClr val="bg1"/>
              </a:solidFill>
            </a:endParaRPr>
          </a:p>
          <a:p>
            <a:r>
              <a:rPr lang="en-IE" dirty="0" smtClean="0">
                <a:solidFill>
                  <a:schemeClr val="bg1"/>
                </a:solidFill>
              </a:rPr>
              <a:t>Permitted: </a:t>
            </a:r>
            <a:r>
              <a:rPr lang="en-IE" dirty="0" smtClean="0">
                <a:solidFill>
                  <a:schemeClr val="bg1"/>
                </a:solidFill>
              </a:rPr>
              <a:t>535 Residential Units</a:t>
            </a:r>
            <a:endParaRPr lang="en-IE" dirty="0" smtClean="0">
              <a:solidFill>
                <a:schemeClr val="bg1"/>
              </a:solidFill>
            </a:endParaRPr>
          </a:p>
          <a:p>
            <a:r>
              <a:rPr lang="en-IE" dirty="0" smtClean="0">
                <a:solidFill>
                  <a:schemeClr val="bg1"/>
                </a:solidFill>
              </a:rPr>
              <a:t>Complete: </a:t>
            </a:r>
            <a:r>
              <a:rPr lang="en-IE" dirty="0" smtClean="0">
                <a:solidFill>
                  <a:schemeClr val="bg1"/>
                </a:solidFill>
              </a:rPr>
              <a:t>413 Residential Units</a:t>
            </a:r>
            <a:endParaRPr lang="en-IE" dirty="0" smtClean="0">
              <a:solidFill>
                <a:schemeClr val="bg1"/>
              </a:solidFill>
            </a:endParaRPr>
          </a:p>
          <a:p>
            <a:r>
              <a:rPr lang="en-IE" dirty="0" smtClean="0">
                <a:solidFill>
                  <a:schemeClr val="bg1"/>
                </a:solidFill>
              </a:rPr>
              <a:t>Outstanding: 122 Residential Units</a:t>
            </a:r>
            <a:endParaRPr lang="en-IE" dirty="0" smtClean="0">
              <a:solidFill>
                <a:schemeClr val="bg1"/>
              </a:solidFill>
            </a:endParaRPr>
          </a:p>
          <a:p>
            <a:endParaRPr lang="en-IE" b="1" dirty="0" smtClean="0">
              <a:solidFill>
                <a:schemeClr val="bg1"/>
              </a:solidFill>
            </a:endParaRPr>
          </a:p>
          <a:p>
            <a:r>
              <a:rPr lang="en-IE" b="1" dirty="0" smtClean="0">
                <a:solidFill>
                  <a:schemeClr val="bg1"/>
                </a:solidFill>
              </a:rPr>
              <a:t>Eastern </a:t>
            </a:r>
            <a:r>
              <a:rPr lang="en-IE" b="1" dirty="0">
                <a:solidFill>
                  <a:schemeClr val="bg1"/>
                </a:solidFill>
              </a:rPr>
              <a:t>Lands (</a:t>
            </a:r>
            <a:r>
              <a:rPr lang="en-IE" b="1" dirty="0" smtClean="0">
                <a:solidFill>
                  <a:schemeClr val="bg1"/>
                </a:solidFill>
              </a:rPr>
              <a:t>Post </a:t>
            </a:r>
            <a:r>
              <a:rPr lang="en-IE" b="1" dirty="0">
                <a:solidFill>
                  <a:schemeClr val="bg1"/>
                </a:solidFill>
              </a:rPr>
              <a:t>LAP)</a:t>
            </a:r>
          </a:p>
          <a:p>
            <a:r>
              <a:rPr lang="en-IE" dirty="0">
                <a:solidFill>
                  <a:schemeClr val="bg1"/>
                </a:solidFill>
              </a:rPr>
              <a:t>Permitted: </a:t>
            </a:r>
            <a:r>
              <a:rPr lang="en-IE" dirty="0" smtClean="0">
                <a:solidFill>
                  <a:schemeClr val="bg1"/>
                </a:solidFill>
              </a:rPr>
              <a:t>193 </a:t>
            </a:r>
            <a:r>
              <a:rPr lang="en-IE" dirty="0">
                <a:solidFill>
                  <a:schemeClr val="bg1"/>
                </a:solidFill>
              </a:rPr>
              <a:t>Residential Units</a:t>
            </a:r>
          </a:p>
          <a:p>
            <a:r>
              <a:rPr lang="en-IE" dirty="0">
                <a:solidFill>
                  <a:schemeClr val="bg1"/>
                </a:solidFill>
              </a:rPr>
              <a:t>Complete: </a:t>
            </a:r>
            <a:r>
              <a:rPr lang="en-IE" dirty="0" smtClean="0">
                <a:solidFill>
                  <a:schemeClr val="bg1"/>
                </a:solidFill>
              </a:rPr>
              <a:t>21 </a:t>
            </a:r>
            <a:r>
              <a:rPr lang="en-IE" dirty="0">
                <a:solidFill>
                  <a:schemeClr val="bg1"/>
                </a:solidFill>
              </a:rPr>
              <a:t>Residential Units</a:t>
            </a:r>
          </a:p>
          <a:p>
            <a:r>
              <a:rPr lang="en-IE" dirty="0">
                <a:solidFill>
                  <a:schemeClr val="bg1"/>
                </a:solidFill>
              </a:rPr>
              <a:t>Outstanding: </a:t>
            </a:r>
            <a:r>
              <a:rPr lang="en-IE" dirty="0" smtClean="0">
                <a:solidFill>
                  <a:schemeClr val="bg1"/>
                </a:solidFill>
              </a:rPr>
              <a:t>172 </a:t>
            </a:r>
            <a:r>
              <a:rPr lang="en-IE" dirty="0">
                <a:solidFill>
                  <a:schemeClr val="bg1"/>
                </a:solidFill>
              </a:rPr>
              <a:t>Residential Units</a:t>
            </a:r>
          </a:p>
          <a:p>
            <a:endParaRPr lang="en-IE" b="1" dirty="0" smtClean="0"/>
          </a:p>
          <a:p>
            <a:r>
              <a:rPr lang="en-IE" b="1" dirty="0" smtClean="0"/>
              <a:t>Current </a:t>
            </a:r>
            <a:r>
              <a:rPr lang="en-IE" b="1" dirty="0" smtClean="0"/>
              <a:t>Phase</a:t>
            </a:r>
          </a:p>
          <a:p>
            <a:r>
              <a:rPr lang="en-IE" dirty="0" smtClean="0">
                <a:solidFill>
                  <a:schemeClr val="bg1"/>
                </a:solidFill>
              </a:rPr>
              <a:t>Phase 1 on Eastern </a:t>
            </a:r>
            <a:r>
              <a:rPr lang="en-IE" dirty="0" smtClean="0">
                <a:solidFill>
                  <a:schemeClr val="bg1"/>
                </a:solidFill>
              </a:rPr>
              <a:t>LAP </a:t>
            </a:r>
            <a:r>
              <a:rPr lang="en-IE" dirty="0" smtClean="0">
                <a:solidFill>
                  <a:schemeClr val="bg1"/>
                </a:solidFill>
              </a:rPr>
              <a:t>Lands</a:t>
            </a:r>
          </a:p>
        </p:txBody>
      </p:sp>
    </p:spTree>
    <p:extLst>
      <p:ext uri="{BB962C8B-B14F-4D97-AF65-F5344CB8AC3E}">
        <p14:creationId xmlns:p14="http://schemas.microsoft.com/office/powerpoint/2010/main" val="4024165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087" t="15284" r="2769" b="2771"/>
          <a:stretch/>
        </p:blipFill>
        <p:spPr>
          <a:xfrm>
            <a:off x="0" y="391203"/>
            <a:ext cx="9144000" cy="6064099"/>
          </a:xfrm>
          <a:prstGeom prst="rect">
            <a:avLst/>
          </a:prstGeom>
          <a:solidFill>
            <a:schemeClr val="accent6"/>
          </a:solidFill>
        </p:spPr>
      </p:pic>
      <p:sp>
        <p:nvSpPr>
          <p:cNvPr id="3" name="TextBox 2"/>
          <p:cNvSpPr txBox="1"/>
          <p:nvPr/>
        </p:nvSpPr>
        <p:spPr>
          <a:xfrm>
            <a:off x="0" y="1449701"/>
            <a:ext cx="5023339" cy="830997"/>
          </a:xfrm>
          <a:prstGeom prst="rect">
            <a:avLst/>
          </a:prstGeom>
          <a:solidFill>
            <a:schemeClr val="accent6">
              <a:alpha val="79000"/>
            </a:schemeClr>
          </a:solidFill>
        </p:spPr>
        <p:txBody>
          <a:bodyPr wrap="square" rtlCol="0">
            <a:spAutoFit/>
          </a:bodyPr>
          <a:lstStyle/>
          <a:p>
            <a:r>
              <a:rPr lang="en-IE" sz="2400" b="1" dirty="0" smtClean="0"/>
              <a:t>Local Area Plan Development Activity – Spatial Analysis</a:t>
            </a:r>
            <a:endParaRPr lang="en-IE" sz="2400" b="1" dirty="0"/>
          </a:p>
        </p:txBody>
      </p:sp>
      <p:sp>
        <p:nvSpPr>
          <p:cNvPr id="4" name="Donut 3"/>
          <p:cNvSpPr/>
          <p:nvPr/>
        </p:nvSpPr>
        <p:spPr>
          <a:xfrm>
            <a:off x="5486401" y="2665046"/>
            <a:ext cx="343876" cy="320431"/>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5" name="Donut 4"/>
          <p:cNvSpPr/>
          <p:nvPr/>
        </p:nvSpPr>
        <p:spPr>
          <a:xfrm>
            <a:off x="4228124" y="3423252"/>
            <a:ext cx="343876" cy="320431"/>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8" name="Donut 7"/>
          <p:cNvSpPr/>
          <p:nvPr/>
        </p:nvSpPr>
        <p:spPr>
          <a:xfrm>
            <a:off x="82063" y="5920268"/>
            <a:ext cx="343876" cy="320431"/>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9" name="TextBox 8"/>
          <p:cNvSpPr txBox="1"/>
          <p:nvPr/>
        </p:nvSpPr>
        <p:spPr>
          <a:xfrm>
            <a:off x="363415" y="5932922"/>
            <a:ext cx="1074615" cy="307777"/>
          </a:xfrm>
          <a:prstGeom prst="rect">
            <a:avLst/>
          </a:prstGeom>
          <a:noFill/>
        </p:spPr>
        <p:txBody>
          <a:bodyPr wrap="square" rtlCol="0">
            <a:spAutoFit/>
          </a:bodyPr>
          <a:lstStyle/>
          <a:p>
            <a:pPr algn="ctr"/>
            <a:r>
              <a:rPr lang="en-IE" sz="1400" b="1" dirty="0" smtClean="0"/>
              <a:t>School Site</a:t>
            </a:r>
            <a:endParaRPr lang="en-IE" sz="1400" b="1" dirty="0"/>
          </a:p>
        </p:txBody>
      </p:sp>
    </p:spTree>
    <p:extLst>
      <p:ext uri="{BB962C8B-B14F-4D97-AF65-F5344CB8AC3E}">
        <p14:creationId xmlns:p14="http://schemas.microsoft.com/office/powerpoint/2010/main" val="2725625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6094" y="450722"/>
            <a:ext cx="7331815" cy="369332"/>
          </a:xfrm>
          <a:prstGeom prst="rect">
            <a:avLst/>
          </a:prstGeom>
        </p:spPr>
        <p:txBody>
          <a:bodyPr wrap="none">
            <a:spAutoFit/>
          </a:bodyPr>
          <a:lstStyle/>
          <a:p>
            <a:pPr algn="ctr"/>
            <a:r>
              <a:rPr lang="en-IE" b="1" dirty="0" smtClean="0"/>
              <a:t>Ballycullen Oldcourt Local Area Plan – Anticipated Future Planning Activity</a:t>
            </a:r>
            <a:endParaRPr lang="en-IE"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446"/>
            <a:ext cx="9144000" cy="3763108"/>
          </a:xfrm>
          <a:prstGeom prst="rect">
            <a:avLst/>
          </a:prstGeom>
        </p:spPr>
      </p:pic>
      <p:sp>
        <p:nvSpPr>
          <p:cNvPr id="7" name="TextBox 6"/>
          <p:cNvSpPr txBox="1"/>
          <p:nvPr/>
        </p:nvSpPr>
        <p:spPr>
          <a:xfrm>
            <a:off x="101599" y="2515179"/>
            <a:ext cx="4173415" cy="2554545"/>
          </a:xfrm>
          <a:prstGeom prst="rect">
            <a:avLst/>
          </a:prstGeom>
          <a:solidFill>
            <a:schemeClr val="accent6">
              <a:alpha val="92000"/>
            </a:schemeClr>
          </a:solidFill>
        </p:spPr>
        <p:txBody>
          <a:bodyPr wrap="square" rtlCol="0">
            <a:spAutoFit/>
          </a:bodyPr>
          <a:lstStyle/>
          <a:p>
            <a:r>
              <a:rPr lang="en-IE" sz="1600" b="1" dirty="0" smtClean="0"/>
              <a:t>Key Elements (Western Lands)</a:t>
            </a:r>
          </a:p>
          <a:p>
            <a:pPr marL="342900" indent="-342900">
              <a:buFont typeface="Wingdings" panose="05000000000000000000" pitchFamily="2" charset="2"/>
              <a:buChar char="§"/>
            </a:pPr>
            <a:r>
              <a:rPr lang="en-IE" sz="1600" dirty="0" smtClean="0">
                <a:solidFill>
                  <a:schemeClr val="bg1"/>
                </a:solidFill>
              </a:rPr>
              <a:t>Planning Applications: </a:t>
            </a:r>
          </a:p>
          <a:p>
            <a:r>
              <a:rPr lang="en-IE" sz="1600" b="1" dirty="0" smtClean="0">
                <a:solidFill>
                  <a:schemeClr val="bg1"/>
                </a:solidFill>
              </a:rPr>
              <a:t>2018:</a:t>
            </a:r>
            <a:r>
              <a:rPr lang="en-IE" sz="1600" dirty="0" smtClean="0">
                <a:solidFill>
                  <a:schemeClr val="bg1"/>
                </a:solidFill>
              </a:rPr>
              <a:t> New Link Road &amp; Relocation of ESB Lines</a:t>
            </a:r>
          </a:p>
          <a:p>
            <a:r>
              <a:rPr lang="en-IE" sz="1600" dirty="0" smtClean="0">
                <a:solidFill>
                  <a:schemeClr val="bg1"/>
                </a:solidFill>
              </a:rPr>
              <a:t>           450 Residential Dwellings</a:t>
            </a:r>
          </a:p>
          <a:p>
            <a:r>
              <a:rPr lang="en-IE" sz="1600" b="1" dirty="0" smtClean="0">
                <a:solidFill>
                  <a:schemeClr val="bg1"/>
                </a:solidFill>
              </a:rPr>
              <a:t>2019:</a:t>
            </a:r>
            <a:r>
              <a:rPr lang="en-IE" sz="1600" dirty="0" smtClean="0">
                <a:solidFill>
                  <a:schemeClr val="bg1"/>
                </a:solidFill>
              </a:rPr>
              <a:t> 50 Residential Dwellings</a:t>
            </a:r>
          </a:p>
          <a:p>
            <a:r>
              <a:rPr lang="en-IE" sz="1600" b="1" dirty="0" smtClean="0">
                <a:solidFill>
                  <a:schemeClr val="bg1"/>
                </a:solidFill>
              </a:rPr>
              <a:t>2020 – 2021: </a:t>
            </a:r>
            <a:r>
              <a:rPr lang="en-IE" sz="1600" dirty="0" smtClean="0">
                <a:solidFill>
                  <a:schemeClr val="bg1"/>
                </a:solidFill>
              </a:rPr>
              <a:t>160 Residential Dwellings</a:t>
            </a:r>
          </a:p>
          <a:p>
            <a:pPr marL="285750" indent="-285750">
              <a:buFont typeface="Wingdings" panose="05000000000000000000" pitchFamily="2" charset="2"/>
              <a:buChar char="§"/>
            </a:pPr>
            <a:r>
              <a:rPr lang="en-IE" sz="1600" dirty="0" smtClean="0">
                <a:solidFill>
                  <a:schemeClr val="bg1"/>
                </a:solidFill>
              </a:rPr>
              <a:t>Construction of housing delivered on phased basis upon receipt of planning permission – Development expected to be complete in 2022 (subject to planning).</a:t>
            </a:r>
            <a:endParaRPr lang="en-IE" sz="1600" dirty="0">
              <a:solidFill>
                <a:schemeClr val="bg1"/>
              </a:solidFill>
            </a:endParaRPr>
          </a:p>
        </p:txBody>
      </p:sp>
    </p:spTree>
    <p:extLst>
      <p:ext uri="{BB962C8B-B14F-4D97-AF65-F5344CB8AC3E}">
        <p14:creationId xmlns:p14="http://schemas.microsoft.com/office/powerpoint/2010/main" val="1271597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307" t="9609" r="5496"/>
          <a:stretch/>
        </p:blipFill>
        <p:spPr>
          <a:xfrm>
            <a:off x="709790" y="1257506"/>
            <a:ext cx="3016737" cy="22437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87" y="3815033"/>
            <a:ext cx="3019940" cy="2243787"/>
          </a:xfrm>
          <a:prstGeom prst="rect">
            <a:avLst/>
          </a:prstGeom>
        </p:spPr>
      </p:pic>
      <p:sp>
        <p:nvSpPr>
          <p:cNvPr id="4" name="TextBox 3"/>
          <p:cNvSpPr txBox="1"/>
          <p:nvPr/>
        </p:nvSpPr>
        <p:spPr>
          <a:xfrm>
            <a:off x="4639459" y="1257506"/>
            <a:ext cx="3769895" cy="4524315"/>
          </a:xfrm>
          <a:prstGeom prst="rect">
            <a:avLst/>
          </a:prstGeom>
          <a:solidFill>
            <a:schemeClr val="accent6">
              <a:alpha val="88000"/>
            </a:schemeClr>
          </a:solidFill>
        </p:spPr>
        <p:txBody>
          <a:bodyPr wrap="square" rtlCol="0">
            <a:spAutoFit/>
          </a:bodyPr>
          <a:lstStyle/>
          <a:p>
            <a:r>
              <a:rPr lang="en-IE" b="1" dirty="0" smtClean="0"/>
              <a:t>Phasing Issue</a:t>
            </a:r>
          </a:p>
          <a:p>
            <a:pPr marL="285750" indent="-285750">
              <a:buFont typeface="Wingdings" panose="05000000000000000000" pitchFamily="2" charset="2"/>
              <a:buChar char="§"/>
            </a:pPr>
            <a:r>
              <a:rPr lang="en-IE" dirty="0" smtClean="0">
                <a:solidFill>
                  <a:schemeClr val="bg1"/>
                </a:solidFill>
              </a:rPr>
              <a:t>School Provision Premature</a:t>
            </a:r>
          </a:p>
          <a:p>
            <a:pPr marL="285750" indent="-285750">
              <a:buFont typeface="Wingdings" panose="05000000000000000000" pitchFamily="2" charset="2"/>
              <a:buChar char="§"/>
            </a:pPr>
            <a:r>
              <a:rPr lang="en-IE" dirty="0" smtClean="0">
                <a:solidFill>
                  <a:schemeClr val="bg1"/>
                </a:solidFill>
              </a:rPr>
              <a:t>Increased Population Requirement to Necessitate </a:t>
            </a:r>
            <a:r>
              <a:rPr lang="en-IE" dirty="0">
                <a:solidFill>
                  <a:schemeClr val="bg1"/>
                </a:solidFill>
              </a:rPr>
              <a:t>S</a:t>
            </a:r>
            <a:r>
              <a:rPr lang="en-IE" dirty="0" smtClean="0">
                <a:solidFill>
                  <a:schemeClr val="bg1"/>
                </a:solidFill>
              </a:rPr>
              <a:t>chool </a:t>
            </a:r>
            <a:r>
              <a:rPr lang="en-IE" dirty="0">
                <a:solidFill>
                  <a:schemeClr val="bg1"/>
                </a:solidFill>
              </a:rPr>
              <a:t>D</a:t>
            </a:r>
            <a:r>
              <a:rPr lang="en-IE" dirty="0" smtClean="0">
                <a:solidFill>
                  <a:schemeClr val="bg1"/>
                </a:solidFill>
              </a:rPr>
              <a:t>elivery</a:t>
            </a:r>
          </a:p>
          <a:p>
            <a:r>
              <a:rPr lang="en-IE" b="1" dirty="0" smtClean="0"/>
              <a:t>Resultant Impact</a:t>
            </a:r>
          </a:p>
          <a:p>
            <a:pPr marL="285750" indent="-285750">
              <a:buFont typeface="Wingdings" panose="05000000000000000000" pitchFamily="2" charset="2"/>
              <a:buChar char="§"/>
            </a:pPr>
            <a:r>
              <a:rPr lang="en-IE" dirty="0" smtClean="0">
                <a:solidFill>
                  <a:schemeClr val="bg1"/>
                </a:solidFill>
              </a:rPr>
              <a:t>Restricting Residential Development Planning Applications</a:t>
            </a:r>
          </a:p>
          <a:p>
            <a:pPr marL="285750" indent="-285750">
              <a:buFont typeface="Wingdings" panose="05000000000000000000" pitchFamily="2" charset="2"/>
              <a:buChar char="§"/>
            </a:pPr>
            <a:r>
              <a:rPr lang="en-IE" dirty="0" smtClean="0">
                <a:solidFill>
                  <a:schemeClr val="bg1"/>
                </a:solidFill>
              </a:rPr>
              <a:t>Halts all Residential Development</a:t>
            </a:r>
          </a:p>
          <a:p>
            <a:pPr marL="285750" indent="-285750">
              <a:buFont typeface="Wingdings" panose="05000000000000000000" pitchFamily="2" charset="2"/>
              <a:buChar char="§"/>
            </a:pPr>
            <a:r>
              <a:rPr lang="en-IE" dirty="0" smtClean="0">
                <a:solidFill>
                  <a:schemeClr val="bg1"/>
                </a:solidFill>
              </a:rPr>
              <a:t>Undermining Compliance with </a:t>
            </a:r>
            <a:r>
              <a:rPr lang="en-IE" b="1" dirty="0" smtClean="0">
                <a:solidFill>
                  <a:schemeClr val="bg1"/>
                </a:solidFill>
              </a:rPr>
              <a:t>Rebuilding Ireland </a:t>
            </a:r>
            <a:r>
              <a:rPr lang="en-IE" dirty="0" smtClean="0">
                <a:solidFill>
                  <a:schemeClr val="bg1"/>
                </a:solidFill>
              </a:rPr>
              <a:t>Commitments</a:t>
            </a:r>
          </a:p>
          <a:p>
            <a:r>
              <a:rPr lang="en-IE" b="1" dirty="0" smtClean="0"/>
              <a:t>SDCC Issue Analysis</a:t>
            </a:r>
          </a:p>
          <a:p>
            <a:pPr marL="285750" indent="-285750">
              <a:buFont typeface="Wingdings" panose="05000000000000000000" pitchFamily="2" charset="2"/>
              <a:buChar char="§"/>
            </a:pPr>
            <a:r>
              <a:rPr lang="en-IE" dirty="0" smtClean="0">
                <a:solidFill>
                  <a:schemeClr val="bg1"/>
                </a:solidFill>
              </a:rPr>
              <a:t>Assessment of Phasing Requirements</a:t>
            </a:r>
          </a:p>
          <a:p>
            <a:pPr marL="285750" indent="-285750">
              <a:buFont typeface="Wingdings" panose="05000000000000000000" pitchFamily="2" charset="2"/>
              <a:buChar char="§"/>
            </a:pPr>
            <a:r>
              <a:rPr lang="en-IE" dirty="0" smtClean="0">
                <a:solidFill>
                  <a:schemeClr val="bg1"/>
                </a:solidFill>
              </a:rPr>
              <a:t>Engagement with Key Stakeholders</a:t>
            </a:r>
          </a:p>
          <a:p>
            <a:pPr marL="285750" indent="-285750">
              <a:buFont typeface="Wingdings" panose="05000000000000000000" pitchFamily="2" charset="2"/>
              <a:buChar char="§"/>
            </a:pPr>
            <a:r>
              <a:rPr lang="en-IE" dirty="0" smtClean="0">
                <a:solidFill>
                  <a:schemeClr val="bg1"/>
                </a:solidFill>
              </a:rPr>
              <a:t>Recommended LAP Amendment</a:t>
            </a:r>
          </a:p>
        </p:txBody>
      </p:sp>
      <p:sp>
        <p:nvSpPr>
          <p:cNvPr id="5" name="TextBox 4"/>
          <p:cNvSpPr txBox="1"/>
          <p:nvPr/>
        </p:nvSpPr>
        <p:spPr>
          <a:xfrm>
            <a:off x="2465754" y="347788"/>
            <a:ext cx="4212493" cy="369332"/>
          </a:xfrm>
          <a:prstGeom prst="rect">
            <a:avLst/>
          </a:prstGeom>
          <a:noFill/>
        </p:spPr>
        <p:txBody>
          <a:bodyPr wrap="square" rtlCol="0">
            <a:spAutoFit/>
          </a:bodyPr>
          <a:lstStyle/>
          <a:p>
            <a:pPr algn="ctr"/>
            <a:r>
              <a:rPr lang="en-IE" b="1" dirty="0" smtClean="0"/>
              <a:t>Phasing Issue &amp; Local Authority Response</a:t>
            </a:r>
            <a:endParaRPr lang="en-IE" b="1" dirty="0"/>
          </a:p>
        </p:txBody>
      </p:sp>
    </p:spTree>
    <p:extLst>
      <p:ext uri="{BB962C8B-B14F-4D97-AF65-F5344CB8AC3E}">
        <p14:creationId xmlns:p14="http://schemas.microsoft.com/office/powerpoint/2010/main" val="2549669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805"/>
            <a:ext cx="9144000" cy="6094390"/>
          </a:xfrm>
          <a:prstGeom prst="rect">
            <a:avLst/>
          </a:prstGeom>
        </p:spPr>
      </p:pic>
      <p:sp>
        <p:nvSpPr>
          <p:cNvPr id="5" name="TextBox 4"/>
          <p:cNvSpPr txBox="1"/>
          <p:nvPr/>
        </p:nvSpPr>
        <p:spPr>
          <a:xfrm>
            <a:off x="4990454" y="1536174"/>
            <a:ext cx="4153546" cy="3785652"/>
          </a:xfrm>
          <a:prstGeom prst="rect">
            <a:avLst/>
          </a:prstGeom>
          <a:solidFill>
            <a:schemeClr val="accent6">
              <a:alpha val="96000"/>
            </a:schemeClr>
          </a:solidFill>
        </p:spPr>
        <p:txBody>
          <a:bodyPr wrap="square" rtlCol="0">
            <a:spAutoFit/>
          </a:bodyPr>
          <a:lstStyle/>
          <a:p>
            <a:r>
              <a:rPr lang="en-IE" b="1" dirty="0" smtClean="0"/>
              <a:t>Criteria</a:t>
            </a:r>
          </a:p>
          <a:p>
            <a:r>
              <a:rPr lang="en-IE" sz="1400" dirty="0" smtClean="0">
                <a:solidFill>
                  <a:schemeClr val="bg1"/>
                </a:solidFill>
              </a:rPr>
              <a:t>Primary School: </a:t>
            </a:r>
          </a:p>
          <a:p>
            <a:pPr marL="285750" indent="-285750">
              <a:buFont typeface="Arial" panose="020B0604020202020204" pitchFamily="34" charset="0"/>
              <a:buChar char="•"/>
            </a:pPr>
            <a:r>
              <a:rPr lang="en-IE" sz="1400" dirty="0">
                <a:solidFill>
                  <a:schemeClr val="bg1"/>
                </a:solidFill>
              </a:rPr>
              <a:t>G</a:t>
            </a:r>
            <a:r>
              <a:rPr lang="en-IE" sz="1400" dirty="0" smtClean="0">
                <a:solidFill>
                  <a:schemeClr val="bg1"/>
                </a:solidFill>
              </a:rPr>
              <a:t>enerally 8 classrooms  (&amp; multiples of).</a:t>
            </a:r>
          </a:p>
          <a:p>
            <a:pPr marL="285750" indent="-285750">
              <a:buFont typeface="Arial" panose="020B0604020202020204" pitchFamily="34" charset="0"/>
              <a:buChar char="•"/>
            </a:pPr>
            <a:r>
              <a:rPr lang="en-IE" sz="1400" dirty="0" smtClean="0">
                <a:solidFill>
                  <a:schemeClr val="bg1"/>
                </a:solidFill>
              </a:rPr>
              <a:t>Requires a Population of 1,800  &amp; Housing of 620 </a:t>
            </a:r>
            <a:r>
              <a:rPr lang="en-IE" sz="1400" dirty="0">
                <a:solidFill>
                  <a:schemeClr val="bg1"/>
                </a:solidFill>
              </a:rPr>
              <a:t>units</a:t>
            </a:r>
            <a:r>
              <a:rPr lang="en-IE" sz="1400" dirty="0" smtClean="0">
                <a:solidFill>
                  <a:schemeClr val="bg1"/>
                </a:solidFill>
              </a:rPr>
              <a:t>  (avg. 2.9 person per household).</a:t>
            </a:r>
          </a:p>
          <a:p>
            <a:pPr marL="285750" indent="-285750">
              <a:buFont typeface="Arial" panose="020B0604020202020204" pitchFamily="34" charset="0"/>
              <a:buChar char="•"/>
            </a:pPr>
            <a:r>
              <a:rPr lang="en-IE" sz="1400" dirty="0" smtClean="0">
                <a:solidFill>
                  <a:schemeClr val="bg1"/>
                </a:solidFill>
              </a:rPr>
              <a:t>Based on PTR Ratio 27:1 &amp; 12% of population is of primary school going age.</a:t>
            </a:r>
          </a:p>
          <a:p>
            <a:r>
              <a:rPr lang="en-IE" b="1" dirty="0" smtClean="0"/>
              <a:t>Assessment</a:t>
            </a:r>
          </a:p>
          <a:p>
            <a:r>
              <a:rPr lang="en-IE" sz="1400" dirty="0" smtClean="0">
                <a:solidFill>
                  <a:schemeClr val="bg1"/>
                </a:solidFill>
              </a:rPr>
              <a:t>Western Lands: </a:t>
            </a:r>
          </a:p>
          <a:p>
            <a:pPr marL="285750" indent="-285750">
              <a:buFont typeface="Wingdings" panose="05000000000000000000" pitchFamily="2" charset="2"/>
              <a:buChar char="§"/>
            </a:pPr>
            <a:r>
              <a:rPr lang="en-IE" sz="1400" dirty="0" smtClean="0">
                <a:solidFill>
                  <a:schemeClr val="bg1"/>
                </a:solidFill>
              </a:rPr>
              <a:t>No. units permitted: 203 </a:t>
            </a:r>
            <a:r>
              <a:rPr lang="en-IE" sz="1400" dirty="0">
                <a:solidFill>
                  <a:schemeClr val="bg1"/>
                </a:solidFill>
              </a:rPr>
              <a:t>houses &amp; 8 </a:t>
            </a:r>
            <a:r>
              <a:rPr lang="en-IE" sz="1400" dirty="0" smtClean="0">
                <a:solidFill>
                  <a:schemeClr val="bg1"/>
                </a:solidFill>
              </a:rPr>
              <a:t>duplex’s </a:t>
            </a:r>
            <a:endParaRPr lang="en-IE" sz="1400" dirty="0">
              <a:solidFill>
                <a:schemeClr val="bg1"/>
              </a:solidFill>
            </a:endParaRPr>
          </a:p>
          <a:p>
            <a:pPr marL="285750" indent="-285750">
              <a:buFont typeface="Wingdings" panose="05000000000000000000" pitchFamily="2" charset="2"/>
              <a:buChar char="§"/>
            </a:pPr>
            <a:r>
              <a:rPr lang="en-IE" sz="1400" dirty="0" smtClean="0">
                <a:solidFill>
                  <a:schemeClr val="bg1"/>
                </a:solidFill>
              </a:rPr>
              <a:t>Projected population</a:t>
            </a:r>
            <a:r>
              <a:rPr lang="en-IE" sz="1400" dirty="0">
                <a:solidFill>
                  <a:schemeClr val="bg1"/>
                </a:solidFill>
              </a:rPr>
              <a:t>:</a:t>
            </a:r>
            <a:r>
              <a:rPr lang="en-IE" sz="1400" dirty="0" smtClean="0">
                <a:solidFill>
                  <a:schemeClr val="bg1"/>
                </a:solidFill>
              </a:rPr>
              <a:t> 580 </a:t>
            </a:r>
          </a:p>
          <a:p>
            <a:pPr marL="285750" indent="-285750">
              <a:buFont typeface="Wingdings" panose="05000000000000000000" pitchFamily="2" charset="2"/>
              <a:buChar char="§"/>
            </a:pPr>
            <a:r>
              <a:rPr lang="en-IE" sz="1400" dirty="0" smtClean="0">
                <a:solidFill>
                  <a:schemeClr val="bg1"/>
                </a:solidFill>
              </a:rPr>
              <a:t>Projected primary school population: 70</a:t>
            </a:r>
          </a:p>
          <a:p>
            <a:pPr marL="285750" indent="-285750">
              <a:buFont typeface="Wingdings" panose="05000000000000000000" pitchFamily="2" charset="2"/>
              <a:buChar char="§"/>
            </a:pPr>
            <a:r>
              <a:rPr lang="en-IE" sz="1400" dirty="0" smtClean="0">
                <a:solidFill>
                  <a:schemeClr val="bg1"/>
                </a:solidFill>
              </a:rPr>
              <a:t>Primary School requirement: 3 Classrooms</a:t>
            </a:r>
          </a:p>
          <a:p>
            <a:r>
              <a:rPr lang="en-IE" b="1" dirty="0" smtClean="0"/>
              <a:t>Findings &amp; Recommendation</a:t>
            </a:r>
          </a:p>
          <a:p>
            <a:pPr marL="285750" indent="-285750">
              <a:buFont typeface="Wingdings" panose="05000000000000000000" pitchFamily="2" charset="2"/>
              <a:buChar char="§"/>
            </a:pPr>
            <a:r>
              <a:rPr lang="en-IE" sz="1400" dirty="0" smtClean="0">
                <a:solidFill>
                  <a:schemeClr val="bg1"/>
                </a:solidFill>
              </a:rPr>
              <a:t>Current level </a:t>
            </a:r>
            <a:r>
              <a:rPr lang="en-IE" sz="1400" dirty="0">
                <a:solidFill>
                  <a:schemeClr val="bg1"/>
                </a:solidFill>
              </a:rPr>
              <a:t>of development ‘‘would </a:t>
            </a:r>
            <a:r>
              <a:rPr lang="en-IE" sz="1400" b="1" dirty="0">
                <a:solidFill>
                  <a:srgbClr val="7030A0"/>
                </a:solidFill>
              </a:rPr>
              <a:t>not prompt </a:t>
            </a:r>
            <a:r>
              <a:rPr lang="en-IE" sz="1400" dirty="0">
                <a:solidFill>
                  <a:schemeClr val="bg1"/>
                </a:solidFill>
              </a:rPr>
              <a:t>the </a:t>
            </a:r>
            <a:r>
              <a:rPr lang="en-IE" sz="1400" b="1" dirty="0">
                <a:solidFill>
                  <a:srgbClr val="7030A0"/>
                </a:solidFill>
              </a:rPr>
              <a:t>immediate provision </a:t>
            </a:r>
            <a:r>
              <a:rPr lang="en-IE" sz="1400" dirty="0">
                <a:solidFill>
                  <a:schemeClr val="bg1"/>
                </a:solidFill>
              </a:rPr>
              <a:t>of a new primary school”.</a:t>
            </a:r>
            <a:endParaRPr lang="en-IE" sz="1400" b="1" dirty="0"/>
          </a:p>
        </p:txBody>
      </p:sp>
      <p:sp>
        <p:nvSpPr>
          <p:cNvPr id="6" name="Rectangle 5"/>
          <p:cNvSpPr/>
          <p:nvPr/>
        </p:nvSpPr>
        <p:spPr>
          <a:xfrm>
            <a:off x="1099817" y="694430"/>
            <a:ext cx="4631011" cy="400110"/>
          </a:xfrm>
          <a:prstGeom prst="rect">
            <a:avLst/>
          </a:prstGeom>
          <a:solidFill>
            <a:schemeClr val="tx1">
              <a:alpha val="66000"/>
            </a:schemeClr>
          </a:solidFill>
        </p:spPr>
        <p:txBody>
          <a:bodyPr wrap="none">
            <a:spAutoFit/>
          </a:bodyPr>
          <a:lstStyle/>
          <a:p>
            <a:pPr algn="ctr"/>
            <a:r>
              <a:rPr lang="en-IE" sz="2000" b="1" dirty="0" smtClean="0">
                <a:solidFill>
                  <a:schemeClr val="bg1"/>
                </a:solidFill>
              </a:rPr>
              <a:t>Department of Education &amp; Skills Analysis</a:t>
            </a:r>
            <a:endParaRPr lang="en-IE" sz="2000" b="1" dirty="0">
              <a:solidFill>
                <a:schemeClr val="bg1"/>
              </a:solidFill>
            </a:endParaRPr>
          </a:p>
        </p:txBody>
      </p:sp>
    </p:spTree>
    <p:extLst>
      <p:ext uri="{BB962C8B-B14F-4D97-AF65-F5344CB8AC3E}">
        <p14:creationId xmlns:p14="http://schemas.microsoft.com/office/powerpoint/2010/main" val="1185757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805"/>
            <a:ext cx="9144000" cy="6094390"/>
          </a:xfrm>
          <a:prstGeom prst="rect">
            <a:avLst/>
          </a:prstGeom>
        </p:spPr>
      </p:pic>
      <p:sp>
        <p:nvSpPr>
          <p:cNvPr id="5" name="TextBox 4"/>
          <p:cNvSpPr txBox="1"/>
          <p:nvPr/>
        </p:nvSpPr>
        <p:spPr>
          <a:xfrm>
            <a:off x="4990454" y="1563660"/>
            <a:ext cx="4153546" cy="3724096"/>
          </a:xfrm>
          <a:prstGeom prst="rect">
            <a:avLst/>
          </a:prstGeom>
          <a:solidFill>
            <a:schemeClr val="accent6">
              <a:alpha val="96000"/>
            </a:schemeClr>
          </a:solidFill>
        </p:spPr>
        <p:txBody>
          <a:bodyPr wrap="square" rtlCol="0">
            <a:spAutoFit/>
          </a:bodyPr>
          <a:lstStyle/>
          <a:p>
            <a:r>
              <a:rPr lang="en-IE" b="1" dirty="0" smtClean="0"/>
              <a:t>Criteria</a:t>
            </a:r>
          </a:p>
          <a:p>
            <a:r>
              <a:rPr lang="en-IE" sz="1400" dirty="0" smtClean="0">
                <a:solidFill>
                  <a:schemeClr val="bg1"/>
                </a:solidFill>
              </a:rPr>
              <a:t>Primary School: </a:t>
            </a:r>
          </a:p>
          <a:p>
            <a:pPr marL="285750" indent="-285750">
              <a:buFont typeface="Arial" panose="020B0604020202020204" pitchFamily="34" charset="0"/>
              <a:buChar char="•"/>
            </a:pPr>
            <a:r>
              <a:rPr lang="en-IE" sz="1400" dirty="0">
                <a:solidFill>
                  <a:schemeClr val="bg1"/>
                </a:solidFill>
              </a:rPr>
              <a:t>G</a:t>
            </a:r>
            <a:r>
              <a:rPr lang="en-IE" sz="1400" dirty="0" smtClean="0">
                <a:solidFill>
                  <a:schemeClr val="bg1"/>
                </a:solidFill>
              </a:rPr>
              <a:t>enerally 8 classrooms  (&amp; multiples of).</a:t>
            </a:r>
          </a:p>
          <a:p>
            <a:pPr marL="285750" indent="-285750">
              <a:buFont typeface="Arial" panose="020B0604020202020204" pitchFamily="34" charset="0"/>
              <a:buChar char="•"/>
            </a:pPr>
            <a:r>
              <a:rPr lang="en-IE" sz="1400" dirty="0" smtClean="0">
                <a:solidFill>
                  <a:schemeClr val="bg1"/>
                </a:solidFill>
              </a:rPr>
              <a:t>Requires a Population of 1,800  &amp; Housing of 620 </a:t>
            </a:r>
            <a:r>
              <a:rPr lang="en-IE" sz="1400" dirty="0">
                <a:solidFill>
                  <a:schemeClr val="bg1"/>
                </a:solidFill>
              </a:rPr>
              <a:t>units</a:t>
            </a:r>
            <a:r>
              <a:rPr lang="en-IE" sz="1400" dirty="0" smtClean="0">
                <a:solidFill>
                  <a:schemeClr val="bg1"/>
                </a:solidFill>
              </a:rPr>
              <a:t>  (avg. 2.9 person per household).</a:t>
            </a:r>
          </a:p>
          <a:p>
            <a:pPr marL="285750" indent="-285750">
              <a:buFont typeface="Arial" panose="020B0604020202020204" pitchFamily="34" charset="0"/>
              <a:buChar char="•"/>
            </a:pPr>
            <a:r>
              <a:rPr lang="en-IE" sz="1400" dirty="0" smtClean="0">
                <a:solidFill>
                  <a:schemeClr val="bg1"/>
                </a:solidFill>
              </a:rPr>
              <a:t>Based on PTR Ratio 27:1 &amp; 12% of population is of primary school going age.</a:t>
            </a:r>
          </a:p>
          <a:p>
            <a:r>
              <a:rPr lang="en-IE" b="1" dirty="0" smtClean="0"/>
              <a:t>Assessment</a:t>
            </a:r>
          </a:p>
          <a:p>
            <a:r>
              <a:rPr lang="en-IE" sz="1400" dirty="0" smtClean="0">
                <a:solidFill>
                  <a:schemeClr val="bg1"/>
                </a:solidFill>
              </a:rPr>
              <a:t>Western </a:t>
            </a:r>
            <a:r>
              <a:rPr lang="en-IE" sz="1400" dirty="0">
                <a:solidFill>
                  <a:schemeClr val="bg1"/>
                </a:solidFill>
              </a:rPr>
              <a:t>L</a:t>
            </a:r>
            <a:r>
              <a:rPr lang="en-IE" sz="1400" dirty="0" smtClean="0">
                <a:solidFill>
                  <a:schemeClr val="bg1"/>
                </a:solidFill>
              </a:rPr>
              <a:t>ands: </a:t>
            </a:r>
          </a:p>
          <a:p>
            <a:pPr marL="285750" indent="-285750">
              <a:buFont typeface="Wingdings" panose="05000000000000000000" pitchFamily="2" charset="2"/>
              <a:buChar char="§"/>
            </a:pPr>
            <a:r>
              <a:rPr lang="en-IE" sz="1400" dirty="0" smtClean="0">
                <a:solidFill>
                  <a:schemeClr val="bg1"/>
                </a:solidFill>
              </a:rPr>
              <a:t>No. units permitted: 203 </a:t>
            </a:r>
            <a:r>
              <a:rPr lang="en-IE" sz="1400" dirty="0">
                <a:solidFill>
                  <a:schemeClr val="bg1"/>
                </a:solidFill>
              </a:rPr>
              <a:t>houses &amp; 8 </a:t>
            </a:r>
            <a:r>
              <a:rPr lang="en-IE" sz="1400" dirty="0" smtClean="0">
                <a:solidFill>
                  <a:schemeClr val="bg1"/>
                </a:solidFill>
              </a:rPr>
              <a:t>duplex’s </a:t>
            </a:r>
            <a:endParaRPr lang="en-IE" sz="1400" dirty="0">
              <a:solidFill>
                <a:schemeClr val="bg1"/>
              </a:solidFill>
            </a:endParaRPr>
          </a:p>
          <a:p>
            <a:pPr marL="285750" indent="-285750">
              <a:buFont typeface="Wingdings" panose="05000000000000000000" pitchFamily="2" charset="2"/>
              <a:buChar char="§"/>
            </a:pPr>
            <a:r>
              <a:rPr lang="en-IE" sz="1400" dirty="0" smtClean="0">
                <a:solidFill>
                  <a:schemeClr val="bg1"/>
                </a:solidFill>
              </a:rPr>
              <a:t>Projected population</a:t>
            </a:r>
            <a:r>
              <a:rPr lang="en-IE" sz="1400" dirty="0">
                <a:solidFill>
                  <a:schemeClr val="bg1"/>
                </a:solidFill>
              </a:rPr>
              <a:t>:</a:t>
            </a:r>
            <a:r>
              <a:rPr lang="en-IE" sz="1400" dirty="0" smtClean="0">
                <a:solidFill>
                  <a:schemeClr val="bg1"/>
                </a:solidFill>
              </a:rPr>
              <a:t> 580 </a:t>
            </a:r>
          </a:p>
          <a:p>
            <a:pPr marL="285750" indent="-285750">
              <a:buFont typeface="Wingdings" panose="05000000000000000000" pitchFamily="2" charset="2"/>
              <a:buChar char="§"/>
            </a:pPr>
            <a:r>
              <a:rPr lang="en-IE" sz="1400" dirty="0" smtClean="0">
                <a:solidFill>
                  <a:schemeClr val="bg1"/>
                </a:solidFill>
              </a:rPr>
              <a:t>Projected primary school population: 70</a:t>
            </a:r>
          </a:p>
          <a:p>
            <a:pPr marL="285750" indent="-285750">
              <a:buFont typeface="Wingdings" panose="05000000000000000000" pitchFamily="2" charset="2"/>
              <a:buChar char="§"/>
            </a:pPr>
            <a:r>
              <a:rPr lang="en-IE" sz="1400" dirty="0" smtClean="0">
                <a:solidFill>
                  <a:schemeClr val="bg1"/>
                </a:solidFill>
              </a:rPr>
              <a:t>Primary School requirement: 3 Classrooms</a:t>
            </a:r>
          </a:p>
          <a:p>
            <a:r>
              <a:rPr lang="en-IE" b="1" dirty="0" smtClean="0"/>
              <a:t>Findings &amp; Recommendation</a:t>
            </a:r>
          </a:p>
          <a:p>
            <a:pPr marL="285750" indent="-285750">
              <a:buFont typeface="Wingdings" panose="05000000000000000000" pitchFamily="2" charset="2"/>
              <a:buChar char="§"/>
            </a:pPr>
            <a:r>
              <a:rPr lang="en-IE" sz="1400" dirty="0" smtClean="0">
                <a:solidFill>
                  <a:schemeClr val="bg1"/>
                </a:solidFill>
              </a:rPr>
              <a:t>Current level of development ‘‘would </a:t>
            </a:r>
            <a:r>
              <a:rPr lang="en-IE" sz="1400" b="1" dirty="0" smtClean="0">
                <a:solidFill>
                  <a:srgbClr val="7030A0"/>
                </a:solidFill>
              </a:rPr>
              <a:t>not prompt </a:t>
            </a:r>
            <a:r>
              <a:rPr lang="en-IE" sz="1400" dirty="0" smtClean="0">
                <a:solidFill>
                  <a:schemeClr val="bg1"/>
                </a:solidFill>
              </a:rPr>
              <a:t>the </a:t>
            </a:r>
            <a:r>
              <a:rPr lang="en-IE" sz="1400" b="1" dirty="0" smtClean="0">
                <a:solidFill>
                  <a:srgbClr val="7030A0"/>
                </a:solidFill>
              </a:rPr>
              <a:t>immediate provision </a:t>
            </a:r>
            <a:r>
              <a:rPr lang="en-IE" sz="1400" dirty="0" smtClean="0">
                <a:solidFill>
                  <a:schemeClr val="bg1"/>
                </a:solidFill>
              </a:rPr>
              <a:t>of a new primary school”.</a:t>
            </a:r>
            <a:endParaRPr lang="en-IE" sz="1400" b="1" dirty="0" smtClean="0"/>
          </a:p>
        </p:txBody>
      </p:sp>
      <p:sp>
        <p:nvSpPr>
          <p:cNvPr id="6" name="Rectangle 5"/>
          <p:cNvSpPr/>
          <p:nvPr/>
        </p:nvSpPr>
        <p:spPr>
          <a:xfrm>
            <a:off x="1099817" y="694430"/>
            <a:ext cx="4631011" cy="400110"/>
          </a:xfrm>
          <a:prstGeom prst="rect">
            <a:avLst/>
          </a:prstGeom>
          <a:solidFill>
            <a:schemeClr val="tx1">
              <a:alpha val="66000"/>
            </a:schemeClr>
          </a:solidFill>
        </p:spPr>
        <p:txBody>
          <a:bodyPr wrap="none">
            <a:spAutoFit/>
          </a:bodyPr>
          <a:lstStyle/>
          <a:p>
            <a:pPr algn="ctr"/>
            <a:r>
              <a:rPr lang="en-IE" sz="2000" b="1" dirty="0" smtClean="0">
                <a:solidFill>
                  <a:schemeClr val="bg1"/>
                </a:solidFill>
              </a:rPr>
              <a:t>Department of Education &amp; Skills Analysis</a:t>
            </a:r>
            <a:endParaRPr lang="en-IE" sz="2000" b="1" dirty="0">
              <a:solidFill>
                <a:schemeClr val="bg1"/>
              </a:solidFill>
            </a:endParaRPr>
          </a:p>
        </p:txBody>
      </p:sp>
      <p:sp>
        <p:nvSpPr>
          <p:cNvPr id="7" name="Round Diagonal Corner Rectangle 6"/>
          <p:cNvSpPr/>
          <p:nvPr/>
        </p:nvSpPr>
        <p:spPr>
          <a:xfrm>
            <a:off x="0" y="3634154"/>
            <a:ext cx="3040185" cy="2398599"/>
          </a:xfrm>
          <a:prstGeom prst="round2DiagRect">
            <a:avLst/>
          </a:prstGeom>
          <a:solidFill>
            <a:srgbClr val="7030A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8" name="TextBox 7"/>
          <p:cNvSpPr txBox="1"/>
          <p:nvPr/>
        </p:nvSpPr>
        <p:spPr>
          <a:xfrm>
            <a:off x="359508" y="3708799"/>
            <a:ext cx="2407138" cy="2308324"/>
          </a:xfrm>
          <a:prstGeom prst="rect">
            <a:avLst/>
          </a:prstGeom>
          <a:noFill/>
        </p:spPr>
        <p:txBody>
          <a:bodyPr wrap="square" rtlCol="0">
            <a:spAutoFit/>
          </a:bodyPr>
          <a:lstStyle/>
          <a:p>
            <a:r>
              <a:rPr lang="en-IE" b="1" dirty="0" smtClean="0">
                <a:solidFill>
                  <a:schemeClr val="bg1"/>
                </a:solidFill>
              </a:rPr>
              <a:t>Department of Education &amp; Skills are fully </a:t>
            </a:r>
            <a:r>
              <a:rPr lang="en-IE" b="1" u="sng" dirty="0" smtClean="0">
                <a:solidFill>
                  <a:schemeClr val="accent6"/>
                </a:solidFill>
              </a:rPr>
              <a:t>committed</a:t>
            </a:r>
            <a:r>
              <a:rPr lang="en-IE" b="1" dirty="0" smtClean="0">
                <a:solidFill>
                  <a:schemeClr val="bg1"/>
                </a:solidFill>
              </a:rPr>
              <a:t> to delivering the schools as proposed in the Local Area Plan &amp; the </a:t>
            </a:r>
            <a:r>
              <a:rPr lang="en-IE" b="1" dirty="0">
                <a:solidFill>
                  <a:schemeClr val="bg1"/>
                </a:solidFill>
              </a:rPr>
              <a:t>l</a:t>
            </a:r>
            <a:r>
              <a:rPr lang="en-IE" b="1" dirty="0" smtClean="0">
                <a:solidFill>
                  <a:schemeClr val="bg1"/>
                </a:solidFill>
              </a:rPr>
              <a:t>ands </a:t>
            </a:r>
            <a:r>
              <a:rPr lang="en-IE" b="1" dirty="0" smtClean="0">
                <a:solidFill>
                  <a:schemeClr val="bg1"/>
                </a:solidFill>
              </a:rPr>
              <a:t>are both reserved and available. </a:t>
            </a:r>
            <a:endParaRPr lang="en-IE" b="1" dirty="0">
              <a:solidFill>
                <a:schemeClr val="bg1"/>
              </a:solidFill>
            </a:endParaRPr>
          </a:p>
        </p:txBody>
      </p:sp>
    </p:spTree>
    <p:extLst>
      <p:ext uri="{BB962C8B-B14F-4D97-AF65-F5344CB8AC3E}">
        <p14:creationId xmlns:p14="http://schemas.microsoft.com/office/powerpoint/2010/main" val="768974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771</TotalTime>
  <Words>1965</Words>
  <Application>Microsoft Office PowerPoint</Application>
  <PresentationFormat>On-screen Show (4:3)</PresentationFormat>
  <Paragraphs>222</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Dublin County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Frehill</dc:creator>
  <cp:lastModifiedBy>Jason Frehill</cp:lastModifiedBy>
  <cp:revision>58</cp:revision>
  <dcterms:created xsi:type="dcterms:W3CDTF">2016-11-15T14:48:12Z</dcterms:created>
  <dcterms:modified xsi:type="dcterms:W3CDTF">2016-11-24T18:52:30Z</dcterms:modified>
</cp:coreProperties>
</file>