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3">
  <p:sldMasterIdLst>
    <p:sldMasterId id="2147483649" r:id="rId1"/>
    <p:sldMasterId id="2147483650" r:id="rId2"/>
    <p:sldMasterId id="2147483676" r:id="rId3"/>
    <p:sldMasterId id="2147483737" r:id="rId4"/>
  </p:sldMasterIdLst>
  <p:notesMasterIdLst>
    <p:notesMasterId r:id="rId23"/>
  </p:notesMasterIdLst>
  <p:handoutMasterIdLst>
    <p:handoutMasterId r:id="rId24"/>
  </p:handoutMasterIdLst>
  <p:sldIdLst>
    <p:sldId id="259" r:id="rId5"/>
    <p:sldId id="448" r:id="rId6"/>
    <p:sldId id="482" r:id="rId7"/>
    <p:sldId id="483" r:id="rId8"/>
    <p:sldId id="490" r:id="rId9"/>
    <p:sldId id="484" r:id="rId10"/>
    <p:sldId id="485" r:id="rId11"/>
    <p:sldId id="494" r:id="rId12"/>
    <p:sldId id="486" r:id="rId13"/>
    <p:sldId id="493" r:id="rId14"/>
    <p:sldId id="488" r:id="rId15"/>
    <p:sldId id="499" r:id="rId16"/>
    <p:sldId id="502" r:id="rId17"/>
    <p:sldId id="496" r:id="rId18"/>
    <p:sldId id="500" r:id="rId19"/>
    <p:sldId id="501" r:id="rId20"/>
    <p:sldId id="503" r:id="rId21"/>
    <p:sldId id="440" r:id="rId22"/>
  </p:sldIdLst>
  <p:sldSz cx="9144000" cy="6858000" type="screen4x3"/>
  <p:notesSz cx="6789738" cy="9929813"/>
  <p:embeddedFontLst>
    <p:embeddedFont>
      <p:font typeface="Calibri" panose="020F050202020403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
      <p:font typeface="Corbel" panose="020B0503020204020204" pitchFamily="34" charset="0"/>
      <p:regular r:id="rId33"/>
      <p:bold r:id="rId34"/>
      <p:italic r:id="rId35"/>
      <p:boldItalic r:id="rId36"/>
    </p:embeddedFont>
    <p:embeddedFont>
      <p:font typeface="Wingdings 3" panose="05040102010807070707" pitchFamily="18" charset="2"/>
      <p:regular r:id="rId37"/>
    </p:embeddedFont>
  </p:embeddedFontLst>
  <p:defaultTextStyle>
    <a:defPPr>
      <a:defRPr lang="en-US"/>
    </a:defPPr>
    <a:lvl1pPr algn="l" rtl="0" fontAlgn="base">
      <a:spcBef>
        <a:spcPct val="0"/>
      </a:spcBef>
      <a:spcAft>
        <a:spcPct val="0"/>
      </a:spcAft>
      <a:defRPr sz="1200" kern="1200">
        <a:solidFill>
          <a:schemeClr val="accent2"/>
        </a:solidFill>
        <a:latin typeface="Arial Narrow" pitchFamily="34" charset="0"/>
        <a:ea typeface="+mn-ea"/>
        <a:cs typeface="Arial" charset="0"/>
      </a:defRPr>
    </a:lvl1pPr>
    <a:lvl2pPr marL="457200" algn="l" rtl="0" fontAlgn="base">
      <a:spcBef>
        <a:spcPct val="0"/>
      </a:spcBef>
      <a:spcAft>
        <a:spcPct val="0"/>
      </a:spcAft>
      <a:defRPr sz="1200" kern="1200">
        <a:solidFill>
          <a:schemeClr val="accent2"/>
        </a:solidFill>
        <a:latin typeface="Arial Narrow" pitchFamily="34" charset="0"/>
        <a:ea typeface="+mn-ea"/>
        <a:cs typeface="Arial" charset="0"/>
      </a:defRPr>
    </a:lvl2pPr>
    <a:lvl3pPr marL="914400" algn="l" rtl="0" fontAlgn="base">
      <a:spcBef>
        <a:spcPct val="0"/>
      </a:spcBef>
      <a:spcAft>
        <a:spcPct val="0"/>
      </a:spcAft>
      <a:defRPr sz="1200" kern="1200">
        <a:solidFill>
          <a:schemeClr val="accent2"/>
        </a:solidFill>
        <a:latin typeface="Arial Narrow" pitchFamily="34" charset="0"/>
        <a:ea typeface="+mn-ea"/>
        <a:cs typeface="Arial" charset="0"/>
      </a:defRPr>
    </a:lvl3pPr>
    <a:lvl4pPr marL="1371600" algn="l" rtl="0" fontAlgn="base">
      <a:spcBef>
        <a:spcPct val="0"/>
      </a:spcBef>
      <a:spcAft>
        <a:spcPct val="0"/>
      </a:spcAft>
      <a:defRPr sz="1200" kern="1200">
        <a:solidFill>
          <a:schemeClr val="accent2"/>
        </a:solidFill>
        <a:latin typeface="Arial Narrow" pitchFamily="34" charset="0"/>
        <a:ea typeface="+mn-ea"/>
        <a:cs typeface="Arial" charset="0"/>
      </a:defRPr>
    </a:lvl4pPr>
    <a:lvl5pPr marL="1828800" algn="l" rtl="0" fontAlgn="base">
      <a:spcBef>
        <a:spcPct val="0"/>
      </a:spcBef>
      <a:spcAft>
        <a:spcPct val="0"/>
      </a:spcAft>
      <a:defRPr sz="1200" kern="1200">
        <a:solidFill>
          <a:schemeClr val="accent2"/>
        </a:solidFill>
        <a:latin typeface="Arial Narrow" pitchFamily="34" charset="0"/>
        <a:ea typeface="+mn-ea"/>
        <a:cs typeface="Arial" charset="0"/>
      </a:defRPr>
    </a:lvl5pPr>
    <a:lvl6pPr marL="2286000" algn="l" defTabSz="914400" rtl="0" eaLnBrk="1" latinLnBrk="0" hangingPunct="1">
      <a:defRPr sz="1200" kern="1200">
        <a:solidFill>
          <a:schemeClr val="accent2"/>
        </a:solidFill>
        <a:latin typeface="Arial Narrow" pitchFamily="34" charset="0"/>
        <a:ea typeface="+mn-ea"/>
        <a:cs typeface="Arial" charset="0"/>
      </a:defRPr>
    </a:lvl6pPr>
    <a:lvl7pPr marL="2743200" algn="l" defTabSz="914400" rtl="0" eaLnBrk="1" latinLnBrk="0" hangingPunct="1">
      <a:defRPr sz="1200" kern="1200">
        <a:solidFill>
          <a:schemeClr val="accent2"/>
        </a:solidFill>
        <a:latin typeface="Arial Narrow" pitchFamily="34" charset="0"/>
        <a:ea typeface="+mn-ea"/>
        <a:cs typeface="Arial" charset="0"/>
      </a:defRPr>
    </a:lvl7pPr>
    <a:lvl8pPr marL="3200400" algn="l" defTabSz="914400" rtl="0" eaLnBrk="1" latinLnBrk="0" hangingPunct="1">
      <a:defRPr sz="1200" kern="1200">
        <a:solidFill>
          <a:schemeClr val="accent2"/>
        </a:solidFill>
        <a:latin typeface="Arial Narrow" pitchFamily="34" charset="0"/>
        <a:ea typeface="+mn-ea"/>
        <a:cs typeface="Arial" charset="0"/>
      </a:defRPr>
    </a:lvl8pPr>
    <a:lvl9pPr marL="3657600" algn="l" defTabSz="914400" rtl="0" eaLnBrk="1" latinLnBrk="0" hangingPunct="1">
      <a:defRPr sz="1200" kern="1200">
        <a:solidFill>
          <a:schemeClr val="accent2"/>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Katherine Jacobs" initials="SKJ" lastIdx="1" clrIdx="0"/>
  <p:cmAuthor id="1" name="William H. Batt" initials="WHB" lastIdx="8" clrIdx="1"/>
  <p:cmAuthor id="2" name="fgleeson" initials="f"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4B6"/>
    <a:srgbClr val="FF9933"/>
    <a:srgbClr val="AD7B4A"/>
    <a:srgbClr val="828288"/>
    <a:srgbClr val="606060"/>
    <a:srgbClr val="EC9238"/>
    <a:srgbClr val="67B565"/>
    <a:srgbClr val="57AC54"/>
    <a:srgbClr val="0087BF"/>
    <a:srgbClr val="4FA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48" autoAdjust="0"/>
  </p:normalViewPr>
  <p:slideViewPr>
    <p:cSldViewPr>
      <p:cViewPr varScale="1">
        <p:scale>
          <a:sx n="96" d="100"/>
          <a:sy n="9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9"/>
            <a:ext cx="2942220" cy="496254"/>
          </a:xfrm>
          <a:prstGeom prst="rect">
            <a:avLst/>
          </a:prstGeom>
        </p:spPr>
        <p:txBody>
          <a:bodyPr vert="horz" lIns="92093" tIns="46046" rIns="92093" bIns="46046" rtlCol="0"/>
          <a:lstStyle>
            <a:lvl1pPr algn="l">
              <a:defRPr sz="1200"/>
            </a:lvl1pPr>
          </a:lstStyle>
          <a:p>
            <a:endParaRPr lang="en-US" dirty="0"/>
          </a:p>
        </p:txBody>
      </p:sp>
      <p:sp>
        <p:nvSpPr>
          <p:cNvPr id="3" name="Date Placeholder 2"/>
          <p:cNvSpPr>
            <a:spLocks noGrp="1"/>
          </p:cNvSpPr>
          <p:nvPr>
            <p:ph type="dt" sz="quarter" idx="1"/>
          </p:nvPr>
        </p:nvSpPr>
        <p:spPr>
          <a:xfrm>
            <a:off x="3845936" y="9"/>
            <a:ext cx="2942220" cy="496254"/>
          </a:xfrm>
          <a:prstGeom prst="rect">
            <a:avLst/>
          </a:prstGeom>
        </p:spPr>
        <p:txBody>
          <a:bodyPr vert="horz" lIns="92093" tIns="46046" rIns="92093" bIns="46046" rtlCol="0"/>
          <a:lstStyle>
            <a:lvl1pPr algn="r">
              <a:defRPr sz="1200"/>
            </a:lvl1pPr>
          </a:lstStyle>
          <a:p>
            <a:r>
              <a:rPr lang="en-IE"/>
              <a:t>16/08/2016</a:t>
            </a:r>
            <a:endParaRPr lang="en-US" dirty="0"/>
          </a:p>
        </p:txBody>
      </p:sp>
      <p:sp>
        <p:nvSpPr>
          <p:cNvPr id="4" name="Footer Placeholder 3"/>
          <p:cNvSpPr>
            <a:spLocks noGrp="1"/>
          </p:cNvSpPr>
          <p:nvPr>
            <p:ph type="ftr" sz="quarter" idx="2"/>
          </p:nvPr>
        </p:nvSpPr>
        <p:spPr>
          <a:xfrm>
            <a:off x="9" y="9431976"/>
            <a:ext cx="2942220" cy="496253"/>
          </a:xfrm>
          <a:prstGeom prst="rect">
            <a:avLst/>
          </a:prstGeom>
        </p:spPr>
        <p:txBody>
          <a:bodyPr vert="horz" lIns="92093" tIns="46046" rIns="92093" bIns="460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5936" y="9431976"/>
            <a:ext cx="2942220" cy="496253"/>
          </a:xfrm>
          <a:prstGeom prst="rect">
            <a:avLst/>
          </a:prstGeom>
        </p:spPr>
        <p:txBody>
          <a:bodyPr vert="horz" lIns="92093" tIns="46046" rIns="92093" bIns="46046" rtlCol="0" anchor="b"/>
          <a:lstStyle>
            <a:lvl1pPr algn="r">
              <a:defRPr sz="1200"/>
            </a:lvl1pPr>
          </a:lstStyle>
          <a:p>
            <a:fld id="{553D3E42-B326-4C4F-B2D2-9E66AF015AB8}" type="slidenum">
              <a:rPr lang="en-US" smtClean="0"/>
              <a:pPr/>
              <a:t>‹#›</a:t>
            </a:fld>
            <a:endParaRPr lang="en-US" dirty="0"/>
          </a:p>
        </p:txBody>
      </p:sp>
    </p:spTree>
    <p:extLst>
      <p:ext uri="{BB962C8B-B14F-4D97-AF65-F5344CB8AC3E}">
        <p14:creationId xmlns:p14="http://schemas.microsoft.com/office/powerpoint/2010/main" val="31768921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2942861" cy="496491"/>
          </a:xfrm>
          <a:prstGeom prst="rect">
            <a:avLst/>
          </a:prstGeom>
        </p:spPr>
        <p:txBody>
          <a:bodyPr vert="horz" lIns="92093" tIns="46046" rIns="92093" bIns="46046" rtlCol="0"/>
          <a:lstStyle>
            <a:lvl1pPr algn="l">
              <a:defRPr sz="1200"/>
            </a:lvl1pPr>
          </a:lstStyle>
          <a:p>
            <a:endParaRPr lang="en-IE" dirty="0"/>
          </a:p>
        </p:txBody>
      </p:sp>
      <p:sp>
        <p:nvSpPr>
          <p:cNvPr id="3" name="Date Placeholder 2"/>
          <p:cNvSpPr>
            <a:spLocks noGrp="1"/>
          </p:cNvSpPr>
          <p:nvPr>
            <p:ph type="dt" idx="1"/>
          </p:nvPr>
        </p:nvSpPr>
        <p:spPr>
          <a:xfrm>
            <a:off x="3845275" y="10"/>
            <a:ext cx="2942861" cy="496491"/>
          </a:xfrm>
          <a:prstGeom prst="rect">
            <a:avLst/>
          </a:prstGeom>
        </p:spPr>
        <p:txBody>
          <a:bodyPr vert="horz" lIns="92093" tIns="46046" rIns="92093" bIns="46046" rtlCol="0"/>
          <a:lstStyle>
            <a:lvl1pPr algn="r">
              <a:defRPr sz="1200"/>
            </a:lvl1pPr>
          </a:lstStyle>
          <a:p>
            <a:r>
              <a:rPr lang="en-IE"/>
              <a:t>16/08/2016</a:t>
            </a:r>
            <a:endParaRPr lang="en-IE" dirty="0"/>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2093" tIns="46046" rIns="92093" bIns="46046" rtlCol="0" anchor="ctr"/>
          <a:lstStyle/>
          <a:p>
            <a:endParaRPr lang="en-IE" dirty="0"/>
          </a:p>
        </p:txBody>
      </p:sp>
      <p:sp>
        <p:nvSpPr>
          <p:cNvPr id="5" name="Notes Placeholder 4"/>
          <p:cNvSpPr>
            <a:spLocks noGrp="1"/>
          </p:cNvSpPr>
          <p:nvPr>
            <p:ph type="body" sz="quarter" idx="3"/>
          </p:nvPr>
        </p:nvSpPr>
        <p:spPr>
          <a:xfrm>
            <a:off x="679617" y="4717461"/>
            <a:ext cx="5430508" cy="4468415"/>
          </a:xfrm>
          <a:prstGeom prst="rect">
            <a:avLst/>
          </a:prstGeom>
        </p:spPr>
        <p:txBody>
          <a:bodyPr vert="horz" lIns="92093" tIns="46046" rIns="92093" bIns="460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1735"/>
            <a:ext cx="2942861" cy="496491"/>
          </a:xfrm>
          <a:prstGeom prst="rect">
            <a:avLst/>
          </a:prstGeom>
        </p:spPr>
        <p:txBody>
          <a:bodyPr vert="horz" lIns="92093" tIns="46046" rIns="92093" bIns="46046"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45275" y="9431735"/>
            <a:ext cx="2942861" cy="496491"/>
          </a:xfrm>
          <a:prstGeom prst="rect">
            <a:avLst/>
          </a:prstGeom>
        </p:spPr>
        <p:txBody>
          <a:bodyPr vert="horz" lIns="92093" tIns="46046" rIns="92093" bIns="46046" rtlCol="0" anchor="b"/>
          <a:lstStyle>
            <a:lvl1pPr algn="r">
              <a:defRPr sz="1200"/>
            </a:lvl1pPr>
          </a:lstStyle>
          <a:p>
            <a:fld id="{3EA400F7-3680-4D40-8600-AB40251901A6}" type="slidenum">
              <a:rPr lang="en-IE" smtClean="0"/>
              <a:pPr/>
              <a:t>‹#›</a:t>
            </a:fld>
            <a:endParaRPr lang="en-IE" dirty="0"/>
          </a:p>
        </p:txBody>
      </p:sp>
    </p:spTree>
    <p:extLst>
      <p:ext uri="{BB962C8B-B14F-4D97-AF65-F5344CB8AC3E}">
        <p14:creationId xmlns:p14="http://schemas.microsoft.com/office/powerpoint/2010/main" val="30166332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9314" y="1989138"/>
            <a:ext cx="1898650" cy="264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0189" y="1989138"/>
            <a:ext cx="5546725" cy="264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
          <p:cNvSpPr>
            <a:spLocks noGrp="1" noChangeArrowheads="1"/>
          </p:cNvSpPr>
          <p:nvPr>
            <p:ph type="sldNum" sz="quarter" idx="10"/>
          </p:nvPr>
        </p:nvSpPr>
        <p:spPr>
          <a:ln/>
        </p:spPr>
        <p:txBody>
          <a:bodyPr/>
          <a:lstStyle>
            <a:lvl1pPr>
              <a:defRPr/>
            </a:lvl1pPr>
          </a:lstStyle>
          <a:p>
            <a:pPr>
              <a:defRPr/>
            </a:pPr>
            <a:fld id="{860C2D54-B50E-4180-A89C-5429F3295B74}" type="slidenum">
              <a:rPr lang="en-US"/>
              <a:pPr>
                <a:defRPr/>
              </a:pPr>
              <a:t>‹#›</a:t>
            </a:fld>
            <a:endParaRPr lang="en-US" dirty="0"/>
          </a:p>
        </p:txBody>
      </p:sp>
      <p:pic>
        <p:nvPicPr>
          <p:cNvPr id="5" name="Picture 4" descr="Image result for dun laoghaire rathdown county council logo"/>
          <p:cNvPicPr/>
          <p:nvPr userDrawn="1"/>
        </p:nvPicPr>
        <p:blipFill>
          <a:blip r:embed="rId2" cstate="print"/>
          <a:srcRect l="14478" t="18543" r="15166" b="16683"/>
          <a:stretch>
            <a:fillRect/>
          </a:stretch>
        </p:blipFill>
        <p:spPr bwMode="auto">
          <a:xfrm>
            <a:off x="7452320" y="60767"/>
            <a:ext cx="1566426" cy="70393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lvl1pPr>
              <a:buSzPct val="75000"/>
              <a:buFont typeface="Wingdings" pitchFamily="2" charset="2"/>
              <a:buChar char="q"/>
              <a:defRPr baseline="0">
                <a:solidFill>
                  <a:schemeClr val="accent6"/>
                </a:solidFill>
              </a:defRPr>
            </a:lvl1pPr>
            <a:lvl2pPr>
              <a:buFont typeface="Arial" pitchFamily="34" charset="0"/>
              <a:buChar char="•"/>
              <a:defRPr baseline="0">
                <a:solidFill>
                  <a:schemeClr val="accent6"/>
                </a:solidFill>
              </a:defRPr>
            </a:lvl2pPr>
            <a:lvl3pPr>
              <a:defRPr baseline="0">
                <a:solidFill>
                  <a:schemeClr val="accent6"/>
                </a:solidFill>
              </a:defRPr>
            </a:lvl3pPr>
            <a:lvl4pPr>
              <a:buFont typeface="Wingdings" pitchFamily="2" charset="2"/>
              <a:buChar char="§"/>
              <a:defRPr baseline="0">
                <a:solidFill>
                  <a:schemeClr val="accent6"/>
                </a:solidFill>
              </a:defRPr>
            </a:lvl4pPr>
            <a:lvl5pPr>
              <a:buFont typeface="Courier New" pitchFamily="49" charset="0"/>
              <a:buChar char="o"/>
              <a:defRPr baseline="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B9CC64BF-0BEE-4876-9004-28750C2942D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1EF51D53-FD7B-44DC-A5FE-2B945738859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fld id="{C162BD5E-7CE3-4EE1-954C-89526C2A5D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p:cNvSpPr>
            <a:spLocks noGrp="1" noChangeArrowheads="1"/>
          </p:cNvSpPr>
          <p:nvPr>
            <p:ph type="sldNum" sz="quarter" idx="10"/>
          </p:nvPr>
        </p:nvSpPr>
        <p:spPr>
          <a:ln/>
        </p:spPr>
        <p:txBody>
          <a:bodyPr/>
          <a:lstStyle>
            <a:lvl1pPr>
              <a:defRPr/>
            </a:lvl1pPr>
          </a:lstStyle>
          <a:p>
            <a:pPr>
              <a:defRPr/>
            </a:pPr>
            <a:fld id="{5AF202B1-55E9-4C42-8C20-4F4B0F1A6F7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fld id="{0E647659-48A6-4346-814D-6339D315C9E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01B79491-C370-47D2-A4ED-3AB1756B43F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D5DC1766-5193-4015-9FA0-D8E671D4E4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04880437-1347-4DBC-B60D-067007D0D3D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8592989D-5AA3-47D0-81C7-39895216129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67D573B-2248-4B67-8C66-B424D4173FD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20"/>
          <p:cNvSpPr>
            <a:spLocks noGrp="1" noChangeArrowheads="1"/>
          </p:cNvSpPr>
          <p:nvPr>
            <p:ph type="sldNum" sz="quarter" idx="10"/>
          </p:nvPr>
        </p:nvSpPr>
        <p:spPr>
          <a:ln/>
        </p:spPr>
        <p:txBody>
          <a:bodyPr/>
          <a:lstStyle>
            <a:lvl1pPr>
              <a:defRPr/>
            </a:lvl1pPr>
          </a:lstStyle>
          <a:p>
            <a:pPr>
              <a:defRPr/>
            </a:pPr>
            <a:fld id="{17F0033C-B805-47EA-A1A3-E42F6416412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IE" noProof="0" dirty="0"/>
          </a:p>
        </p:txBody>
      </p:sp>
      <p:sp>
        <p:nvSpPr>
          <p:cNvPr id="4" name="Rectangle 20"/>
          <p:cNvSpPr>
            <a:spLocks noGrp="1" noChangeArrowheads="1"/>
          </p:cNvSpPr>
          <p:nvPr>
            <p:ph type="sldNum" sz="quarter" idx="10"/>
          </p:nvPr>
        </p:nvSpPr>
        <p:spPr>
          <a:ln/>
        </p:spPr>
        <p:txBody>
          <a:bodyPr/>
          <a:lstStyle>
            <a:lvl1pPr>
              <a:defRPr/>
            </a:lvl1pPr>
          </a:lstStyle>
          <a:p>
            <a:pPr>
              <a:defRPr/>
            </a:pPr>
            <a:fld id="{ACB72C1A-E533-4B43-8CDE-E52EEBA7CE4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7200" y="3938590"/>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20"/>
          <p:cNvSpPr>
            <a:spLocks noGrp="1" noChangeArrowheads="1"/>
          </p:cNvSpPr>
          <p:nvPr>
            <p:ph type="sldNum" sz="quarter" idx="10"/>
          </p:nvPr>
        </p:nvSpPr>
        <p:spPr>
          <a:ln/>
        </p:spPr>
        <p:txBody>
          <a:bodyPr/>
          <a:lstStyle>
            <a:lvl1pPr>
              <a:defRPr/>
            </a:lvl1pPr>
          </a:lstStyle>
          <a:p>
            <a:pPr>
              <a:defRPr/>
            </a:pPr>
            <a:fld id="{63DD7338-3900-4C25-83B5-EC4D27EBCFB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23483D6-1711-4F6F-8862-E2D7997845F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A2FE8F1-2782-4E0B-9725-BF0B6A2CE84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32C52C8-AAFF-476E-BE98-86BE5E2BFAE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C823984-5553-4883-9CFA-E02A218AF3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0DDCB5D-C41F-47E0-8DD9-60464F10996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6EE229C0-2685-4240-95DC-69CF4E442AF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1A948B6D-BC33-4B2B-BEDF-DFC43F00FF4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F3913CE-62AC-4F1F-A187-1B45D3F4E9A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BB368CA-A04A-4063-AD27-A52D5C5675A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31151BD-E1B0-4932-B8B4-A51890881F1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8567ED2-388B-4CE8-B3CC-4CF459B90BA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2059012"/>
            <a:ext cx="9146751" cy="1828800"/>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rgbClr val="56AC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860C2D54-B50E-4180-A89C-5429F3295B74}" type="slidenum">
              <a:rPr lang="en-US" smtClean="0"/>
              <a:pPr>
                <a:defRPr/>
              </a:pPr>
              <a:t>‹#›</a:t>
            </a:fld>
            <a:endParaRPr lang="en-US" dirty="0"/>
          </a:p>
        </p:txBody>
      </p:sp>
      <p:pic>
        <p:nvPicPr>
          <p:cNvPr id="11" name="Picture 10" descr="http://www.vitruv-project.eu/_bilder/FA_Logo-03.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1331640" y="6421479"/>
            <a:ext cx="1117203" cy="387932"/>
          </a:xfrm>
          <a:prstGeom prst="rect">
            <a:avLst/>
          </a:prstGeom>
          <a:noFill/>
        </p:spPr>
      </p:pic>
      <p:pic>
        <p:nvPicPr>
          <p:cNvPr id="12" name="Picture 19"/>
          <p:cNvPicPr>
            <a:picLocks noChangeAspect="1" noChangeArrowheads="1"/>
          </p:cNvPicPr>
          <p:nvPr userDrawn="1"/>
        </p:nvPicPr>
        <p:blipFill>
          <a:blip r:embed="rId4" cstate="print"/>
          <a:srcRect/>
          <a:stretch>
            <a:fillRect/>
          </a:stretch>
        </p:blipFill>
        <p:spPr bwMode="auto">
          <a:xfrm>
            <a:off x="2646492" y="6529873"/>
            <a:ext cx="689893" cy="151092"/>
          </a:xfrm>
          <a:prstGeom prst="rect">
            <a:avLst/>
          </a:prstGeom>
          <a:noFill/>
          <a:ln w="9525">
            <a:noFill/>
            <a:miter lim="800000"/>
            <a:headEnd/>
            <a:tailEnd/>
          </a:ln>
        </p:spPr>
      </p:pic>
      <p:pic>
        <p:nvPicPr>
          <p:cNvPr id="13" name="Picture 12" descr="Image result for dun laoghaire rathdown county council logo"/>
          <p:cNvPicPr/>
          <p:nvPr userDrawn="1"/>
        </p:nvPicPr>
        <p:blipFill>
          <a:blip r:embed="rId5" cstate="print"/>
          <a:srcRect l="14478" t="18543" r="15166" b="16683"/>
          <a:stretch>
            <a:fillRect/>
          </a:stretch>
        </p:blipFill>
        <p:spPr bwMode="auto">
          <a:xfrm>
            <a:off x="196338" y="6421479"/>
            <a:ext cx="937653" cy="421373"/>
          </a:xfrm>
          <a:prstGeom prst="rect">
            <a:avLst/>
          </a:prstGeom>
          <a:noFill/>
          <a:ln w="9525">
            <a:noFill/>
            <a:miter lim="800000"/>
            <a:headEnd/>
            <a:tailEnd/>
          </a:ln>
        </p:spPr>
      </p:pic>
    </p:spTree>
    <p:extLst>
      <p:ext uri="{BB962C8B-B14F-4D97-AF65-F5344CB8AC3E}">
        <p14:creationId xmlns:p14="http://schemas.microsoft.com/office/powerpoint/2010/main" val="29595442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B9CC64BF-0BEE-4876-9004-28750C2942D4}" type="slidenum">
              <a:rPr lang="en-US" smtClean="0"/>
              <a:pPr>
                <a:defRPr/>
              </a:pPr>
              <a:t>‹#›</a:t>
            </a:fld>
            <a:endParaRPr lang="en-US" dirty="0"/>
          </a:p>
        </p:txBody>
      </p:sp>
      <p:sp>
        <p:nvSpPr>
          <p:cNvPr id="4" name="TextBox 3"/>
          <p:cNvSpPr txBox="1"/>
          <p:nvPr userDrawn="1"/>
        </p:nvSpPr>
        <p:spPr>
          <a:xfrm>
            <a:off x="2555776" y="6422857"/>
            <a:ext cx="936104" cy="365125"/>
          </a:xfrm>
          <a:prstGeom prst="rect">
            <a:avLst/>
          </a:prstGeom>
          <a:solidFill>
            <a:schemeClr val="tx1"/>
          </a:solidFill>
          <a:ln>
            <a:noFill/>
          </a:ln>
        </p:spPr>
        <p:txBody>
          <a:bodyPr wrap="square" rtlCol="0">
            <a:spAutoFit/>
          </a:bodyPr>
          <a:lstStyle/>
          <a:p>
            <a:endParaRPr lang="en-IE" dirty="0"/>
          </a:p>
        </p:txBody>
      </p:sp>
      <p:sp>
        <p:nvSpPr>
          <p:cNvPr id="7" name="TextBox 6"/>
          <p:cNvSpPr txBox="1"/>
          <p:nvPr userDrawn="1"/>
        </p:nvSpPr>
        <p:spPr>
          <a:xfrm>
            <a:off x="216967" y="6436664"/>
            <a:ext cx="936104" cy="365125"/>
          </a:xfrm>
          <a:prstGeom prst="rect">
            <a:avLst/>
          </a:prstGeom>
          <a:solidFill>
            <a:schemeClr val="tx1"/>
          </a:solidFill>
          <a:ln>
            <a:noFill/>
          </a:ln>
        </p:spPr>
        <p:txBody>
          <a:bodyPr wrap="square" rtlCol="0">
            <a:spAutoFit/>
          </a:bodyPr>
          <a:lstStyle/>
          <a:p>
            <a:endParaRPr lang="en-IE" dirty="0"/>
          </a:p>
        </p:txBody>
      </p:sp>
    </p:spTree>
    <p:extLst>
      <p:ext uri="{BB962C8B-B14F-4D97-AF65-F5344CB8AC3E}">
        <p14:creationId xmlns:p14="http://schemas.microsoft.com/office/powerpoint/2010/main" val="379842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2059012"/>
            <a:ext cx="9146751" cy="1828800"/>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rgbClr val="57AC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1EF51D53-FD7B-44DC-A5FE-2B9457388595}" type="slidenum">
              <a:rPr lang="en-US" smtClean="0"/>
              <a:pPr>
                <a:defRPr/>
              </a:pPr>
              <a:t>‹#›</a:t>
            </a:fld>
            <a:endParaRPr lang="en-US" dirty="0"/>
          </a:p>
        </p:txBody>
      </p:sp>
    </p:spTree>
    <p:extLst>
      <p:ext uri="{BB962C8B-B14F-4D97-AF65-F5344CB8AC3E}">
        <p14:creationId xmlns:p14="http://schemas.microsoft.com/office/powerpoint/2010/main" val="3163192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0189" y="4024315"/>
            <a:ext cx="3722687" cy="60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05275" y="4024315"/>
            <a:ext cx="3722688" cy="60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a:defRPr/>
            </a:pPr>
            <a:fld id="{C162BD5E-7CE3-4EE1-954C-89526C2A5D46}" type="slidenum">
              <a:rPr lang="en-US" smtClean="0"/>
              <a:pPr>
                <a:defRPr/>
              </a:pPr>
              <a:t>‹#›</a:t>
            </a:fld>
            <a:endParaRPr lang="en-US" dirty="0"/>
          </a:p>
        </p:txBody>
      </p:sp>
    </p:spTree>
    <p:extLst>
      <p:ext uri="{BB962C8B-B14F-4D97-AF65-F5344CB8AC3E}">
        <p14:creationId xmlns:p14="http://schemas.microsoft.com/office/powerpoint/2010/main" val="219613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a:defRPr/>
            </a:pPr>
            <a:fld id="{5AF202B1-55E9-4C42-8C20-4F4B0F1A6F73}" type="slidenum">
              <a:rPr lang="en-US" smtClean="0"/>
              <a:pPr>
                <a:defRPr/>
              </a:pPr>
              <a:t>‹#›</a:t>
            </a:fld>
            <a:endParaRPr lang="en-US" dirty="0"/>
          </a:p>
        </p:txBody>
      </p:sp>
    </p:spTree>
    <p:extLst>
      <p:ext uri="{BB962C8B-B14F-4D97-AF65-F5344CB8AC3E}">
        <p14:creationId xmlns:p14="http://schemas.microsoft.com/office/powerpoint/2010/main" val="358969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0E647659-48A6-4346-814D-6339D315C9E1}" type="slidenum">
              <a:rPr lang="en-US" smtClean="0"/>
              <a:pPr>
                <a:defRPr/>
              </a:pPr>
              <a:t>‹#›</a:t>
            </a:fld>
            <a:endParaRPr lang="en-US" dirty="0"/>
          </a:p>
        </p:txBody>
      </p:sp>
    </p:spTree>
    <p:extLst>
      <p:ext uri="{BB962C8B-B14F-4D97-AF65-F5344CB8AC3E}">
        <p14:creationId xmlns:p14="http://schemas.microsoft.com/office/powerpoint/2010/main" val="4128878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B79491-C370-47D2-A4ED-3AB1756B43FC}" type="slidenum">
              <a:rPr lang="en-US" smtClean="0"/>
              <a:pPr>
                <a:defRPr/>
              </a:pPr>
              <a:t>‹#›</a:t>
            </a:fld>
            <a:endParaRPr lang="en-US" dirty="0"/>
          </a:p>
        </p:txBody>
      </p:sp>
    </p:spTree>
    <p:extLst>
      <p:ext uri="{BB962C8B-B14F-4D97-AF65-F5344CB8AC3E}">
        <p14:creationId xmlns:p14="http://schemas.microsoft.com/office/powerpoint/2010/main" val="217054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D5DC1766-5193-4015-9FA0-D8E671D4E46A}" type="slidenum">
              <a:rPr lang="en-US" smtClean="0"/>
              <a:pPr>
                <a:defRPr/>
              </a:pPr>
              <a:t>‹#›</a:t>
            </a:fld>
            <a:endParaRPr lang="en-US" dirty="0"/>
          </a:p>
        </p:txBody>
      </p:sp>
    </p:spTree>
    <p:extLst>
      <p:ext uri="{BB962C8B-B14F-4D97-AF65-F5344CB8AC3E}">
        <p14:creationId xmlns:p14="http://schemas.microsoft.com/office/powerpoint/2010/main" val="3673889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04880437-1347-4DBC-B60D-067007D0D3D7}" type="slidenum">
              <a:rPr lang="en-US" smtClean="0"/>
              <a:pPr>
                <a:defRPr/>
              </a:pPr>
              <a:t>‹#›</a:t>
            </a:fld>
            <a:endParaRPr lang="en-US" dirty="0"/>
          </a:p>
        </p:txBody>
      </p:sp>
    </p:spTree>
    <p:extLst>
      <p:ext uri="{BB962C8B-B14F-4D97-AF65-F5344CB8AC3E}">
        <p14:creationId xmlns:p14="http://schemas.microsoft.com/office/powerpoint/2010/main" val="1694703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8592989D-5AA3-47D0-81C7-398952161292}" type="slidenum">
              <a:rPr lang="en-US" smtClean="0"/>
              <a:pPr>
                <a:defRPr/>
              </a:pPr>
              <a:t>‹#›</a:t>
            </a:fld>
            <a:endParaRPr lang="en-US" dirty="0"/>
          </a:p>
        </p:txBody>
      </p:sp>
    </p:spTree>
    <p:extLst>
      <p:ext uri="{BB962C8B-B14F-4D97-AF65-F5344CB8AC3E}">
        <p14:creationId xmlns:p14="http://schemas.microsoft.com/office/powerpoint/2010/main" val="225919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rgbClr val="67B5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a:prstGeom prst="rect">
            <a:avLst/>
          </a:prstGeom>
        </p:spPr>
        <p:txBody>
          <a:bodyPr/>
          <a:lstStyle/>
          <a:p>
            <a:fld id="{96DFF08F-DC6B-4601-B491-B0F83F6DD2DA}" type="datetimeFigureOut">
              <a:rPr lang="en-US" smtClean="0"/>
              <a:pPr/>
              <a:t>11/10/2016</a:t>
            </a:fld>
            <a:endParaRPr lang="en-US" dirty="0"/>
          </a:p>
        </p:txBody>
      </p:sp>
      <p:sp>
        <p:nvSpPr>
          <p:cNvPr id="5" name="Footer Placeholder 4"/>
          <p:cNvSpPr>
            <a:spLocks noGrp="1"/>
          </p:cNvSpPr>
          <p:nvPr>
            <p:ph type="ftr" sz="quarter" idx="11"/>
          </p:nvPr>
        </p:nvSpPr>
        <p:spPr>
          <a:xfrm>
            <a:off x="2832102" y="6422857"/>
            <a:ext cx="320975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54788" y="6422857"/>
            <a:ext cx="659819" cy="365125"/>
          </a:xfrm>
        </p:spPr>
        <p:txBody>
          <a:bodyPr/>
          <a:lstStyle/>
          <a:p>
            <a:pPr>
              <a:defRPr/>
            </a:pPr>
            <a:fld id="{D67D573B-2248-4B67-8C66-B424D4173FD3}" type="slidenum">
              <a:rPr lang="en-US" smtClean="0"/>
              <a:pPr>
                <a:defRPr/>
              </a:pPr>
              <a:t>‹#›</a:t>
            </a:fld>
            <a:endParaRPr lang="en-US" dirty="0"/>
          </a:p>
        </p:txBody>
      </p:sp>
    </p:spTree>
    <p:extLst>
      <p:ext uri="{BB962C8B-B14F-4D97-AF65-F5344CB8AC3E}">
        <p14:creationId xmlns:p14="http://schemas.microsoft.com/office/powerpoint/2010/main" val="3984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7.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bwMode="auto">
          <a:xfrm>
            <a:off x="230189" y="1989138"/>
            <a:ext cx="75977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a:t>
            </a:r>
          </a:p>
        </p:txBody>
      </p:sp>
      <p:sp>
        <p:nvSpPr>
          <p:cNvPr id="6150" name="Rectangle 6"/>
          <p:cNvSpPr>
            <a:spLocks noGrp="1" noChangeArrowheads="1"/>
          </p:cNvSpPr>
          <p:nvPr>
            <p:ph type="body" idx="1"/>
          </p:nvPr>
        </p:nvSpPr>
        <p:spPr bwMode="auto">
          <a:xfrm>
            <a:off x="230189" y="4024315"/>
            <a:ext cx="7597775" cy="606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Subtitle</a:t>
            </a:r>
          </a:p>
        </p:txBody>
      </p:sp>
      <p:pic>
        <p:nvPicPr>
          <p:cNvPr id="1029" name="Picture 11"/>
          <p:cNvPicPr>
            <a:picLocks noChangeAspect="1" noChangeArrowheads="1"/>
          </p:cNvPicPr>
          <p:nvPr/>
        </p:nvPicPr>
        <p:blipFill>
          <a:blip r:embed="rId13" cstate="print"/>
          <a:srcRect/>
          <a:stretch>
            <a:fillRect/>
          </a:stretch>
        </p:blipFill>
        <p:spPr bwMode="auto">
          <a:xfrm>
            <a:off x="250826" y="6165852"/>
            <a:ext cx="1655763"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2pPr>
      <a:lvl3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3pPr>
      <a:lvl4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4pPr>
      <a:lvl5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5pPr>
      <a:lvl6pPr marL="4572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6pPr>
      <a:lvl7pPr marL="9144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7pPr>
      <a:lvl8pPr marL="13716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8pPr>
      <a:lvl9pPr marL="18288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9pPr>
    </p:titleStyle>
    <p:bodyStyle>
      <a:lvl1pPr marL="342900" indent="-342900" algn="ctr" rtl="0" eaLnBrk="1" fontAlgn="base" hangingPunct="1">
        <a:spcBef>
          <a:spcPct val="20000"/>
        </a:spcBef>
        <a:spcAft>
          <a:spcPct val="0"/>
        </a:spcAft>
        <a:buChar char="•"/>
        <a:defRPr sz="2800">
          <a:solidFill>
            <a:srgbClr val="4D4D4D"/>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9273" name="Rectangle 9"/>
          <p:cNvSpPr>
            <a:spLocks noChangeArrowheads="1"/>
          </p:cNvSpPr>
          <p:nvPr/>
        </p:nvSpPr>
        <p:spPr bwMode="auto">
          <a:xfrm>
            <a:off x="250826" y="188913"/>
            <a:ext cx="7597775" cy="1143000"/>
          </a:xfrm>
          <a:prstGeom prst="rect">
            <a:avLst/>
          </a:prstGeom>
          <a:noFill/>
          <a:ln w="9525">
            <a:noFill/>
            <a:miter lim="800000"/>
            <a:headEnd/>
            <a:tailEnd/>
          </a:ln>
          <a:effectLst/>
        </p:spPr>
        <p:txBody>
          <a:bodyPr anchor="ctr"/>
          <a:lstStyle/>
          <a:p>
            <a:pPr algn="ctr">
              <a:defRPr/>
            </a:pPr>
            <a:endParaRPr lang="en-US" sz="3600" dirty="0">
              <a:cs typeface="+mn-cs"/>
            </a:endParaRPr>
          </a:p>
        </p:txBody>
      </p:sp>
      <p:sp>
        <p:nvSpPr>
          <p:cNvPr id="139274" name="Rectangle 10"/>
          <p:cNvSpPr>
            <a:spLocks noChangeArrowheads="1"/>
          </p:cNvSpPr>
          <p:nvPr/>
        </p:nvSpPr>
        <p:spPr bwMode="auto">
          <a:xfrm>
            <a:off x="250826" y="1341440"/>
            <a:ext cx="8569325" cy="4967287"/>
          </a:xfrm>
          <a:prstGeom prst="rect">
            <a:avLst/>
          </a:prstGeom>
          <a:noFill/>
          <a:ln w="9525">
            <a:noFill/>
            <a:miter lim="800000"/>
            <a:headEnd/>
            <a:tailEnd/>
          </a:ln>
          <a:effectLst/>
        </p:spPr>
        <p:txBody>
          <a:bodyPr/>
          <a:lstStyle/>
          <a:p>
            <a:pPr marL="342900" indent="-342900">
              <a:spcBef>
                <a:spcPct val="20000"/>
              </a:spcBef>
              <a:defRPr/>
            </a:pPr>
            <a:endParaRPr lang="en-US" sz="2000" dirty="0">
              <a:solidFill>
                <a:srgbClr val="4D4D4D"/>
              </a:solidFill>
              <a:cs typeface="+mn-cs"/>
            </a:endParaRPr>
          </a:p>
        </p:txBody>
      </p:sp>
      <p:sp>
        <p:nvSpPr>
          <p:cNvPr id="139284" name="Rectangle 20"/>
          <p:cNvSpPr>
            <a:spLocks noGrp="1" noChangeArrowheads="1"/>
          </p:cNvSpPr>
          <p:nvPr>
            <p:ph type="sldNum" sz="quarter" idx="4"/>
          </p:nvPr>
        </p:nvSpPr>
        <p:spPr bwMode="auto">
          <a:xfrm>
            <a:off x="6877050" y="6383340"/>
            <a:ext cx="2133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E41BB032-15DE-4BAD-A674-5A78715A6A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600">
          <a:solidFill>
            <a:schemeClr val="accent2"/>
          </a:solidFill>
          <a:latin typeface="Arial Narrow" pitchFamily="34" charset="0"/>
        </a:defRPr>
      </a:lvl2pPr>
      <a:lvl3pPr algn="ctr" rtl="0" eaLnBrk="0" fontAlgn="base" hangingPunct="0">
        <a:spcBef>
          <a:spcPct val="0"/>
        </a:spcBef>
        <a:spcAft>
          <a:spcPct val="0"/>
        </a:spcAft>
        <a:defRPr sz="3600">
          <a:solidFill>
            <a:schemeClr val="accent2"/>
          </a:solidFill>
          <a:latin typeface="Arial Narrow" pitchFamily="34" charset="0"/>
        </a:defRPr>
      </a:lvl3pPr>
      <a:lvl4pPr algn="ctr" rtl="0" eaLnBrk="0" fontAlgn="base" hangingPunct="0">
        <a:spcBef>
          <a:spcPct val="0"/>
        </a:spcBef>
        <a:spcAft>
          <a:spcPct val="0"/>
        </a:spcAft>
        <a:defRPr sz="3600">
          <a:solidFill>
            <a:schemeClr val="accent2"/>
          </a:solidFill>
          <a:latin typeface="Arial Narrow" pitchFamily="34" charset="0"/>
        </a:defRPr>
      </a:lvl4pPr>
      <a:lvl5pPr algn="ctr" rtl="0" eaLnBrk="0" fontAlgn="base" hangingPunct="0">
        <a:spcBef>
          <a:spcPct val="0"/>
        </a:spcBef>
        <a:spcAft>
          <a:spcPct val="0"/>
        </a:spcAft>
        <a:defRPr sz="3600">
          <a:solidFill>
            <a:schemeClr val="accent2"/>
          </a:solidFill>
          <a:latin typeface="Arial Narrow" pitchFamily="34" charset="0"/>
        </a:defRPr>
      </a:lvl5pPr>
      <a:lvl6pPr marL="457200" algn="ctr" rtl="0" fontAlgn="base">
        <a:spcBef>
          <a:spcPct val="0"/>
        </a:spcBef>
        <a:spcAft>
          <a:spcPct val="0"/>
        </a:spcAft>
        <a:defRPr sz="3600">
          <a:solidFill>
            <a:schemeClr val="accent2"/>
          </a:solidFill>
          <a:latin typeface="Arial Narrow" pitchFamily="34" charset="0"/>
        </a:defRPr>
      </a:lvl6pPr>
      <a:lvl7pPr marL="914400" algn="ctr" rtl="0" fontAlgn="base">
        <a:spcBef>
          <a:spcPct val="0"/>
        </a:spcBef>
        <a:spcAft>
          <a:spcPct val="0"/>
        </a:spcAft>
        <a:defRPr sz="3600">
          <a:solidFill>
            <a:schemeClr val="accent2"/>
          </a:solidFill>
          <a:latin typeface="Arial Narrow" pitchFamily="34" charset="0"/>
        </a:defRPr>
      </a:lvl7pPr>
      <a:lvl8pPr marL="1371600" algn="ctr" rtl="0" fontAlgn="base">
        <a:spcBef>
          <a:spcPct val="0"/>
        </a:spcBef>
        <a:spcAft>
          <a:spcPct val="0"/>
        </a:spcAft>
        <a:defRPr sz="3600">
          <a:solidFill>
            <a:schemeClr val="accent2"/>
          </a:solidFill>
          <a:latin typeface="Arial Narrow" pitchFamily="34" charset="0"/>
        </a:defRPr>
      </a:lvl8pPr>
      <a:lvl9pPr marL="1828800" algn="ctr" rtl="0" fontAlgn="base">
        <a:spcBef>
          <a:spcPct val="0"/>
        </a:spcBef>
        <a:spcAft>
          <a:spcPct val="0"/>
        </a:spcAft>
        <a:defRPr sz="36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Font typeface="Arial" charset="0"/>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London Eco map"/>
          <p:cNvPicPr>
            <a:picLocks noChangeAspect="1" noChangeArrowheads="1"/>
          </p:cNvPicPr>
          <p:nvPr userDrawn="1"/>
        </p:nvPicPr>
        <p:blipFill>
          <a:blip r:embed="rId13" cstate="print"/>
          <a:srcRect/>
          <a:stretch>
            <a:fillRect/>
          </a:stretch>
        </p:blipFill>
        <p:spPr bwMode="auto">
          <a:xfrm>
            <a:off x="4787901" y="2752727"/>
            <a:ext cx="4356100" cy="4105275"/>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40"/>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a:t>
            </a:r>
          </a:p>
        </p:txBody>
      </p:sp>
      <p:sp>
        <p:nvSpPr>
          <p:cNvPr id="3076"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9333" name="Rectangle 5"/>
          <p:cNvSpPr>
            <a:spLocks noGrp="1" noChangeArrowheads="1"/>
          </p:cNvSpPr>
          <p:nvPr>
            <p:ph type="ftr" sz="quarter" idx="3"/>
          </p:nvPr>
        </p:nvSpPr>
        <p:spPr bwMode="auto">
          <a:xfrm>
            <a:off x="7885114" y="6408738"/>
            <a:ext cx="12588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accent2"/>
                </a:solidFill>
                <a:latin typeface="Arial Narrow" pitchFamily="34" charset="0"/>
                <a:cs typeface="Arial" pitchFamily="34" charset="0"/>
              </a:defRPr>
            </a:lvl1pPr>
          </a:lstStyle>
          <a:p>
            <a:pPr>
              <a:defRPr/>
            </a:pPr>
            <a:r>
              <a:rPr lang="en-US" dirty="0"/>
              <a:t>London</a:t>
            </a:r>
          </a:p>
          <a:p>
            <a:pPr>
              <a:defRPr/>
            </a:pPr>
            <a:r>
              <a:rPr lang="en-GB" dirty="0"/>
              <a:t>September 2008</a:t>
            </a:r>
            <a:endParaRPr lang="en-US" dirty="0"/>
          </a:p>
        </p:txBody>
      </p:sp>
      <p:sp>
        <p:nvSpPr>
          <p:cNvPr id="99334" name="Rectangle 6"/>
          <p:cNvSpPr>
            <a:spLocks noGrp="1" noChangeArrowheads="1"/>
          </p:cNvSpPr>
          <p:nvPr>
            <p:ph type="sldNum" sz="quarter" idx="4"/>
          </p:nvPr>
        </p:nvSpPr>
        <p:spPr bwMode="auto">
          <a:xfrm>
            <a:off x="4211639" y="6481763"/>
            <a:ext cx="11255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accent2"/>
                </a:solidFill>
                <a:latin typeface="+mn-lt"/>
                <a:cs typeface="Arial" pitchFamily="34" charset="0"/>
              </a:defRPr>
            </a:lvl1pPr>
          </a:lstStyle>
          <a:p>
            <a:pPr>
              <a:defRPr/>
            </a:pPr>
            <a:fld id="{16745826-B243-4EEE-A1EA-8AF99CBC978A}" type="slidenum">
              <a:rPr lang="en-US"/>
              <a:pPr>
                <a:defRPr/>
              </a:pPr>
              <a:t>‹#›</a:t>
            </a:fld>
            <a:endParaRPr lang="en-US" dirty="0"/>
          </a:p>
        </p:txBody>
      </p:sp>
      <p:pic>
        <p:nvPicPr>
          <p:cNvPr id="3079" name="Picture 8"/>
          <p:cNvPicPr>
            <a:picLocks noChangeAspect="1" noChangeArrowheads="1"/>
          </p:cNvPicPr>
          <p:nvPr/>
        </p:nvPicPr>
        <p:blipFill>
          <a:blip r:embed="rId14" cstate="print"/>
          <a:srcRect/>
          <a:stretch>
            <a:fillRect/>
          </a:stretch>
        </p:blipFill>
        <p:spPr bwMode="auto">
          <a:xfrm>
            <a:off x="8124825" y="188913"/>
            <a:ext cx="933450" cy="817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Narrow" pitchFamily="34" charset="0"/>
        </a:defRPr>
      </a:lvl2pPr>
      <a:lvl3pPr algn="ctr" rtl="0" eaLnBrk="0" fontAlgn="base" hangingPunct="0">
        <a:spcBef>
          <a:spcPct val="0"/>
        </a:spcBef>
        <a:spcAft>
          <a:spcPct val="0"/>
        </a:spcAft>
        <a:defRPr sz="3200">
          <a:solidFill>
            <a:schemeClr val="accent2"/>
          </a:solidFill>
          <a:latin typeface="Arial Narrow" pitchFamily="34" charset="0"/>
        </a:defRPr>
      </a:lvl3pPr>
      <a:lvl4pPr algn="ctr" rtl="0" eaLnBrk="0" fontAlgn="base" hangingPunct="0">
        <a:spcBef>
          <a:spcPct val="0"/>
        </a:spcBef>
        <a:spcAft>
          <a:spcPct val="0"/>
        </a:spcAft>
        <a:defRPr sz="3200">
          <a:solidFill>
            <a:schemeClr val="accent2"/>
          </a:solidFill>
          <a:latin typeface="Arial Narrow" pitchFamily="34" charset="0"/>
        </a:defRPr>
      </a:lvl4pPr>
      <a:lvl5pPr algn="ctr" rtl="0" eaLnBrk="0" fontAlgn="base" hangingPunct="0">
        <a:spcBef>
          <a:spcPct val="0"/>
        </a:spcBef>
        <a:spcAft>
          <a:spcPct val="0"/>
        </a:spcAft>
        <a:defRPr sz="3200">
          <a:solidFill>
            <a:schemeClr val="accent2"/>
          </a:solidFill>
          <a:latin typeface="Arial Narrow" pitchFamily="34" charset="0"/>
        </a:defRPr>
      </a:lvl5pPr>
      <a:lvl6pPr marL="457200" algn="ctr" rtl="0" eaLnBrk="1" fontAlgn="base" hangingPunct="1">
        <a:spcBef>
          <a:spcPct val="0"/>
        </a:spcBef>
        <a:spcAft>
          <a:spcPct val="0"/>
        </a:spcAft>
        <a:defRPr sz="3200">
          <a:solidFill>
            <a:schemeClr val="accent2"/>
          </a:solidFill>
          <a:latin typeface="Arial Narrow" pitchFamily="34" charset="0"/>
        </a:defRPr>
      </a:lvl6pPr>
      <a:lvl7pPr marL="914400" algn="ctr" rtl="0" eaLnBrk="1" fontAlgn="base" hangingPunct="1">
        <a:spcBef>
          <a:spcPct val="0"/>
        </a:spcBef>
        <a:spcAft>
          <a:spcPct val="0"/>
        </a:spcAft>
        <a:defRPr sz="3200">
          <a:solidFill>
            <a:schemeClr val="accent2"/>
          </a:solidFill>
          <a:latin typeface="Arial Narrow" pitchFamily="34" charset="0"/>
        </a:defRPr>
      </a:lvl7pPr>
      <a:lvl8pPr marL="1371600" algn="ctr" rtl="0" eaLnBrk="1" fontAlgn="base" hangingPunct="1">
        <a:spcBef>
          <a:spcPct val="0"/>
        </a:spcBef>
        <a:spcAft>
          <a:spcPct val="0"/>
        </a:spcAft>
        <a:defRPr sz="3200">
          <a:solidFill>
            <a:schemeClr val="accent2"/>
          </a:solidFill>
          <a:latin typeface="Arial Narrow" pitchFamily="34" charset="0"/>
        </a:defRPr>
      </a:lvl8pPr>
      <a:lvl9pPr marL="1828800" algn="ctr"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SzPct val="75000"/>
        <a:buFont typeface="Wingdings" pitchFamily="2" charset="2"/>
        <a:buChar char="q"/>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Font typeface="Arial Narrow" pitchFamily="34" charset="0"/>
        <a:buChar char="−"/>
        <a:defRPr sz="2000">
          <a:solidFill>
            <a:schemeClr val="accent2"/>
          </a:solidFill>
          <a:latin typeface="+mn-lt"/>
        </a:defRPr>
      </a:lvl3pPr>
      <a:lvl4pPr marL="1600200" indent="-228600" algn="l" rtl="0" eaLnBrk="0" fontAlgn="base" hangingPunct="0">
        <a:spcBef>
          <a:spcPct val="20000"/>
        </a:spcBef>
        <a:spcAft>
          <a:spcPct val="0"/>
        </a:spcAft>
        <a:buChar char="o"/>
        <a:defRPr sz="16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5132" y="0"/>
            <a:ext cx="9146751" cy="446876"/>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62" y="431193"/>
            <a:ext cx="9141714" cy="1053591"/>
          </a:xfrm>
          <a:prstGeom prst="rect">
            <a:avLst/>
          </a:prstGeom>
          <a:solidFill>
            <a:srgbClr val="4FA8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65139" y="6422857"/>
            <a:ext cx="709698" cy="365125"/>
          </a:xfrm>
          <a:prstGeom prst="rect">
            <a:avLst/>
          </a:prstGeom>
        </p:spPr>
        <p:txBody>
          <a:bodyPr vert="horz" lIns="45720" tIns="45720" rIns="91440" bIns="45720" rtlCol="0" anchor="ctr"/>
          <a:lstStyle>
            <a:lvl1pPr algn="l">
              <a:defRPr sz="1200" b="0">
                <a:solidFill>
                  <a:schemeClr val="bg1"/>
                </a:solidFill>
              </a:defRPr>
            </a:lvl1pPr>
          </a:lstStyle>
          <a:p>
            <a:fld id="{68EA12FD-0BBF-409E-BC68-90FB70CBDD1B}" type="slidenum">
              <a:rPr lang="en-US" smtClean="0"/>
              <a:pPr/>
              <a:t>‹#›</a:t>
            </a:fld>
            <a:endParaRPr lang="en-US" dirty="0"/>
          </a:p>
        </p:txBody>
      </p:sp>
      <p:pic>
        <p:nvPicPr>
          <p:cNvPr id="12" name="Picture 11" descr="http://www.vitruv-project.eu/_bilder/FA_Logo-03.png"/>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rightnessContrast bright="-6000" contrast="7000"/>
                    </a14:imgEffect>
                  </a14:imgLayer>
                </a14:imgProps>
              </a:ext>
            </a:extLst>
          </a:blip>
          <a:srcRect/>
          <a:stretch>
            <a:fillRect/>
          </a:stretch>
        </p:blipFill>
        <p:spPr bwMode="auto">
          <a:xfrm>
            <a:off x="1331640" y="6421479"/>
            <a:ext cx="1117203" cy="387932"/>
          </a:xfrm>
          <a:prstGeom prst="rect">
            <a:avLst/>
          </a:prstGeom>
          <a:noFill/>
        </p:spPr>
      </p:pic>
      <p:pic>
        <p:nvPicPr>
          <p:cNvPr id="13" name="Picture 19"/>
          <p:cNvPicPr>
            <a:picLocks noChangeAspect="1" noChangeArrowheads="1"/>
          </p:cNvPicPr>
          <p:nvPr userDrawn="1"/>
        </p:nvPicPr>
        <p:blipFill>
          <a:blip r:embed="rId15" cstate="print"/>
          <a:srcRect/>
          <a:stretch>
            <a:fillRect/>
          </a:stretch>
        </p:blipFill>
        <p:spPr bwMode="auto">
          <a:xfrm>
            <a:off x="2646492" y="6529873"/>
            <a:ext cx="689893" cy="151092"/>
          </a:xfrm>
          <a:prstGeom prst="rect">
            <a:avLst/>
          </a:prstGeom>
          <a:noFill/>
          <a:ln w="9525">
            <a:noFill/>
            <a:miter lim="800000"/>
            <a:headEnd/>
            <a:tailEnd/>
          </a:ln>
        </p:spPr>
      </p:pic>
      <p:pic>
        <p:nvPicPr>
          <p:cNvPr id="14" name="Picture 13" descr="Image result for dun laoghaire rathdown county council logo"/>
          <p:cNvPicPr/>
          <p:nvPr userDrawn="1"/>
        </p:nvPicPr>
        <p:blipFill>
          <a:blip r:embed="rId16" cstate="print"/>
          <a:srcRect l="14478" t="18543" r="15166" b="16683"/>
          <a:stretch>
            <a:fillRect/>
          </a:stretch>
        </p:blipFill>
        <p:spPr bwMode="auto">
          <a:xfrm>
            <a:off x="196338" y="6421479"/>
            <a:ext cx="937653" cy="421373"/>
          </a:xfrm>
          <a:prstGeom prst="rect">
            <a:avLst/>
          </a:prstGeom>
          <a:noFill/>
          <a:ln w="9525">
            <a:noFill/>
            <a:miter lim="800000"/>
            <a:headEnd/>
            <a:tailEnd/>
          </a:ln>
        </p:spPr>
      </p:pic>
    </p:spTree>
    <p:extLst>
      <p:ext uri="{BB962C8B-B14F-4D97-AF65-F5344CB8AC3E}">
        <p14:creationId xmlns:p14="http://schemas.microsoft.com/office/powerpoint/2010/main" val="326931100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5522" y="625866"/>
            <a:ext cx="9698107" cy="1939038"/>
          </a:xfrm>
          <a:prstGeom prst="rect">
            <a:avLst/>
          </a:prstGeom>
          <a:solidFill>
            <a:srgbClr val="008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24544" y="2564904"/>
            <a:ext cx="9721080" cy="1329276"/>
          </a:xfrm>
          <a:prstGeom prst="rect">
            <a:avLst/>
          </a:prstGeom>
          <a:solidFill>
            <a:srgbClr val="56A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dirty="0"/>
          </a:p>
        </p:txBody>
      </p:sp>
      <p:sp>
        <p:nvSpPr>
          <p:cNvPr id="5" name="Rectangle 4"/>
          <p:cNvSpPr/>
          <p:nvPr/>
        </p:nvSpPr>
        <p:spPr>
          <a:xfrm>
            <a:off x="0" y="6126522"/>
            <a:ext cx="9144000" cy="731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98" name="Title 1"/>
          <p:cNvSpPr>
            <a:spLocks noGrp="1"/>
          </p:cNvSpPr>
          <p:nvPr>
            <p:ph type="ctrTitle"/>
          </p:nvPr>
        </p:nvSpPr>
        <p:spPr bwMode="auto">
          <a:xfrm>
            <a:off x="251520" y="961337"/>
            <a:ext cx="8352928"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nSpc>
                <a:spcPct val="100000"/>
              </a:lnSpc>
            </a:pPr>
            <a:r>
              <a:rPr lang="en-US" sz="3600" b="1" dirty="0">
                <a:cs typeface="Arial"/>
              </a:rPr>
              <a:t>Dublin Regional enterprise Strategy:</a:t>
            </a:r>
            <a:br>
              <a:rPr lang="en-US" sz="3600" b="1" dirty="0">
                <a:cs typeface="Arial"/>
              </a:rPr>
            </a:br>
            <a:r>
              <a:rPr lang="en-US" sz="3600" b="1" dirty="0">
                <a:cs typeface="Arial"/>
              </a:rPr>
              <a:t>2017-2019</a:t>
            </a:r>
            <a:endParaRPr lang="en-US" sz="2700" b="1" dirty="0"/>
          </a:p>
        </p:txBody>
      </p:sp>
      <p:pic>
        <p:nvPicPr>
          <p:cNvPr id="3" name="Picture 2" descr="http://www.vitruv-project.eu/_bilder/FA_Logo-0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3674814" y="6126522"/>
            <a:ext cx="1866379" cy="648072"/>
          </a:xfrm>
          <a:prstGeom prst="rect">
            <a:avLst/>
          </a:prstGeom>
          <a:noFill/>
        </p:spPr>
      </p:pic>
      <p:pic>
        <p:nvPicPr>
          <p:cNvPr id="4" name="Picture 19"/>
          <p:cNvPicPr>
            <a:picLocks noChangeAspect="1" noChangeArrowheads="1"/>
          </p:cNvPicPr>
          <p:nvPr/>
        </p:nvPicPr>
        <p:blipFill>
          <a:blip r:embed="rId4" cstate="print"/>
          <a:srcRect/>
          <a:stretch>
            <a:fillRect/>
          </a:stretch>
        </p:blipFill>
        <p:spPr bwMode="auto">
          <a:xfrm>
            <a:off x="5864275" y="6329363"/>
            <a:ext cx="1152525" cy="252412"/>
          </a:xfrm>
          <a:prstGeom prst="rect">
            <a:avLst/>
          </a:prstGeom>
          <a:noFill/>
          <a:ln w="9525">
            <a:noFill/>
            <a:miter lim="800000"/>
            <a:headEnd/>
            <a:tailEnd/>
          </a:ln>
        </p:spPr>
      </p:pic>
      <p:sp>
        <p:nvSpPr>
          <p:cNvPr id="2" name="Rectangle 1"/>
          <p:cNvSpPr/>
          <p:nvPr/>
        </p:nvSpPr>
        <p:spPr>
          <a:xfrm>
            <a:off x="2397782" y="4027970"/>
            <a:ext cx="4420441" cy="461665"/>
          </a:xfrm>
          <a:prstGeom prst="rect">
            <a:avLst/>
          </a:prstGeom>
        </p:spPr>
        <p:txBody>
          <a:bodyPr wrap="square">
            <a:spAutoFit/>
          </a:bodyPr>
          <a:lstStyle/>
          <a:p>
            <a:pPr algn="ctr"/>
            <a:r>
              <a:rPr lang="en-US" sz="2400" b="1" dirty="0">
                <a:solidFill>
                  <a:schemeClr val="tx1"/>
                </a:solidFill>
                <a:latin typeface="+mn-lt"/>
                <a:cs typeface="Arial" panose="020B0604020202020204" pitchFamily="34" charset="0"/>
              </a:rPr>
              <a:t>9</a:t>
            </a:r>
            <a:r>
              <a:rPr lang="en-US" sz="2400" b="1" baseline="30000" dirty="0">
                <a:solidFill>
                  <a:schemeClr val="tx1"/>
                </a:solidFill>
                <a:latin typeface="+mn-lt"/>
                <a:cs typeface="Arial" panose="020B0604020202020204" pitchFamily="34" charset="0"/>
              </a:rPr>
              <a:t>th</a:t>
            </a:r>
            <a:r>
              <a:rPr lang="en-US" sz="2400" b="1" dirty="0">
                <a:solidFill>
                  <a:schemeClr val="tx1"/>
                </a:solidFill>
                <a:latin typeface="+mn-lt"/>
                <a:cs typeface="Arial" panose="020B0604020202020204" pitchFamily="34" charset="0"/>
              </a:rPr>
              <a:t> November 2016</a:t>
            </a:r>
            <a:endParaRPr lang="en-IE" sz="2400" b="1" dirty="0">
              <a:solidFill>
                <a:schemeClr val="tx1"/>
              </a:solidFill>
              <a:latin typeface="+mn-lt"/>
              <a:cs typeface="Arial" panose="020B0604020202020204" pitchFamily="34" charset="0"/>
            </a:endParaRPr>
          </a:p>
        </p:txBody>
      </p:sp>
      <p:sp>
        <p:nvSpPr>
          <p:cNvPr id="12" name="TextBox 11"/>
          <p:cNvSpPr txBox="1"/>
          <p:nvPr/>
        </p:nvSpPr>
        <p:spPr>
          <a:xfrm>
            <a:off x="5724128" y="6309320"/>
            <a:ext cx="1512168" cy="360040"/>
          </a:xfrm>
          <a:prstGeom prst="rect">
            <a:avLst/>
          </a:prstGeom>
          <a:solidFill>
            <a:schemeClr val="tx1"/>
          </a:solidFill>
        </p:spPr>
        <p:txBody>
          <a:bodyPr wrap="square" rtlCol="0">
            <a:spAutoFit/>
          </a:bodyPr>
          <a:lstStyle/>
          <a:p>
            <a:endParaRPr lang="en-IE" dirty="0"/>
          </a:p>
        </p:txBody>
      </p:sp>
      <p:sp>
        <p:nvSpPr>
          <p:cNvPr id="15" name="Rectangle 14"/>
          <p:cNvSpPr/>
          <p:nvPr/>
        </p:nvSpPr>
        <p:spPr>
          <a:xfrm>
            <a:off x="1270884" y="2546180"/>
            <a:ext cx="6314199" cy="1323439"/>
          </a:xfrm>
          <a:prstGeom prst="rect">
            <a:avLst/>
          </a:prstGeom>
        </p:spPr>
        <p:txBody>
          <a:bodyPr wrap="square">
            <a:spAutoFit/>
          </a:bodyPr>
          <a:lstStyle/>
          <a:p>
            <a:pPr algn="ctr"/>
            <a:r>
              <a:rPr lang="en-US" sz="2400" b="1" dirty="0">
                <a:solidFill>
                  <a:schemeClr val="tx1"/>
                </a:solidFill>
                <a:latin typeface="+mn-lt"/>
                <a:cs typeface="Arial" panose="020B0604020202020204" pitchFamily="34" charset="0"/>
              </a:rPr>
              <a:t>South Dublin County Council </a:t>
            </a:r>
          </a:p>
          <a:p>
            <a:pPr algn="ctr"/>
            <a:endParaRPr lang="en-US" sz="800" b="1" dirty="0">
              <a:solidFill>
                <a:schemeClr val="tx1"/>
              </a:solidFill>
              <a:latin typeface="+mn-lt"/>
              <a:cs typeface="Arial" panose="020B0604020202020204" pitchFamily="34" charset="0"/>
            </a:endParaRPr>
          </a:p>
          <a:p>
            <a:pPr algn="ctr"/>
            <a:r>
              <a:rPr lang="en-US" sz="2400" b="1" i="1" dirty="0">
                <a:solidFill>
                  <a:schemeClr val="tx1"/>
                </a:solidFill>
                <a:latin typeface="+mn-lt"/>
                <a:cs typeface="Arial" panose="020B0604020202020204" pitchFamily="34" charset="0"/>
              </a:rPr>
              <a:t>Strategic Policy Committee for Economic Development, Enterprise and Tourism</a:t>
            </a:r>
            <a:endParaRPr lang="en-IE" sz="2400" b="1" i="1" dirty="0">
              <a:solidFill>
                <a:schemeClr val="tx1"/>
              </a:solidFill>
              <a:latin typeface="+mn-l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10</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‘Enterprise Drivers’</a:t>
            </a:r>
            <a:endParaRPr lang="en-IE" sz="3000" b="1" i="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2" name="Rectangle 1"/>
          <p:cNvSpPr/>
          <p:nvPr/>
        </p:nvSpPr>
        <p:spPr>
          <a:xfrm>
            <a:off x="321455" y="1628800"/>
            <a:ext cx="7943683" cy="4668266"/>
          </a:xfrm>
          <a:prstGeom prst="rect">
            <a:avLst/>
          </a:prstGeom>
        </p:spPr>
        <p:txBody>
          <a:bodyPr wrap="square">
            <a:spAutoFit/>
          </a:bodyPr>
          <a:lstStyle/>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City Region Positioning.</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Meeting the needs of Entrepreneurs and Enterprises.</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Potential </a:t>
            </a:r>
            <a:r>
              <a:rPr lang="en-IE" sz="3200" b="1" i="1" dirty="0">
                <a:solidFill>
                  <a:schemeClr val="tx1"/>
                </a:solidFill>
                <a:latin typeface="+mn-lt"/>
              </a:rPr>
              <a:t>‘Growth Opportunity Areas’</a:t>
            </a:r>
            <a:r>
              <a:rPr lang="en-IE" sz="3200" i="1" dirty="0">
                <a:solidFill>
                  <a:schemeClr val="tx1"/>
                </a:solidFill>
                <a:latin typeface="+mn-lt"/>
              </a:rPr>
              <a:t>.</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Skills, Education and Training.</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Culture of Entrepreneurship and Innovation.</a:t>
            </a:r>
          </a:p>
          <a:p>
            <a:pPr marL="444500" indent="-444500">
              <a:spcBef>
                <a:spcPts val="1200"/>
              </a:spcBef>
              <a:spcAft>
                <a:spcPts val="1200"/>
              </a:spcAft>
              <a:buFont typeface="Wingdings 3" panose="05040102010807070707" pitchFamily="18" charset="2"/>
              <a:buChar char="Ú"/>
              <a:defRPr/>
            </a:pPr>
            <a:endParaRPr lang="en-IE" sz="3200" dirty="0">
              <a:solidFill>
                <a:schemeClr val="tx1"/>
              </a:solidFill>
            </a:endParaRPr>
          </a:p>
        </p:txBody>
      </p:sp>
    </p:spTree>
    <p:extLst>
      <p:ext uri="{BB962C8B-B14F-4D97-AF65-F5344CB8AC3E}">
        <p14:creationId xmlns:p14="http://schemas.microsoft.com/office/powerpoint/2010/main" val="32256714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11</a:t>
            </a:fld>
            <a:endParaRPr lang="en-US" dirty="0"/>
          </a:p>
        </p:txBody>
      </p:sp>
      <p:sp>
        <p:nvSpPr>
          <p:cNvPr id="9" name="Title 1"/>
          <p:cNvSpPr txBox="1">
            <a:spLocks/>
          </p:cNvSpPr>
          <p:nvPr/>
        </p:nvSpPr>
        <p:spPr>
          <a:xfrm>
            <a:off x="457200" y="487899"/>
            <a:ext cx="8229600" cy="99688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Key </a:t>
            </a:r>
            <a:r>
              <a:rPr lang="en-IE" sz="3200" b="1" i="1" dirty="0"/>
              <a:t>‘Objectives’ </a:t>
            </a:r>
            <a:r>
              <a:rPr lang="en-IE" sz="3200" b="1" dirty="0"/>
              <a:t>associated with each Driver</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2" name="Rectangle 1"/>
          <p:cNvSpPr/>
          <p:nvPr/>
        </p:nvSpPr>
        <p:spPr>
          <a:xfrm>
            <a:off x="-180528" y="1628800"/>
            <a:ext cx="9540552" cy="4385816"/>
          </a:xfrm>
          <a:prstGeom prst="rect">
            <a:avLst/>
          </a:prstGeom>
        </p:spPr>
        <p:txBody>
          <a:bodyPr wrap="square">
            <a:spAutoFit/>
          </a:bodyPr>
          <a:lstStyle/>
          <a:p>
            <a:pPr marL="800100" lvl="1" indent="-342900">
              <a:spcBef>
                <a:spcPts val="600"/>
              </a:spcBef>
              <a:spcAft>
                <a:spcPts val="600"/>
              </a:spcAft>
              <a:buFont typeface="+mj-lt"/>
              <a:buAutoNum type="arabicPeriod"/>
            </a:pPr>
            <a:r>
              <a:rPr lang="en-IE" sz="3200" dirty="0">
                <a:solidFill>
                  <a:schemeClr val="tx1"/>
                </a:solidFill>
                <a:latin typeface="+mn-lt"/>
              </a:rPr>
              <a:t>A unified, integrated vision for the Dublin Region.</a:t>
            </a:r>
          </a:p>
          <a:p>
            <a:pPr marL="800100" lvl="1" indent="-342900">
              <a:spcBef>
                <a:spcPts val="600"/>
              </a:spcBef>
              <a:spcAft>
                <a:spcPts val="600"/>
              </a:spcAft>
              <a:buFont typeface="+mj-lt"/>
              <a:buAutoNum type="arabicPeriod"/>
            </a:pPr>
            <a:r>
              <a:rPr lang="en-IE" sz="3200" dirty="0">
                <a:solidFill>
                  <a:schemeClr val="tx1"/>
                </a:solidFill>
                <a:latin typeface="+mn-lt"/>
              </a:rPr>
              <a:t>High-quality, efficient, responsive and supportive enterprise environment.</a:t>
            </a:r>
          </a:p>
          <a:p>
            <a:pPr marL="800100" lvl="1" indent="-342900">
              <a:spcBef>
                <a:spcPts val="600"/>
              </a:spcBef>
              <a:spcAft>
                <a:spcPts val="600"/>
              </a:spcAft>
              <a:buFont typeface="+mj-lt"/>
              <a:buAutoNum type="arabicPeriod"/>
            </a:pPr>
            <a:r>
              <a:rPr lang="en-IE" sz="3200" dirty="0">
                <a:solidFill>
                  <a:schemeClr val="tx1"/>
                </a:solidFill>
                <a:latin typeface="+mn-lt"/>
              </a:rPr>
              <a:t>Build on emerging sectoral advantages.</a:t>
            </a:r>
          </a:p>
          <a:p>
            <a:pPr marL="800100" lvl="1" indent="-342900">
              <a:spcBef>
                <a:spcPts val="600"/>
              </a:spcBef>
              <a:spcAft>
                <a:spcPts val="600"/>
              </a:spcAft>
              <a:buFont typeface="+mj-lt"/>
              <a:buAutoNum type="arabicPeriod"/>
            </a:pPr>
            <a:r>
              <a:rPr lang="en-IE" sz="3200" dirty="0">
                <a:solidFill>
                  <a:schemeClr val="tx1"/>
                </a:solidFill>
                <a:latin typeface="+mn-lt"/>
              </a:rPr>
              <a:t>Targeted educational and training initiatives.</a:t>
            </a:r>
          </a:p>
          <a:p>
            <a:pPr marL="800100" lvl="1" indent="-342900">
              <a:spcBef>
                <a:spcPts val="600"/>
              </a:spcBef>
              <a:spcAft>
                <a:spcPts val="600"/>
              </a:spcAft>
              <a:buFont typeface="+mj-lt"/>
              <a:buAutoNum type="arabicPeriod"/>
            </a:pPr>
            <a:r>
              <a:rPr lang="en-IE" sz="3200" dirty="0">
                <a:solidFill>
                  <a:schemeClr val="tx1"/>
                </a:solidFill>
                <a:latin typeface="+mn-lt"/>
              </a:rPr>
              <a:t>Culture of entrepreneurship and innovation.</a:t>
            </a:r>
          </a:p>
          <a:p>
            <a:pPr marL="444500" indent="-444500">
              <a:spcBef>
                <a:spcPts val="1200"/>
              </a:spcBef>
              <a:spcAft>
                <a:spcPts val="1200"/>
              </a:spcAft>
              <a:buFont typeface="Wingdings 3" panose="05040102010807070707" pitchFamily="18" charset="2"/>
              <a:buChar char="Ú"/>
              <a:defRPr/>
            </a:pPr>
            <a:endParaRPr lang="en-IE" sz="3200" dirty="0">
              <a:solidFill>
                <a:schemeClr val="tx1"/>
              </a:solidFill>
            </a:endParaRPr>
          </a:p>
        </p:txBody>
      </p:sp>
    </p:spTree>
    <p:extLst>
      <p:ext uri="{BB962C8B-B14F-4D97-AF65-F5344CB8AC3E}">
        <p14:creationId xmlns:p14="http://schemas.microsoft.com/office/powerpoint/2010/main" val="25759608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12</a:t>
            </a:fld>
            <a:endParaRPr lang="en-US" dirty="0"/>
          </a:p>
        </p:txBody>
      </p:sp>
      <p:sp>
        <p:nvSpPr>
          <p:cNvPr id="7" name="Rectangle 6"/>
          <p:cNvSpPr/>
          <p:nvPr/>
        </p:nvSpPr>
        <p:spPr>
          <a:xfrm>
            <a:off x="323527" y="1700808"/>
            <a:ext cx="8651309" cy="2554545"/>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IE" sz="3200" b="1" i="1" dirty="0">
                <a:solidFill>
                  <a:schemeClr val="tx1"/>
                </a:solidFill>
                <a:latin typeface="+mj-lt"/>
              </a:rPr>
              <a:t>‘Recommendations’ </a:t>
            </a:r>
            <a:r>
              <a:rPr lang="en-IE" sz="3200" dirty="0">
                <a:solidFill>
                  <a:schemeClr val="tx1"/>
                </a:solidFill>
                <a:latin typeface="+mj-lt"/>
              </a:rPr>
              <a:t>to ensure the delivery of the </a:t>
            </a:r>
            <a:r>
              <a:rPr lang="en-IE" sz="3200" b="1" i="1" dirty="0">
                <a:solidFill>
                  <a:schemeClr val="tx1"/>
                </a:solidFill>
                <a:latin typeface="+mj-lt"/>
              </a:rPr>
              <a:t>‘Objectives’.</a:t>
            </a:r>
          </a:p>
          <a:p>
            <a:pPr marL="444500" indent="-444500">
              <a:spcBef>
                <a:spcPts val="0"/>
              </a:spcBef>
              <a:spcAft>
                <a:spcPts val="0"/>
              </a:spcAft>
              <a:buFont typeface="Wingdings 3" panose="05040102010807070707" pitchFamily="18" charset="2"/>
              <a:buChar char="Ú"/>
              <a:defRPr/>
            </a:pPr>
            <a:r>
              <a:rPr lang="en-IE" sz="3200" b="1" i="1" dirty="0">
                <a:solidFill>
                  <a:schemeClr val="tx1"/>
                </a:solidFill>
                <a:latin typeface="+mj-lt"/>
              </a:rPr>
              <a:t>‘Actions</a:t>
            </a:r>
            <a:r>
              <a:rPr lang="en-IE" sz="3200" dirty="0">
                <a:solidFill>
                  <a:schemeClr val="tx1"/>
                </a:solidFill>
                <a:latin typeface="+mj-lt"/>
              </a:rPr>
              <a:t>’ to secure </a:t>
            </a:r>
            <a:r>
              <a:rPr lang="en-IE" sz="3200" dirty="0">
                <a:solidFill>
                  <a:schemeClr val="tx1"/>
                </a:solidFill>
                <a:latin typeface="+mn-lt"/>
              </a:rPr>
              <a:t>the </a:t>
            </a:r>
            <a:r>
              <a:rPr lang="en-IE" sz="3200" b="1" i="1" dirty="0">
                <a:solidFill>
                  <a:schemeClr val="tx1"/>
                </a:solidFill>
                <a:latin typeface="+mn-lt"/>
              </a:rPr>
              <a:t>‘Recommendations’</a:t>
            </a:r>
            <a:r>
              <a:rPr lang="en-IE" sz="3200" dirty="0">
                <a:solidFill>
                  <a:schemeClr val="tx1"/>
                </a:solidFill>
                <a:latin typeface="+mn-lt"/>
              </a:rPr>
              <a:t>.</a:t>
            </a:r>
            <a:endParaRPr lang="en-US" sz="2000" dirty="0">
              <a:solidFill>
                <a:schemeClr val="tx1"/>
              </a:solidFill>
              <a:latin typeface="+mj-lt"/>
            </a:endParaRPr>
          </a:p>
          <a:p>
            <a:pPr marL="901700" lvl="1" indent="-444500">
              <a:spcBef>
                <a:spcPts val="0"/>
              </a:spcBef>
              <a:spcAft>
                <a:spcPts val="0"/>
              </a:spcAft>
              <a:buFont typeface="Wingdings 3" panose="05040102010807070707" pitchFamily="18" charset="2"/>
              <a:buChar char="Ú"/>
              <a:defRPr/>
            </a:pPr>
            <a:r>
              <a:rPr lang="en-US" sz="3200" dirty="0">
                <a:solidFill>
                  <a:schemeClr val="tx1"/>
                </a:solidFill>
                <a:latin typeface="+mj-lt"/>
              </a:rPr>
              <a:t>12 Recommendations in total.</a:t>
            </a:r>
          </a:p>
          <a:p>
            <a:pPr marL="901700" lvl="1" indent="-444500">
              <a:spcBef>
                <a:spcPts val="0"/>
              </a:spcBef>
              <a:spcAft>
                <a:spcPts val="0"/>
              </a:spcAft>
              <a:buFont typeface="Wingdings 3" panose="05040102010807070707" pitchFamily="18" charset="2"/>
              <a:buChar char="Ú"/>
              <a:defRPr/>
            </a:pPr>
            <a:r>
              <a:rPr lang="en-US" sz="3200" dirty="0">
                <a:solidFill>
                  <a:schemeClr val="tx1"/>
                </a:solidFill>
                <a:latin typeface="+mj-lt"/>
              </a:rPr>
              <a:t>1-4 Recommendations per Objective.</a:t>
            </a:r>
            <a:endParaRPr lang="en-IE" sz="3200" dirty="0">
              <a:solidFill>
                <a:schemeClr val="tx1"/>
              </a:solidFill>
              <a:latin typeface="+mn-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‘Recommendations’</a:t>
            </a:r>
            <a:r>
              <a:rPr lang="en-IE" sz="3200" b="1" dirty="0"/>
              <a:t> and ‘</a:t>
            </a:r>
            <a:r>
              <a:rPr lang="en-IE" sz="3200" b="1" i="1" dirty="0"/>
              <a:t>Actions’</a:t>
            </a:r>
            <a:endParaRPr lang="en-IE" sz="3000" b="1" i="1" dirty="0"/>
          </a:p>
        </p:txBody>
      </p:sp>
      <p:sp>
        <p:nvSpPr>
          <p:cNvPr id="6" name="TextBox 5"/>
          <p:cNvSpPr txBox="1"/>
          <p:nvPr/>
        </p:nvSpPr>
        <p:spPr>
          <a:xfrm>
            <a:off x="2555776" y="6512802"/>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8308012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13</a:t>
            </a:fld>
            <a:endParaRPr lang="en-US" dirty="0"/>
          </a:p>
        </p:txBody>
      </p:sp>
      <p:sp>
        <p:nvSpPr>
          <p:cNvPr id="7" name="Rectangle 6"/>
          <p:cNvSpPr/>
          <p:nvPr/>
        </p:nvSpPr>
        <p:spPr>
          <a:xfrm>
            <a:off x="323527" y="1700808"/>
            <a:ext cx="8651309" cy="4524315"/>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US" sz="3200" dirty="0">
                <a:solidFill>
                  <a:schemeClr val="tx1"/>
                </a:solidFill>
                <a:latin typeface="+mj-lt"/>
              </a:rPr>
              <a:t>Actions:</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Defined by the review of policy and the enterprise landscape, consultation and collaboration with the Steering Committee.</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19 Actions in total.</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1-6 Actions per Recommendation.</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Time-specific:</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Short-term (1-12 months);</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Medium-term (12-36 months);</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Long-term (36 months +).</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At regional level and at local authority level.</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Given a measure/monitoring mechanism.</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n-lt"/>
              </a:rPr>
              <a:t>Allocated partners.</a:t>
            </a:r>
          </a:p>
          <a:p>
            <a:pPr marL="1358900" lvl="2" indent="-444500">
              <a:spcBef>
                <a:spcPts val="0"/>
              </a:spcBef>
              <a:spcAft>
                <a:spcPts val="0"/>
              </a:spcAft>
              <a:buFont typeface="Wingdings 3" panose="05040102010807070707" pitchFamily="18" charset="2"/>
              <a:buChar char="Ú"/>
              <a:defRPr/>
            </a:pPr>
            <a:endParaRPr lang="en-US" sz="2000" dirty="0">
              <a:solidFill>
                <a:schemeClr val="tx1"/>
              </a:solidFill>
              <a:latin typeface="+mj-lt"/>
            </a:endParaRPr>
          </a:p>
          <a:p>
            <a:pPr marL="901700" lvl="1" indent="-444500">
              <a:spcBef>
                <a:spcPts val="0"/>
              </a:spcBef>
              <a:spcAft>
                <a:spcPts val="0"/>
              </a:spcAft>
              <a:buFont typeface="Wingdings 3" panose="05040102010807070707" pitchFamily="18" charset="2"/>
              <a:buChar char="Ú"/>
              <a:defRPr/>
            </a:pPr>
            <a:endParaRPr lang="en-US" sz="16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‘Actions’</a:t>
            </a:r>
            <a:endParaRPr lang="en-IE" sz="3000" b="1" i="1" dirty="0"/>
          </a:p>
        </p:txBody>
      </p:sp>
      <p:sp>
        <p:nvSpPr>
          <p:cNvPr id="6" name="TextBox 5"/>
          <p:cNvSpPr txBox="1"/>
          <p:nvPr/>
        </p:nvSpPr>
        <p:spPr>
          <a:xfrm>
            <a:off x="2555776" y="6512802"/>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230158230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1</a:t>
            </a:r>
          </a:p>
        </p:txBody>
      </p:sp>
      <p:sp>
        <p:nvSpPr>
          <p:cNvPr id="3" name="Content Placeholder 2"/>
          <p:cNvSpPr>
            <a:spLocks noGrp="1"/>
          </p:cNvSpPr>
          <p:nvPr>
            <p:ph idx="1"/>
          </p:nvPr>
        </p:nvSpPr>
        <p:spPr>
          <a:xfrm>
            <a:off x="684656" y="1700808"/>
            <a:ext cx="7772400" cy="4608512"/>
          </a:xfrm>
        </p:spPr>
        <p:txBody>
          <a:bodyPr>
            <a:normAutofit/>
          </a:bodyPr>
          <a:lstStyle/>
          <a:p>
            <a:pPr marL="444500" indent="-444500">
              <a:spcBef>
                <a:spcPts val="0"/>
              </a:spcBef>
              <a:spcAft>
                <a:spcPts val="600"/>
              </a:spcAft>
              <a:buFont typeface="Wingdings 3" panose="05040102010807070707" pitchFamily="18" charset="2"/>
              <a:buChar char="Ú"/>
              <a:defRPr/>
            </a:pPr>
            <a:r>
              <a:rPr lang="en-IE" b="1" dirty="0"/>
              <a:t>Objective: </a:t>
            </a:r>
            <a:r>
              <a:rPr lang="en-IE" dirty="0"/>
              <a:t>City Region Positioning.</a:t>
            </a:r>
            <a:endParaRPr lang="en-IE" b="1" dirty="0"/>
          </a:p>
          <a:p>
            <a:pPr marL="444500" indent="-444500">
              <a:spcBef>
                <a:spcPts val="0"/>
              </a:spcBef>
              <a:spcAft>
                <a:spcPts val="600"/>
              </a:spcAft>
              <a:buFont typeface="Wingdings 3" panose="05040102010807070707" pitchFamily="18" charset="2"/>
              <a:buChar char="Ú"/>
              <a:defRPr/>
            </a:pPr>
            <a:r>
              <a:rPr lang="en-IE" b="1" dirty="0"/>
              <a:t>Recommendation: </a:t>
            </a:r>
            <a:r>
              <a:rPr lang="en-IE" dirty="0"/>
              <a:t>Develop a </a:t>
            </a:r>
            <a:r>
              <a:rPr lang="en-IE" i="1" dirty="0"/>
              <a:t>‘Dublin Regional Enterprise Brand’ </a:t>
            </a:r>
            <a:r>
              <a:rPr lang="en-IE" dirty="0"/>
              <a:t>and proposition for national and international promotion.</a:t>
            </a:r>
          </a:p>
          <a:p>
            <a:pPr marL="444500" indent="-444500">
              <a:spcBef>
                <a:spcPts val="0"/>
              </a:spcBef>
              <a:spcAft>
                <a:spcPts val="600"/>
              </a:spcAft>
              <a:buFont typeface="Wingdings 3" panose="05040102010807070707" pitchFamily="18" charset="2"/>
              <a:buChar char="Ú"/>
              <a:defRPr/>
            </a:pPr>
            <a:r>
              <a:rPr lang="en-US" b="1" dirty="0"/>
              <a:t>Action: </a:t>
            </a:r>
            <a:r>
              <a:rPr lang="en-IE" dirty="0"/>
              <a:t>Using the dublin.ie website as a medium, create and develop an agreed 'enterprise brand' for the Dublin Region to be promoted nationally and internationally.</a:t>
            </a:r>
          </a:p>
          <a:p>
            <a:pPr marL="444500" indent="-444500">
              <a:spcBef>
                <a:spcPts val="0"/>
              </a:spcBef>
              <a:spcAft>
                <a:spcPts val="600"/>
              </a:spcAft>
              <a:buFont typeface="Wingdings 3" panose="05040102010807070707" pitchFamily="18" charset="2"/>
              <a:buChar char="Ú"/>
              <a:defRPr/>
            </a:pPr>
            <a:endParaRPr lang="en-IE" i="1" dirty="0"/>
          </a:p>
          <a:p>
            <a:pPr marL="444500" indent="-444500">
              <a:spcBef>
                <a:spcPts val="0"/>
              </a:spcBef>
              <a:spcAft>
                <a:spcPts val="600"/>
              </a:spcAft>
              <a:buFont typeface="Wingdings 3" panose="05040102010807070707" pitchFamily="18" charset="2"/>
              <a:buChar char="Ú"/>
              <a:defRPr/>
            </a:pPr>
            <a:r>
              <a:rPr lang="en-IE" b="1" dirty="0"/>
              <a:t>Local Authority:</a:t>
            </a:r>
            <a:r>
              <a:rPr lang="en-IE" dirty="0"/>
              <a:t> Regional Action.</a:t>
            </a:r>
          </a:p>
          <a:p>
            <a:pPr marL="444500" indent="-444500">
              <a:spcBef>
                <a:spcPts val="0"/>
              </a:spcBef>
              <a:spcAft>
                <a:spcPts val="600"/>
              </a:spcAft>
              <a:buFont typeface="Wingdings 3" panose="05040102010807070707" pitchFamily="18" charset="2"/>
              <a:buChar char="Ú"/>
              <a:defRPr/>
            </a:pPr>
            <a:r>
              <a:rPr lang="en-IE" b="1" dirty="0"/>
              <a:t>Term: </a:t>
            </a:r>
            <a:r>
              <a:rPr lang="en-IE" dirty="0"/>
              <a:t>Short-term Action.</a:t>
            </a:r>
            <a:endParaRPr lang="en-IE" b="1" dirty="0"/>
          </a:p>
          <a:p>
            <a:pPr marL="444500" indent="-444500">
              <a:spcBef>
                <a:spcPts val="0"/>
              </a:spcBef>
              <a:spcAft>
                <a:spcPts val="0"/>
              </a:spcAft>
              <a:buFont typeface="Wingdings 3" panose="05040102010807070707" pitchFamily="18" charset="2"/>
              <a:buChar char="Ú"/>
              <a:defRPr/>
            </a:pPr>
            <a:r>
              <a:rPr lang="en-US" b="1" dirty="0"/>
              <a:t>Monitor/Measure: </a:t>
            </a:r>
            <a:r>
              <a:rPr lang="en-IE" dirty="0"/>
              <a:t>Brand created and representative appointed.</a:t>
            </a:r>
            <a:endParaRPr lang="en-US"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14</a:t>
            </a:fld>
            <a:endParaRPr lang="en-US" dirty="0"/>
          </a:p>
        </p:txBody>
      </p:sp>
    </p:spTree>
    <p:extLst>
      <p:ext uri="{BB962C8B-B14F-4D97-AF65-F5344CB8AC3E}">
        <p14:creationId xmlns:p14="http://schemas.microsoft.com/office/powerpoint/2010/main" val="139589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3</a:t>
            </a:r>
          </a:p>
        </p:txBody>
      </p:sp>
      <p:sp>
        <p:nvSpPr>
          <p:cNvPr id="3" name="Content Placeholder 2"/>
          <p:cNvSpPr>
            <a:spLocks noGrp="1"/>
          </p:cNvSpPr>
          <p:nvPr>
            <p:ph idx="1"/>
          </p:nvPr>
        </p:nvSpPr>
        <p:spPr>
          <a:xfrm>
            <a:off x="684656" y="1772816"/>
            <a:ext cx="7772400" cy="4608512"/>
          </a:xfrm>
        </p:spPr>
        <p:txBody>
          <a:bodyPr>
            <a:normAutofit fontScale="92500" lnSpcReduction="20000"/>
          </a:bodyPr>
          <a:lstStyle/>
          <a:p>
            <a:pPr marL="444500" indent="-444500">
              <a:spcBef>
                <a:spcPts val="0"/>
              </a:spcBef>
              <a:spcAft>
                <a:spcPts val="600"/>
              </a:spcAft>
              <a:buFont typeface="Wingdings 3" panose="05040102010807070707" pitchFamily="18" charset="2"/>
              <a:buChar char="Ú"/>
              <a:defRPr/>
            </a:pPr>
            <a:r>
              <a:rPr lang="en-IE" sz="2400" b="1" dirty="0"/>
              <a:t>Objective: </a:t>
            </a:r>
            <a:r>
              <a:rPr lang="en-IE" sz="2400" dirty="0"/>
              <a:t>High-quality, efficient, responsive and supportive enterprise environment.</a:t>
            </a:r>
            <a:endParaRPr lang="en-IE" sz="2400" b="1" dirty="0"/>
          </a:p>
          <a:p>
            <a:pPr marL="444500" indent="-444500">
              <a:spcBef>
                <a:spcPts val="0"/>
              </a:spcBef>
              <a:spcAft>
                <a:spcPts val="600"/>
              </a:spcAft>
              <a:buFont typeface="Wingdings 3" panose="05040102010807070707" pitchFamily="18" charset="2"/>
              <a:buChar char="Ú"/>
              <a:defRPr/>
            </a:pPr>
            <a:r>
              <a:rPr lang="en-IE" sz="2400" b="1" dirty="0"/>
              <a:t>Recommendation: </a:t>
            </a:r>
            <a:r>
              <a:rPr lang="en-IE" sz="2400" dirty="0"/>
              <a:t>Develop a coordinated approach to promoting and supporting models of enterprise space across the Region.</a:t>
            </a:r>
          </a:p>
          <a:p>
            <a:pPr marL="444500" indent="-444500">
              <a:spcBef>
                <a:spcPts val="0"/>
              </a:spcBef>
              <a:spcAft>
                <a:spcPts val="600"/>
              </a:spcAft>
              <a:buFont typeface="Wingdings 3" panose="05040102010807070707" pitchFamily="18" charset="2"/>
              <a:buChar char="Ú"/>
              <a:defRPr/>
            </a:pPr>
            <a:r>
              <a:rPr lang="en-US" sz="2400" b="1" dirty="0"/>
              <a:t>Action: </a:t>
            </a:r>
            <a:r>
              <a:rPr lang="en-IE" sz="2400" dirty="0"/>
              <a:t>Create an Action Plan to promote, facilitate and incentivise the uptake of vacant and underutilised enterprise space (retail, commercial, industrial, etc.), and to identify and address key infrastructural barriers and increase progression from supported enterprise space. </a:t>
            </a:r>
            <a:r>
              <a:rPr lang="en-IE" sz="2400" i="1" dirty="0"/>
              <a:t>Example: consider use and expansion of SDCC's 'Business Support Grants'.</a:t>
            </a:r>
          </a:p>
          <a:p>
            <a:pPr marL="444500" indent="-444500">
              <a:spcBef>
                <a:spcPts val="0"/>
              </a:spcBef>
              <a:spcAft>
                <a:spcPts val="600"/>
              </a:spcAft>
              <a:buFont typeface="Wingdings 3" panose="05040102010807070707" pitchFamily="18" charset="2"/>
              <a:buChar char="Ú"/>
              <a:defRPr/>
            </a:pPr>
            <a:endParaRPr lang="en-IE" sz="2400" b="1" dirty="0"/>
          </a:p>
          <a:p>
            <a:pPr marL="444500" indent="-444500">
              <a:spcBef>
                <a:spcPts val="0"/>
              </a:spcBef>
              <a:spcAft>
                <a:spcPts val="600"/>
              </a:spcAft>
              <a:buFont typeface="Wingdings 3" panose="05040102010807070707" pitchFamily="18" charset="2"/>
              <a:buChar char="Ú"/>
              <a:defRPr/>
            </a:pPr>
            <a:r>
              <a:rPr lang="en-IE" sz="2400" b="1" dirty="0"/>
              <a:t>Local Authority:</a:t>
            </a:r>
            <a:r>
              <a:rPr lang="en-IE" sz="2400" dirty="0"/>
              <a:t> Regional Action.</a:t>
            </a:r>
          </a:p>
          <a:p>
            <a:pPr marL="444500" indent="-444500">
              <a:spcBef>
                <a:spcPts val="0"/>
              </a:spcBef>
              <a:spcAft>
                <a:spcPts val="600"/>
              </a:spcAft>
              <a:buFont typeface="Wingdings 3" panose="05040102010807070707" pitchFamily="18" charset="2"/>
              <a:buChar char="Ú"/>
              <a:defRPr/>
            </a:pPr>
            <a:r>
              <a:rPr lang="en-IE" sz="2400" b="1" dirty="0"/>
              <a:t>Term: </a:t>
            </a:r>
            <a:r>
              <a:rPr lang="en-IE" sz="2400" dirty="0"/>
              <a:t>Medium-term Action.</a:t>
            </a:r>
            <a:endParaRPr lang="en-IE" sz="2400" b="1" dirty="0"/>
          </a:p>
          <a:p>
            <a:pPr marL="444500" indent="-444500">
              <a:spcBef>
                <a:spcPts val="0"/>
              </a:spcBef>
              <a:spcAft>
                <a:spcPts val="600"/>
              </a:spcAft>
              <a:buFont typeface="Wingdings 3" panose="05040102010807070707" pitchFamily="18" charset="2"/>
              <a:buChar char="Ú"/>
              <a:defRPr/>
            </a:pPr>
            <a:r>
              <a:rPr lang="en-US" sz="2400" b="1" dirty="0"/>
              <a:t>Monitor/Measure: </a:t>
            </a:r>
            <a:r>
              <a:rPr lang="en-US" sz="2400" dirty="0"/>
              <a:t>Action Plan prepared and enacted.</a:t>
            </a:r>
          </a:p>
          <a:p>
            <a:pPr marL="444500" indent="-444500">
              <a:spcBef>
                <a:spcPts val="0"/>
              </a:spcBef>
              <a:spcAft>
                <a:spcPts val="0"/>
              </a:spcAft>
              <a:buFont typeface="Wingdings 3" panose="05040102010807070707" pitchFamily="18" charset="2"/>
              <a:buChar char="Ú"/>
              <a:defRPr/>
            </a:pPr>
            <a:endParaRPr lang="en-US" sz="24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15</a:t>
            </a:fld>
            <a:endParaRPr lang="en-US" dirty="0"/>
          </a:p>
        </p:txBody>
      </p:sp>
    </p:spTree>
    <p:extLst>
      <p:ext uri="{BB962C8B-B14F-4D97-AF65-F5344CB8AC3E}">
        <p14:creationId xmlns:p14="http://schemas.microsoft.com/office/powerpoint/2010/main" val="116279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11</a:t>
            </a:r>
          </a:p>
        </p:txBody>
      </p:sp>
      <p:sp>
        <p:nvSpPr>
          <p:cNvPr id="3" name="Content Placeholder 2"/>
          <p:cNvSpPr>
            <a:spLocks noGrp="1"/>
          </p:cNvSpPr>
          <p:nvPr>
            <p:ph idx="1"/>
          </p:nvPr>
        </p:nvSpPr>
        <p:spPr>
          <a:xfrm>
            <a:off x="684656" y="1700808"/>
            <a:ext cx="7772400" cy="4206240"/>
          </a:xfrm>
        </p:spPr>
        <p:txBody>
          <a:bodyPr>
            <a:normAutofit lnSpcReduction="10000"/>
          </a:bodyPr>
          <a:lstStyle/>
          <a:p>
            <a:pPr marL="444500" indent="-444500">
              <a:spcBef>
                <a:spcPts val="0"/>
              </a:spcBef>
              <a:spcAft>
                <a:spcPts val="600"/>
              </a:spcAft>
              <a:buFont typeface="Wingdings 3" panose="05040102010807070707" pitchFamily="18" charset="2"/>
              <a:buChar char="Ú"/>
              <a:defRPr/>
            </a:pPr>
            <a:r>
              <a:rPr lang="en-IE" b="1" dirty="0"/>
              <a:t>Objective: </a:t>
            </a:r>
            <a:r>
              <a:rPr lang="en-IE" dirty="0"/>
              <a:t>Potential </a:t>
            </a:r>
            <a:r>
              <a:rPr lang="en-IE" i="1" dirty="0"/>
              <a:t>‘Growth Opportunity Areas’</a:t>
            </a:r>
            <a:r>
              <a:rPr lang="en-IE" dirty="0"/>
              <a:t>.</a:t>
            </a:r>
            <a:endParaRPr lang="en-IE" b="1" dirty="0"/>
          </a:p>
          <a:p>
            <a:pPr marL="444500" indent="-444500">
              <a:spcBef>
                <a:spcPts val="0"/>
              </a:spcBef>
              <a:spcAft>
                <a:spcPts val="600"/>
              </a:spcAft>
              <a:buFont typeface="Wingdings 3" panose="05040102010807070707" pitchFamily="18" charset="2"/>
              <a:buChar char="Ú"/>
              <a:defRPr/>
            </a:pPr>
            <a:r>
              <a:rPr lang="en-IE" b="1" dirty="0"/>
              <a:t>Recommendation: </a:t>
            </a:r>
            <a:r>
              <a:rPr lang="en-IE" dirty="0"/>
              <a:t>Facilitate the synergistic clustering of enterprises.</a:t>
            </a:r>
          </a:p>
          <a:p>
            <a:pPr marL="444500" indent="-444500">
              <a:spcBef>
                <a:spcPts val="0"/>
              </a:spcBef>
              <a:spcAft>
                <a:spcPts val="600"/>
              </a:spcAft>
              <a:buFont typeface="Wingdings 3" panose="05040102010807070707" pitchFamily="18" charset="2"/>
              <a:buChar char="Ú"/>
              <a:defRPr/>
            </a:pPr>
            <a:r>
              <a:rPr lang="en-US" b="1" dirty="0"/>
              <a:t>Action: </a:t>
            </a:r>
            <a:r>
              <a:rPr lang="en-IE" dirty="0"/>
              <a:t>Explore collaborative </a:t>
            </a:r>
            <a:r>
              <a:rPr lang="en-IE" i="1" dirty="0"/>
              <a:t>'Mountains to the Sea' </a:t>
            </a:r>
            <a:r>
              <a:rPr lang="en-IE" dirty="0"/>
              <a:t>tourism opportunities in the context of the </a:t>
            </a:r>
            <a:r>
              <a:rPr lang="en-IE" i="1" dirty="0"/>
              <a:t>'A Breath of Fresh Air' </a:t>
            </a:r>
            <a:r>
              <a:rPr lang="en-IE" dirty="0"/>
              <a:t>tourism marketing campaign to promote the Region's marine and mountain amenities.</a:t>
            </a:r>
          </a:p>
          <a:p>
            <a:pPr marL="444500" indent="-444500">
              <a:spcBef>
                <a:spcPts val="0"/>
              </a:spcBef>
              <a:spcAft>
                <a:spcPts val="600"/>
              </a:spcAft>
              <a:buFont typeface="Wingdings 3" panose="05040102010807070707" pitchFamily="18" charset="2"/>
              <a:buChar char="Ú"/>
              <a:defRPr/>
            </a:pPr>
            <a:endParaRPr lang="en-IE" dirty="0"/>
          </a:p>
          <a:p>
            <a:pPr marL="444500" indent="-444500">
              <a:spcBef>
                <a:spcPts val="0"/>
              </a:spcBef>
              <a:spcAft>
                <a:spcPts val="600"/>
              </a:spcAft>
              <a:buFont typeface="Wingdings 3" panose="05040102010807070707" pitchFamily="18" charset="2"/>
              <a:buChar char="Ú"/>
              <a:defRPr/>
            </a:pPr>
            <a:r>
              <a:rPr lang="en-IE" b="1" dirty="0"/>
              <a:t>Local Authority:</a:t>
            </a:r>
            <a:r>
              <a:rPr lang="en-IE" dirty="0"/>
              <a:t> Regional Action.</a:t>
            </a:r>
          </a:p>
          <a:p>
            <a:pPr marL="444500" indent="-444500">
              <a:spcBef>
                <a:spcPts val="0"/>
              </a:spcBef>
              <a:spcAft>
                <a:spcPts val="600"/>
              </a:spcAft>
              <a:buFont typeface="Wingdings 3" panose="05040102010807070707" pitchFamily="18" charset="2"/>
              <a:buChar char="Ú"/>
              <a:defRPr/>
            </a:pPr>
            <a:r>
              <a:rPr lang="en-IE" b="1" dirty="0"/>
              <a:t>Term: </a:t>
            </a:r>
            <a:r>
              <a:rPr lang="en-IE" dirty="0"/>
              <a:t>Short-term Action.</a:t>
            </a:r>
            <a:endParaRPr lang="en-IE" b="1" dirty="0"/>
          </a:p>
          <a:p>
            <a:pPr marL="444500" indent="-444500">
              <a:spcBef>
                <a:spcPts val="0"/>
              </a:spcBef>
              <a:spcAft>
                <a:spcPts val="600"/>
              </a:spcAft>
              <a:buFont typeface="Wingdings 3" panose="05040102010807070707" pitchFamily="18" charset="2"/>
              <a:buChar char="Ú"/>
              <a:defRPr/>
            </a:pPr>
            <a:r>
              <a:rPr lang="en-US" b="1" dirty="0"/>
              <a:t>Monitor/Measure: </a:t>
            </a:r>
            <a:r>
              <a:rPr lang="en-US" dirty="0"/>
              <a:t>Opportunities identified and plans implemented.</a:t>
            </a:r>
          </a:p>
          <a:p>
            <a:pPr marL="444500" indent="-444500">
              <a:spcBef>
                <a:spcPts val="0"/>
              </a:spcBef>
              <a:spcAft>
                <a:spcPts val="600"/>
              </a:spcAft>
              <a:buFont typeface="Wingdings 3" panose="05040102010807070707" pitchFamily="18" charset="2"/>
              <a:buChar char="Ú"/>
              <a:defRPr/>
            </a:pPr>
            <a:r>
              <a:rPr lang="en-US" b="1" dirty="0"/>
              <a:t>Partner: </a:t>
            </a:r>
            <a:r>
              <a:rPr lang="en-US" dirty="0"/>
              <a:t>Fáilte Ireland.</a:t>
            </a:r>
          </a:p>
          <a:p>
            <a:pPr marL="444500" indent="-444500">
              <a:spcBef>
                <a:spcPts val="0"/>
              </a:spcBef>
              <a:spcAft>
                <a:spcPts val="600"/>
              </a:spcAft>
              <a:buFont typeface="Wingdings 3" panose="05040102010807070707" pitchFamily="18" charset="2"/>
              <a:buChar char="Ú"/>
              <a:defRPr/>
            </a:pPr>
            <a:endParaRPr lang="en-US"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16</a:t>
            </a:fld>
            <a:endParaRPr lang="en-US" dirty="0"/>
          </a:p>
        </p:txBody>
      </p:sp>
    </p:spTree>
    <p:extLst>
      <p:ext uri="{BB962C8B-B14F-4D97-AF65-F5344CB8AC3E}">
        <p14:creationId xmlns:p14="http://schemas.microsoft.com/office/powerpoint/2010/main" val="110645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p>
        </p:txBody>
      </p:sp>
      <p:sp>
        <p:nvSpPr>
          <p:cNvPr id="3" name="Content Placeholder 2"/>
          <p:cNvSpPr>
            <a:spLocks noGrp="1"/>
          </p:cNvSpPr>
          <p:nvPr>
            <p:ph idx="1"/>
          </p:nvPr>
        </p:nvSpPr>
        <p:spPr/>
        <p:txBody>
          <a:bodyPr>
            <a:normAutofit/>
          </a:bodyPr>
          <a:lstStyle/>
          <a:p>
            <a:pPr marL="0" indent="0" algn="ctr">
              <a:buNone/>
            </a:pPr>
            <a:endParaRPr lang="en-IE" sz="3200" dirty="0"/>
          </a:p>
          <a:p>
            <a:pPr marL="0" indent="0" algn="ctr">
              <a:buNone/>
            </a:pPr>
            <a:r>
              <a:rPr lang="en-IE" sz="3200" dirty="0"/>
              <a:t>Many thanks for your time.</a:t>
            </a:r>
          </a:p>
          <a:p>
            <a:pPr algn="ctr"/>
            <a:endParaRPr lang="en-IE" sz="3200" dirty="0"/>
          </a:p>
          <a:p>
            <a:pPr marL="0" indent="0" algn="ctr">
              <a:buNone/>
            </a:pPr>
            <a:r>
              <a:rPr lang="en-IE" sz="3200" dirty="0"/>
              <a:t>We are now happy to take questions.</a:t>
            </a:r>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17</a:t>
            </a:fld>
            <a:endParaRPr lang="en-US" dirty="0"/>
          </a:p>
        </p:txBody>
      </p:sp>
    </p:spTree>
    <p:extLst>
      <p:ext uri="{BB962C8B-B14F-4D97-AF65-F5344CB8AC3E}">
        <p14:creationId xmlns:p14="http://schemas.microsoft.com/office/powerpoint/2010/main" val="307603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99392"/>
            <a:ext cx="9252520" cy="7128792"/>
          </a:xfrm>
          <a:prstGeom prst="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1601421"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2033468"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210130"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3777027"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4270984"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5434231"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713584" y="191447"/>
            <a:ext cx="5544616" cy="1053591"/>
          </a:xfrm>
          <a:prstGeom prst="rect">
            <a:avLst/>
          </a:prstGeom>
          <a:solidFill>
            <a:srgbClr val="4FA84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1"/>
          <p:cNvSpPr txBox="1">
            <a:spLocks/>
          </p:cNvSpPr>
          <p:nvPr/>
        </p:nvSpPr>
        <p:spPr>
          <a:xfrm>
            <a:off x="3923928" y="476672"/>
            <a:ext cx="4762872"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Thank you</a:t>
            </a:r>
            <a:endParaRPr lang="en-IE" sz="3000" b="1" dirty="0"/>
          </a:p>
        </p:txBody>
      </p:sp>
      <p:grpSp>
        <p:nvGrpSpPr>
          <p:cNvPr id="3" name="Group 2"/>
          <p:cNvGrpSpPr/>
          <p:nvPr/>
        </p:nvGrpSpPr>
        <p:grpSpPr>
          <a:xfrm>
            <a:off x="-449400" y="6165304"/>
            <a:ext cx="10151320" cy="928478"/>
            <a:chOff x="0" y="6126521"/>
            <a:chExt cx="9144000" cy="967261"/>
          </a:xfrm>
        </p:grpSpPr>
        <p:sp>
          <p:nvSpPr>
            <p:cNvPr id="19" name="Rectangle 18"/>
            <p:cNvSpPr/>
            <p:nvPr/>
          </p:nvSpPr>
          <p:spPr>
            <a:xfrm>
              <a:off x="0" y="6126521"/>
              <a:ext cx="9144000" cy="967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0" name="Picture 19" descr="http://www.vitruv-project.eu/_bilder/FA_Logo-0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3674814" y="6126522"/>
              <a:ext cx="1866379" cy="648072"/>
            </a:xfrm>
            <a:prstGeom prst="rect">
              <a:avLst/>
            </a:prstGeom>
            <a:noFill/>
          </p:spPr>
        </p:pic>
        <p:pic>
          <p:nvPicPr>
            <p:cNvPr id="22" name="Picture 21" descr="Image result for dun laoghaire rathdown county council logo"/>
            <p:cNvPicPr/>
            <p:nvPr/>
          </p:nvPicPr>
          <p:blipFill>
            <a:blip r:embed="rId4" cstate="print"/>
            <a:srcRect l="14478" t="18543" r="15166" b="16683"/>
            <a:stretch>
              <a:fillRect/>
            </a:stretch>
          </p:blipFill>
          <p:spPr bwMode="auto">
            <a:xfrm>
              <a:off x="1761057" y="6140292"/>
              <a:ext cx="1566426" cy="703938"/>
            </a:xfrm>
            <a:prstGeom prst="rect">
              <a:avLst/>
            </a:prstGeom>
            <a:noFill/>
            <a:ln w="9525">
              <a:noFill/>
              <a:miter lim="800000"/>
              <a:headEnd/>
              <a:tailEnd/>
            </a:ln>
          </p:spPr>
        </p:pic>
      </p:grpSp>
      <p:sp>
        <p:nvSpPr>
          <p:cNvPr id="24" name="Title 1"/>
          <p:cNvSpPr txBox="1">
            <a:spLocks/>
          </p:cNvSpPr>
          <p:nvPr/>
        </p:nvSpPr>
        <p:spPr bwMode="auto">
          <a:xfrm>
            <a:off x="2974987" y="1590112"/>
            <a:ext cx="6169013" cy="470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lnSpc>
                <a:spcPct val="100000"/>
              </a:lnSpc>
              <a:spcAft>
                <a:spcPts val="0"/>
              </a:spcAft>
            </a:pPr>
            <a:endParaRPr lang="en-US" sz="2400" b="1" dirty="0">
              <a:cs typeface="Arial"/>
            </a:endParaRPr>
          </a:p>
        </p:txBody>
      </p:sp>
      <p:sp>
        <p:nvSpPr>
          <p:cNvPr id="5" name="TextBox 4"/>
          <p:cNvSpPr txBox="1"/>
          <p:nvPr/>
        </p:nvSpPr>
        <p:spPr>
          <a:xfrm>
            <a:off x="1403648" y="6165304"/>
            <a:ext cx="1872208" cy="692696"/>
          </a:xfrm>
          <a:prstGeom prst="rect">
            <a:avLst/>
          </a:prstGeom>
          <a:solidFill>
            <a:schemeClr val="tx1"/>
          </a:solidFill>
          <a:ln>
            <a:solidFill>
              <a:schemeClr val="tx1"/>
            </a:solidFill>
          </a:ln>
        </p:spPr>
        <p:txBody>
          <a:bodyPr wrap="square" rtlCol="0">
            <a:spAutoFit/>
          </a:bodyPr>
          <a:lstStyle/>
          <a:p>
            <a:endParaRPr lang="en-IE" dirty="0"/>
          </a:p>
        </p:txBody>
      </p:sp>
      <p:sp>
        <p:nvSpPr>
          <p:cNvPr id="23" name="Rectangle 22"/>
          <p:cNvSpPr/>
          <p:nvPr/>
        </p:nvSpPr>
        <p:spPr>
          <a:xfrm>
            <a:off x="2771800" y="1235636"/>
            <a:ext cx="6803746" cy="1262983"/>
          </a:xfrm>
          <a:prstGeom prst="rect">
            <a:avLst/>
          </a:prstGeom>
          <a:solidFill>
            <a:srgbClr val="008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dirty="0"/>
          </a:p>
        </p:txBody>
      </p:sp>
      <p:sp>
        <p:nvSpPr>
          <p:cNvPr id="4" name="Rectangle 3"/>
          <p:cNvSpPr/>
          <p:nvPr/>
        </p:nvSpPr>
        <p:spPr>
          <a:xfrm>
            <a:off x="2962876" y="1576688"/>
            <a:ext cx="6167792" cy="821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sz="2000" i="1" cap="all" dirty="0">
                <a:solidFill>
                  <a:srgbClr val="FFFFFF"/>
                </a:solidFill>
                <a:latin typeface="+mj-lt"/>
                <a:ea typeface="+mj-ea"/>
                <a:cs typeface="Arial"/>
              </a:rPr>
              <a:t>Dublin Regional Enterprise Strategy 2017-2019</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892" y="2494120"/>
            <a:ext cx="9599832" cy="36689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282" y="4358959"/>
            <a:ext cx="5857343" cy="1813695"/>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7476" t="31230" b="21539"/>
          <a:stretch/>
        </p:blipFill>
        <p:spPr>
          <a:xfrm>
            <a:off x="4125282" y="2491831"/>
            <a:ext cx="5522972" cy="1872209"/>
          </a:xfrm>
          <a:prstGeom prst="rect">
            <a:avLst/>
          </a:prstGeom>
        </p:spPr>
      </p:pic>
    </p:spTree>
    <p:extLst>
      <p:ext uri="{BB962C8B-B14F-4D97-AF65-F5344CB8AC3E}">
        <p14:creationId xmlns:p14="http://schemas.microsoft.com/office/powerpoint/2010/main" val="37985533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2</a:t>
            </a:fld>
            <a:endParaRPr lang="en-US" dirty="0"/>
          </a:p>
        </p:txBody>
      </p:sp>
      <p:sp>
        <p:nvSpPr>
          <p:cNvPr id="7" name="Rectangle 6"/>
          <p:cNvSpPr/>
          <p:nvPr/>
        </p:nvSpPr>
        <p:spPr>
          <a:xfrm>
            <a:off x="323527" y="1700808"/>
            <a:ext cx="8651309" cy="4585871"/>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Establishing the Context </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Policy Framework</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Enterprise Landscape – Regionally</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Strategic Pathway to develop Strategy</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Vision to Actions</a:t>
            </a:r>
          </a:p>
          <a:p>
            <a:pPr>
              <a:spcBef>
                <a:spcPts val="1200"/>
              </a:spcBef>
              <a:spcAft>
                <a:spcPts val="1200"/>
              </a:spcAft>
              <a:defRPr/>
            </a:pPr>
            <a:endParaRPr lang="en-US" sz="32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Summary of presentation</a:t>
            </a:r>
            <a:endParaRPr lang="en-IE" sz="3000" b="1" dirty="0"/>
          </a:p>
        </p:txBody>
      </p:sp>
      <p:sp>
        <p:nvSpPr>
          <p:cNvPr id="6" name="TextBox 5"/>
          <p:cNvSpPr txBox="1"/>
          <p:nvPr/>
        </p:nvSpPr>
        <p:spPr>
          <a:xfrm>
            <a:off x="2555776" y="6466919"/>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4312836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IE"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3</a:t>
            </a:fld>
            <a:endParaRPr lang="en-US" dirty="0"/>
          </a:p>
        </p:txBody>
      </p:sp>
      <p:sp>
        <p:nvSpPr>
          <p:cNvPr id="7" name="Rectangle 6"/>
          <p:cNvSpPr/>
          <p:nvPr/>
        </p:nvSpPr>
        <p:spPr>
          <a:xfrm>
            <a:off x="323527" y="1700808"/>
            <a:ext cx="8651309" cy="1446550"/>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endParaRPr lang="en-US" sz="1400" dirty="0">
              <a:solidFill>
                <a:schemeClr val="tx1"/>
              </a:solidFill>
              <a:latin typeface="+mj-lt"/>
            </a:endParaRPr>
          </a:p>
          <a:p>
            <a:pPr marL="444500" indent="-444500">
              <a:spcBef>
                <a:spcPts val="1200"/>
              </a:spcBef>
              <a:spcAft>
                <a:spcPts val="1200"/>
              </a:spcAft>
              <a:buFont typeface="Wingdings 3" panose="05040102010807070707" pitchFamily="18" charset="2"/>
              <a:buChar char="Ú"/>
              <a:defRPr/>
            </a:pPr>
            <a:endParaRPr lang="en-US" sz="1400" dirty="0">
              <a:solidFill>
                <a:schemeClr val="tx1"/>
              </a:solidFill>
              <a:latin typeface="+mj-lt"/>
            </a:endParaRPr>
          </a:p>
          <a:p>
            <a:pPr marL="444500" indent="-444500">
              <a:spcBef>
                <a:spcPts val="1200"/>
              </a:spcBef>
              <a:spcAft>
                <a:spcPts val="1200"/>
              </a:spcAft>
              <a:buFont typeface="Wingdings 3" panose="05040102010807070707" pitchFamily="18" charset="2"/>
              <a:buChar char="Ú"/>
              <a:defRPr/>
            </a:pPr>
            <a:endParaRPr lang="en-US" sz="20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Establishing the Context</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8" name="Rectangle 7"/>
          <p:cNvSpPr/>
          <p:nvPr/>
        </p:nvSpPr>
        <p:spPr>
          <a:xfrm>
            <a:off x="323526" y="1556792"/>
            <a:ext cx="8651309" cy="4508927"/>
          </a:xfrm>
          <a:prstGeom prst="rect">
            <a:avLst/>
          </a:prstGeom>
        </p:spPr>
        <p:txBody>
          <a:bodyPr wrap="square">
            <a:spAutoFit/>
          </a:bodyPr>
          <a:lstStyle/>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Joint strategy for Enterprise for the four Dublin local authorities.</a:t>
            </a:r>
          </a:p>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Three year strategy to guide enterprise growth and development.</a:t>
            </a:r>
          </a:p>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Clear benefits to a combined strategy at a regional level:</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Joint initiatives;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Complementarities and synergies;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Enhanced sharing of best practices;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Consistent voice for the Dublin Region.</a:t>
            </a:r>
          </a:p>
        </p:txBody>
      </p:sp>
    </p:spTree>
    <p:extLst>
      <p:ext uri="{BB962C8B-B14F-4D97-AF65-F5344CB8AC3E}">
        <p14:creationId xmlns:p14="http://schemas.microsoft.com/office/powerpoint/2010/main" val="11075087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pPr marL="0" indent="0">
              <a:buNone/>
            </a:pPr>
            <a:endParaRPr lang="en-GB"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4</a:t>
            </a:fld>
            <a:endParaRPr lang="en-US" dirty="0"/>
          </a:p>
        </p:txBody>
      </p:sp>
      <p:sp>
        <p:nvSpPr>
          <p:cNvPr id="7" name="Rectangle 6"/>
          <p:cNvSpPr/>
          <p:nvPr/>
        </p:nvSpPr>
        <p:spPr>
          <a:xfrm>
            <a:off x="323527" y="1556792"/>
            <a:ext cx="8651309" cy="4847481"/>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IE" sz="3200" dirty="0">
                <a:solidFill>
                  <a:schemeClr val="tx1"/>
                </a:solidFill>
                <a:latin typeface="+mj-lt"/>
              </a:rPr>
              <a:t>A </a:t>
            </a:r>
            <a:r>
              <a:rPr lang="en-IE" sz="3200" b="1" i="1" dirty="0">
                <a:solidFill>
                  <a:schemeClr val="tx1"/>
                </a:solidFill>
                <a:latin typeface="+mj-lt"/>
              </a:rPr>
              <a:t>‘systems’ </a:t>
            </a:r>
            <a:r>
              <a:rPr lang="en-IE" sz="3200" dirty="0">
                <a:solidFill>
                  <a:schemeClr val="tx1"/>
                </a:solidFill>
                <a:latin typeface="+mj-lt"/>
              </a:rPr>
              <a:t>approach: </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Creating networks;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Cluster development;</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Addressing coordination issues; </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Aligning strategic priorities;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Dialogue with enterprise.</a:t>
            </a:r>
            <a:endParaRPr lang="en-US" sz="2000" dirty="0">
              <a:solidFill>
                <a:schemeClr val="tx1"/>
              </a:solidFill>
              <a:latin typeface="+mj-lt"/>
            </a:endParaRPr>
          </a:p>
          <a:p>
            <a:pPr marL="444500" indent="-444500">
              <a:spcBef>
                <a:spcPts val="600"/>
              </a:spcBef>
              <a:spcAft>
                <a:spcPts val="0"/>
              </a:spcAft>
              <a:buFont typeface="Wingdings 3" panose="05040102010807070707" pitchFamily="18" charset="2"/>
              <a:buChar char="Ú"/>
              <a:defRPr/>
            </a:pPr>
            <a:r>
              <a:rPr lang="en-US" sz="3200" dirty="0">
                <a:solidFill>
                  <a:schemeClr val="tx1"/>
                </a:solidFill>
                <a:latin typeface="+mj-lt"/>
              </a:rPr>
              <a:t>Underlying Themes: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Technological change;</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Skills and talent;</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Local enterprise reform;</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Entrepreneurship and Innovation;</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Place-making;</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Smart </a:t>
            </a:r>
            <a:r>
              <a:rPr lang="en-IE" sz="2000" dirty="0">
                <a:solidFill>
                  <a:schemeClr val="tx1"/>
                </a:solidFill>
                <a:latin typeface="+mj-lt"/>
              </a:rPr>
              <a:t>specialisation;</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Change and adaptation.</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Policy Framework</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26820284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5830" y="1985296"/>
            <a:ext cx="7956609" cy="3603944"/>
          </a:xfrm>
          <a:prstGeom prst="rect">
            <a:avLst/>
          </a:prstGeom>
          <a:solidFill>
            <a:schemeClr val="tx1"/>
          </a:solidFill>
        </p:spPr>
        <p:txBody>
          <a:bodyPr wrap="square" rtlCol="0">
            <a:spAutoFit/>
          </a:bodyPr>
          <a:lstStyle/>
          <a:p>
            <a:endParaRPr lang="en-IE"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5</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  </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06853" y="2225858"/>
            <a:ext cx="7509563" cy="3147358"/>
          </a:xfrm>
          <a:prstGeom prst="rect">
            <a:avLst/>
          </a:prstGeom>
          <a:noFill/>
          <a:ln>
            <a:noFill/>
          </a:ln>
        </p:spPr>
      </p:pic>
    </p:spTree>
    <p:extLst>
      <p:ext uri="{BB962C8B-B14F-4D97-AF65-F5344CB8AC3E}">
        <p14:creationId xmlns:p14="http://schemas.microsoft.com/office/powerpoint/2010/main" val="42112968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6</a:t>
            </a:fld>
            <a:endParaRPr lang="en-US" dirty="0"/>
          </a:p>
        </p:txBody>
      </p:sp>
      <p:sp>
        <p:nvSpPr>
          <p:cNvPr id="7" name="Rectangle 6"/>
          <p:cNvSpPr/>
          <p:nvPr/>
        </p:nvSpPr>
        <p:spPr>
          <a:xfrm>
            <a:off x="323527" y="1700808"/>
            <a:ext cx="8496945" cy="4385816"/>
          </a:xfrm>
          <a:prstGeom prst="rect">
            <a:avLst/>
          </a:prstGeom>
        </p:spPr>
        <p:txBody>
          <a:bodyPr wrap="square">
            <a:spAutoFit/>
          </a:bodyPr>
          <a:lstStyle/>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Dublin Region:</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43% of national GVA;</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30% of employment.</a:t>
            </a:r>
            <a:endParaRPr lang="en-IE" sz="3200" dirty="0">
              <a:solidFill>
                <a:schemeClr val="tx1"/>
              </a:solidFill>
              <a:latin typeface="+mj-lt"/>
            </a:endParaRPr>
          </a:p>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Many Strengths: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Including Pharma, ICT, Financial Services;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Educated, diverse, open to new ideas;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Connected nationally and internationally. </a:t>
            </a:r>
          </a:p>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Key Identified Issues: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Affordable housing;</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Quality of Life;</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Collaboration across agencies;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Start-up growth;</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Third level collaborations;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Skills needs and potential shortages;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Responsive education and training.</a:t>
            </a:r>
            <a:endParaRPr lang="en-US" sz="14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16818638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7</a:t>
            </a:fld>
            <a:endParaRPr lang="en-US" dirty="0"/>
          </a:p>
        </p:txBody>
      </p:sp>
      <p:sp>
        <p:nvSpPr>
          <p:cNvPr id="7" name="Rectangle 6"/>
          <p:cNvSpPr/>
          <p:nvPr/>
        </p:nvSpPr>
        <p:spPr>
          <a:xfrm>
            <a:off x="323527" y="1700808"/>
            <a:ext cx="8651309" cy="4185761"/>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Regional Potential </a:t>
            </a:r>
            <a:br>
              <a:rPr lang="en-IE" sz="3200" b="1" i="1" dirty="0">
                <a:solidFill>
                  <a:schemeClr val="tx1"/>
                </a:solidFill>
                <a:latin typeface="+mj-lt"/>
              </a:rPr>
            </a:br>
            <a:r>
              <a:rPr lang="en-IE" sz="3200" b="1" i="1" dirty="0">
                <a:solidFill>
                  <a:schemeClr val="tx1"/>
                </a:solidFill>
                <a:latin typeface="+mj-lt"/>
              </a:rPr>
              <a:t>“Opportunity Growth </a:t>
            </a:r>
            <a:br>
              <a:rPr lang="en-IE" sz="3200" b="1" i="1" dirty="0">
                <a:solidFill>
                  <a:schemeClr val="tx1"/>
                </a:solidFill>
                <a:latin typeface="+mj-lt"/>
              </a:rPr>
            </a:br>
            <a:r>
              <a:rPr lang="en-IE" sz="3200" b="1" i="1" dirty="0">
                <a:solidFill>
                  <a:schemeClr val="tx1"/>
                </a:solidFill>
                <a:latin typeface="+mj-lt"/>
              </a:rPr>
              <a:t>Areas”</a:t>
            </a:r>
            <a:r>
              <a:rPr lang="en-IE" sz="3200" dirty="0">
                <a:solidFill>
                  <a:schemeClr val="tx1"/>
                </a:solidFill>
                <a:latin typeface="+mj-lt"/>
              </a:rPr>
              <a:t>:</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Design and Creative Industries;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Food Industry;</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Green Economy;</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International Financial Services;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Pharma/BioPharma;</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Software and Digital;</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Tourism;</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Education.</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  </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69"/>
          <a:stretch/>
        </p:blipFill>
        <p:spPr>
          <a:xfrm>
            <a:off x="4770783" y="1484783"/>
            <a:ext cx="4382548" cy="4920923"/>
          </a:xfrm>
          <a:prstGeom prst="rect">
            <a:avLst/>
          </a:prstGeom>
        </p:spPr>
      </p:pic>
    </p:spTree>
    <p:extLst>
      <p:ext uri="{BB962C8B-B14F-4D97-AF65-F5344CB8AC3E}">
        <p14:creationId xmlns:p14="http://schemas.microsoft.com/office/powerpoint/2010/main" val="12072860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8</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‘Strategic Pathway’</a:t>
            </a:r>
            <a:r>
              <a:rPr lang="en-IE" sz="3200" b="1" dirty="0"/>
              <a:t> to develop</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2" name="Picture 1"/>
          <p:cNvPicPr>
            <a:picLocks noChangeAspect="1"/>
          </p:cNvPicPr>
          <p:nvPr/>
        </p:nvPicPr>
        <p:blipFill>
          <a:blip r:embed="rId2"/>
          <a:stretch>
            <a:fillRect/>
          </a:stretch>
        </p:blipFill>
        <p:spPr>
          <a:xfrm>
            <a:off x="97155" y="2991208"/>
            <a:ext cx="8939341" cy="1445904"/>
          </a:xfrm>
          <a:prstGeom prst="rect">
            <a:avLst/>
          </a:prstGeom>
        </p:spPr>
      </p:pic>
    </p:spTree>
    <p:extLst>
      <p:ext uri="{BB962C8B-B14F-4D97-AF65-F5344CB8AC3E}">
        <p14:creationId xmlns:p14="http://schemas.microsoft.com/office/powerpoint/2010/main" val="26408613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9</a:t>
            </a:fld>
            <a:endParaRPr lang="en-US" dirty="0"/>
          </a:p>
        </p:txBody>
      </p:sp>
      <p:sp>
        <p:nvSpPr>
          <p:cNvPr id="7" name="Rectangle 6"/>
          <p:cNvSpPr/>
          <p:nvPr/>
        </p:nvSpPr>
        <p:spPr>
          <a:xfrm>
            <a:off x="1251863" y="3068960"/>
            <a:ext cx="6640274" cy="1384995"/>
          </a:xfrm>
          <a:prstGeom prst="rect">
            <a:avLst/>
          </a:prstGeom>
        </p:spPr>
        <p:txBody>
          <a:bodyPr wrap="square">
            <a:spAutoFit/>
          </a:bodyPr>
          <a:lstStyle/>
          <a:p>
            <a:pPr algn="just">
              <a:spcBef>
                <a:spcPts val="1200"/>
              </a:spcBef>
              <a:spcAft>
                <a:spcPts val="1200"/>
              </a:spcAft>
              <a:defRPr/>
            </a:pPr>
            <a:r>
              <a:rPr lang="en-IE" sz="2800" i="1" dirty="0">
                <a:solidFill>
                  <a:schemeClr val="tx1"/>
                </a:solidFill>
                <a:latin typeface="+mj-lt"/>
              </a:rPr>
              <a:t>“…for the creation of a sustainable, globally competitive and innovative enterprise and living environment”.</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Vision for enterprise development</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1011321632"/>
      </p:ext>
    </p:extLst>
  </p:cSld>
  <p:clrMapOvr>
    <a:masterClrMapping/>
  </p:clrMapOvr>
  <p:transition spd="slow">
    <p:push dir="u"/>
  </p:transition>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ndecon slide template">
  <a:themeElements>
    <a:clrScheme name="Status Update and Data Issues - 18.01.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tus Update and Data Issues - 18.01.07">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lnDef>
  </a:objectDefaults>
  <a:extraClrSchemeLst>
    <a:extraClrScheme>
      <a:clrScheme name="Status Update and Data Issues - 18.01.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tus Update and Data Issues - 18.01.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tus Update and Data Issues - 18.01.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tus Update and Data Issues - 18.01.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tus Update and Data Issues - 18.01.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tus Update and Data Issues - 18.01.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tus Update and Data Issues - 18.01.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tus Update and Data Issues - 18.01.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tus Update and Data Issues - 18.01.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tus Update and Data Issues - 18.01.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tus Update and Data Issues - 18.01.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tus Update and Data Issues - 18.01.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Indecon slide template</Template>
  <TotalTime>22960</TotalTime>
  <Words>740</Words>
  <Application>Microsoft Office PowerPoint</Application>
  <PresentationFormat>On-screen Show (4:3)</PresentationFormat>
  <Paragraphs>160</Paragraphs>
  <Slides>18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Arial Narrow</vt:lpstr>
      <vt:lpstr>Corbel</vt:lpstr>
      <vt:lpstr>Courier New</vt:lpstr>
      <vt:lpstr>Wingdings 3</vt:lpstr>
      <vt:lpstr>Wingdings</vt:lpstr>
      <vt:lpstr>Indecon slide template</vt:lpstr>
      <vt:lpstr>Custom Design</vt:lpstr>
      <vt:lpstr>1_Custom Design</vt:lpstr>
      <vt:lpstr>Banded</vt:lpstr>
      <vt:lpstr>Dublin Regional enterprise Strategy: 2017-2019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1</vt:lpstr>
      <vt:lpstr>Action 3</vt:lpstr>
      <vt:lpstr>Action 11</vt:lpstr>
      <vt:lpstr>questions</vt:lpstr>
      <vt:lpstr>PowerPoint Presentation</vt:lpstr>
    </vt:vector>
  </TitlesOfParts>
  <Company>Indecon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 Licence Fee Adjustment Review</dc:title>
  <dc:creator>N Kelly</dc:creator>
  <cp:lastModifiedBy>Daniel Moody</cp:lastModifiedBy>
  <cp:revision>1041</cp:revision>
  <cp:lastPrinted>2016-08-15T18:58:54Z</cp:lastPrinted>
  <dcterms:created xsi:type="dcterms:W3CDTF">2011-11-09T11:16:54Z</dcterms:created>
  <dcterms:modified xsi:type="dcterms:W3CDTF">2016-11-10T14:20:05Z</dcterms:modified>
</cp:coreProperties>
</file>