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bookmarkIdSeed="3">
  <p:sldMasterIdLst>
    <p:sldMasterId id="2147483649" r:id="rId1"/>
    <p:sldMasterId id="2147483650" r:id="rId2"/>
    <p:sldMasterId id="2147483676" r:id="rId3"/>
    <p:sldMasterId id="2147483737" r:id="rId4"/>
  </p:sldMasterIdLst>
  <p:notesMasterIdLst>
    <p:notesMasterId r:id="rId23"/>
  </p:notesMasterIdLst>
  <p:handoutMasterIdLst>
    <p:handoutMasterId r:id="rId24"/>
  </p:handoutMasterIdLst>
  <p:sldIdLst>
    <p:sldId id="259" r:id="rId5"/>
    <p:sldId id="448" r:id="rId6"/>
    <p:sldId id="482" r:id="rId7"/>
    <p:sldId id="483" r:id="rId8"/>
    <p:sldId id="490" r:id="rId9"/>
    <p:sldId id="484" r:id="rId10"/>
    <p:sldId id="485" r:id="rId11"/>
    <p:sldId id="494" r:id="rId12"/>
    <p:sldId id="486" r:id="rId13"/>
    <p:sldId id="493" r:id="rId14"/>
    <p:sldId id="488" r:id="rId15"/>
    <p:sldId id="499" r:id="rId16"/>
    <p:sldId id="502" r:id="rId17"/>
    <p:sldId id="496" r:id="rId18"/>
    <p:sldId id="500" r:id="rId19"/>
    <p:sldId id="501" r:id="rId20"/>
    <p:sldId id="503" r:id="rId21"/>
    <p:sldId id="440" r:id="rId22"/>
  </p:sldIdLst>
  <p:sldSz cx="9144000" cy="6858000" type="screen4x3"/>
  <p:notesSz cx="6789738" cy="9929813"/>
  <p:embeddedFontLst>
    <p:embeddedFont>
      <p:font typeface="Corbel" panose="020B0503020204020204" pitchFamily="34" charset="0"/>
      <p:regular r:id="rId25"/>
      <p:bold r:id="rId26"/>
      <p:italic r:id="rId27"/>
      <p:boldItalic r:id="rId28"/>
    </p:embeddedFont>
    <p:embeddedFont>
      <p:font typeface="Arial Narrow" panose="020B0606020202030204" pitchFamily="34" charset="0"/>
      <p:regular r:id="rId29"/>
      <p:bold r:id="rId30"/>
      <p:italic r:id="rId31"/>
      <p:boldItalic r:id="rId32"/>
    </p:embeddedFont>
    <p:embeddedFont>
      <p:font typeface="Wingdings 3" panose="05040102010807070707" pitchFamily="18" charset="2"/>
      <p:regular r:id="rId33"/>
    </p:embeddedFont>
    <p:embeddedFont>
      <p:font typeface="Calibri" panose="020F0502020204030204" pitchFamily="34" charset="0"/>
      <p:regular r:id="rId34"/>
      <p:bold r:id="rId35"/>
      <p:italic r:id="rId36"/>
      <p:boldItalic r:id="rId37"/>
    </p:embeddedFont>
  </p:embeddedFontLst>
  <p:defaultTextStyle>
    <a:defPPr>
      <a:defRPr lang="en-US"/>
    </a:defPPr>
    <a:lvl1pPr algn="l" rtl="0" fontAlgn="base">
      <a:spcBef>
        <a:spcPct val="0"/>
      </a:spcBef>
      <a:spcAft>
        <a:spcPct val="0"/>
      </a:spcAft>
      <a:defRPr sz="1200" kern="1200">
        <a:solidFill>
          <a:schemeClr val="accent2"/>
        </a:solidFill>
        <a:latin typeface="Arial Narrow" pitchFamily="34" charset="0"/>
        <a:ea typeface="+mn-ea"/>
        <a:cs typeface="Arial" charset="0"/>
      </a:defRPr>
    </a:lvl1pPr>
    <a:lvl2pPr marL="457200" algn="l" rtl="0" fontAlgn="base">
      <a:spcBef>
        <a:spcPct val="0"/>
      </a:spcBef>
      <a:spcAft>
        <a:spcPct val="0"/>
      </a:spcAft>
      <a:defRPr sz="1200" kern="1200">
        <a:solidFill>
          <a:schemeClr val="accent2"/>
        </a:solidFill>
        <a:latin typeface="Arial Narrow" pitchFamily="34" charset="0"/>
        <a:ea typeface="+mn-ea"/>
        <a:cs typeface="Arial" charset="0"/>
      </a:defRPr>
    </a:lvl2pPr>
    <a:lvl3pPr marL="914400" algn="l" rtl="0" fontAlgn="base">
      <a:spcBef>
        <a:spcPct val="0"/>
      </a:spcBef>
      <a:spcAft>
        <a:spcPct val="0"/>
      </a:spcAft>
      <a:defRPr sz="1200" kern="1200">
        <a:solidFill>
          <a:schemeClr val="accent2"/>
        </a:solidFill>
        <a:latin typeface="Arial Narrow" pitchFamily="34" charset="0"/>
        <a:ea typeface="+mn-ea"/>
        <a:cs typeface="Arial" charset="0"/>
      </a:defRPr>
    </a:lvl3pPr>
    <a:lvl4pPr marL="1371600" algn="l" rtl="0" fontAlgn="base">
      <a:spcBef>
        <a:spcPct val="0"/>
      </a:spcBef>
      <a:spcAft>
        <a:spcPct val="0"/>
      </a:spcAft>
      <a:defRPr sz="1200" kern="1200">
        <a:solidFill>
          <a:schemeClr val="accent2"/>
        </a:solidFill>
        <a:latin typeface="Arial Narrow" pitchFamily="34" charset="0"/>
        <a:ea typeface="+mn-ea"/>
        <a:cs typeface="Arial" charset="0"/>
      </a:defRPr>
    </a:lvl4pPr>
    <a:lvl5pPr marL="1828800" algn="l" rtl="0" fontAlgn="base">
      <a:spcBef>
        <a:spcPct val="0"/>
      </a:spcBef>
      <a:spcAft>
        <a:spcPct val="0"/>
      </a:spcAft>
      <a:defRPr sz="1200" kern="1200">
        <a:solidFill>
          <a:schemeClr val="accent2"/>
        </a:solidFill>
        <a:latin typeface="Arial Narrow" pitchFamily="34" charset="0"/>
        <a:ea typeface="+mn-ea"/>
        <a:cs typeface="Arial" charset="0"/>
      </a:defRPr>
    </a:lvl5pPr>
    <a:lvl6pPr marL="2286000" algn="l" defTabSz="914400" rtl="0" eaLnBrk="1" latinLnBrk="0" hangingPunct="1">
      <a:defRPr sz="1200" kern="1200">
        <a:solidFill>
          <a:schemeClr val="accent2"/>
        </a:solidFill>
        <a:latin typeface="Arial Narrow" pitchFamily="34" charset="0"/>
        <a:ea typeface="+mn-ea"/>
        <a:cs typeface="Arial" charset="0"/>
      </a:defRPr>
    </a:lvl6pPr>
    <a:lvl7pPr marL="2743200" algn="l" defTabSz="914400" rtl="0" eaLnBrk="1" latinLnBrk="0" hangingPunct="1">
      <a:defRPr sz="1200" kern="1200">
        <a:solidFill>
          <a:schemeClr val="accent2"/>
        </a:solidFill>
        <a:latin typeface="Arial Narrow" pitchFamily="34" charset="0"/>
        <a:ea typeface="+mn-ea"/>
        <a:cs typeface="Arial" charset="0"/>
      </a:defRPr>
    </a:lvl7pPr>
    <a:lvl8pPr marL="3200400" algn="l" defTabSz="914400" rtl="0" eaLnBrk="1" latinLnBrk="0" hangingPunct="1">
      <a:defRPr sz="1200" kern="1200">
        <a:solidFill>
          <a:schemeClr val="accent2"/>
        </a:solidFill>
        <a:latin typeface="Arial Narrow" pitchFamily="34" charset="0"/>
        <a:ea typeface="+mn-ea"/>
        <a:cs typeface="Arial" charset="0"/>
      </a:defRPr>
    </a:lvl8pPr>
    <a:lvl9pPr marL="3657600" algn="l" defTabSz="914400" rtl="0" eaLnBrk="1" latinLnBrk="0" hangingPunct="1">
      <a:defRPr sz="1200" kern="1200">
        <a:solidFill>
          <a:schemeClr val="accent2"/>
        </a:solidFill>
        <a:latin typeface="Arial Narrow"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ophie Katherine Jacobs" initials="SKJ" lastIdx="1" clrIdx="0"/>
  <p:cmAuthor id="1" name="William H. Batt" initials="WHB" lastIdx="8" clrIdx="1"/>
  <p:cmAuthor id="2" name="fgleeson" initials="f" lastIdx="9"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84B6"/>
    <a:srgbClr val="FF9933"/>
    <a:srgbClr val="AD7B4A"/>
    <a:srgbClr val="828288"/>
    <a:srgbClr val="606060"/>
    <a:srgbClr val="EC9238"/>
    <a:srgbClr val="67B565"/>
    <a:srgbClr val="57AC54"/>
    <a:srgbClr val="0087BF"/>
    <a:srgbClr val="4FA8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70" autoAdjust="0"/>
    <p:restoredTop sz="94648" autoAdjust="0"/>
  </p:normalViewPr>
  <p:slideViewPr>
    <p:cSldViewPr>
      <p:cViewPr varScale="1">
        <p:scale>
          <a:sx n="87" d="100"/>
          <a:sy n="87" d="100"/>
        </p:scale>
        <p:origin x="110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395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font" Target="fonts/font10.fntdata"/><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5.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7.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9" y="9"/>
            <a:ext cx="2942220" cy="496254"/>
          </a:xfrm>
          <a:prstGeom prst="rect">
            <a:avLst/>
          </a:prstGeom>
        </p:spPr>
        <p:txBody>
          <a:bodyPr vert="horz" lIns="92093" tIns="46046" rIns="92093" bIns="46046" rtlCol="0"/>
          <a:lstStyle>
            <a:lvl1pPr algn="l">
              <a:defRPr sz="1200"/>
            </a:lvl1pPr>
          </a:lstStyle>
          <a:p>
            <a:endParaRPr lang="en-US" dirty="0"/>
          </a:p>
        </p:txBody>
      </p:sp>
      <p:sp>
        <p:nvSpPr>
          <p:cNvPr id="3" name="Date Placeholder 2"/>
          <p:cNvSpPr>
            <a:spLocks noGrp="1"/>
          </p:cNvSpPr>
          <p:nvPr>
            <p:ph type="dt" sz="quarter" idx="1"/>
          </p:nvPr>
        </p:nvSpPr>
        <p:spPr>
          <a:xfrm>
            <a:off x="3845936" y="9"/>
            <a:ext cx="2942220" cy="496254"/>
          </a:xfrm>
          <a:prstGeom prst="rect">
            <a:avLst/>
          </a:prstGeom>
        </p:spPr>
        <p:txBody>
          <a:bodyPr vert="horz" lIns="92093" tIns="46046" rIns="92093" bIns="46046" rtlCol="0"/>
          <a:lstStyle>
            <a:lvl1pPr algn="r">
              <a:defRPr sz="1200"/>
            </a:lvl1pPr>
          </a:lstStyle>
          <a:p>
            <a:r>
              <a:rPr lang="en-IE"/>
              <a:t>16/08/2016</a:t>
            </a:r>
            <a:endParaRPr lang="en-US" dirty="0"/>
          </a:p>
        </p:txBody>
      </p:sp>
      <p:sp>
        <p:nvSpPr>
          <p:cNvPr id="4" name="Footer Placeholder 3"/>
          <p:cNvSpPr>
            <a:spLocks noGrp="1"/>
          </p:cNvSpPr>
          <p:nvPr>
            <p:ph type="ftr" sz="quarter" idx="2"/>
          </p:nvPr>
        </p:nvSpPr>
        <p:spPr>
          <a:xfrm>
            <a:off x="9" y="9431976"/>
            <a:ext cx="2942220" cy="496253"/>
          </a:xfrm>
          <a:prstGeom prst="rect">
            <a:avLst/>
          </a:prstGeom>
        </p:spPr>
        <p:txBody>
          <a:bodyPr vert="horz" lIns="92093" tIns="46046" rIns="92093" bIns="4604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45936" y="9431976"/>
            <a:ext cx="2942220" cy="496253"/>
          </a:xfrm>
          <a:prstGeom prst="rect">
            <a:avLst/>
          </a:prstGeom>
        </p:spPr>
        <p:txBody>
          <a:bodyPr vert="horz" lIns="92093" tIns="46046" rIns="92093" bIns="46046" rtlCol="0" anchor="b"/>
          <a:lstStyle>
            <a:lvl1pPr algn="r">
              <a:defRPr sz="1200"/>
            </a:lvl1pPr>
          </a:lstStyle>
          <a:p>
            <a:fld id="{553D3E42-B326-4C4F-B2D2-9E66AF015AB8}" type="slidenum">
              <a:rPr lang="en-US" smtClean="0"/>
              <a:pPr/>
              <a:t>‹#›</a:t>
            </a:fld>
            <a:endParaRPr lang="en-US" dirty="0"/>
          </a:p>
        </p:txBody>
      </p:sp>
    </p:spTree>
    <p:extLst>
      <p:ext uri="{BB962C8B-B14F-4D97-AF65-F5344CB8AC3E}">
        <p14:creationId xmlns:p14="http://schemas.microsoft.com/office/powerpoint/2010/main" val="317689212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0"/>
            <a:ext cx="2942861" cy="496491"/>
          </a:xfrm>
          <a:prstGeom prst="rect">
            <a:avLst/>
          </a:prstGeom>
        </p:spPr>
        <p:txBody>
          <a:bodyPr vert="horz" lIns="92093" tIns="46046" rIns="92093" bIns="46046" rtlCol="0"/>
          <a:lstStyle>
            <a:lvl1pPr algn="l">
              <a:defRPr sz="1200"/>
            </a:lvl1pPr>
          </a:lstStyle>
          <a:p>
            <a:endParaRPr lang="en-IE" dirty="0"/>
          </a:p>
        </p:txBody>
      </p:sp>
      <p:sp>
        <p:nvSpPr>
          <p:cNvPr id="3" name="Date Placeholder 2"/>
          <p:cNvSpPr>
            <a:spLocks noGrp="1"/>
          </p:cNvSpPr>
          <p:nvPr>
            <p:ph type="dt" idx="1"/>
          </p:nvPr>
        </p:nvSpPr>
        <p:spPr>
          <a:xfrm>
            <a:off x="3845275" y="10"/>
            <a:ext cx="2942861" cy="496491"/>
          </a:xfrm>
          <a:prstGeom prst="rect">
            <a:avLst/>
          </a:prstGeom>
        </p:spPr>
        <p:txBody>
          <a:bodyPr vert="horz" lIns="92093" tIns="46046" rIns="92093" bIns="46046" rtlCol="0"/>
          <a:lstStyle>
            <a:lvl1pPr algn="r">
              <a:defRPr sz="1200"/>
            </a:lvl1pPr>
          </a:lstStyle>
          <a:p>
            <a:r>
              <a:rPr lang="en-IE"/>
              <a:t>16/08/2016</a:t>
            </a:r>
            <a:endParaRPr lang="en-IE" dirty="0"/>
          </a:p>
        </p:txBody>
      </p:sp>
      <p:sp>
        <p:nvSpPr>
          <p:cNvPr id="4" name="Slide Image Placeholder 3"/>
          <p:cNvSpPr>
            <a:spLocks noGrp="1" noRot="1" noChangeAspect="1"/>
          </p:cNvSpPr>
          <p:nvPr>
            <p:ph type="sldImg" idx="2"/>
          </p:nvPr>
        </p:nvSpPr>
        <p:spPr>
          <a:xfrm>
            <a:off x="912813" y="744538"/>
            <a:ext cx="4964112" cy="3724275"/>
          </a:xfrm>
          <a:prstGeom prst="rect">
            <a:avLst/>
          </a:prstGeom>
          <a:noFill/>
          <a:ln w="12700">
            <a:solidFill>
              <a:prstClr val="black"/>
            </a:solidFill>
          </a:ln>
        </p:spPr>
        <p:txBody>
          <a:bodyPr vert="horz" lIns="92093" tIns="46046" rIns="92093" bIns="46046" rtlCol="0" anchor="ctr"/>
          <a:lstStyle/>
          <a:p>
            <a:endParaRPr lang="en-IE" dirty="0"/>
          </a:p>
        </p:txBody>
      </p:sp>
      <p:sp>
        <p:nvSpPr>
          <p:cNvPr id="5" name="Notes Placeholder 4"/>
          <p:cNvSpPr>
            <a:spLocks noGrp="1"/>
          </p:cNvSpPr>
          <p:nvPr>
            <p:ph type="body" sz="quarter" idx="3"/>
          </p:nvPr>
        </p:nvSpPr>
        <p:spPr>
          <a:xfrm>
            <a:off x="679617" y="4717461"/>
            <a:ext cx="5430508" cy="4468415"/>
          </a:xfrm>
          <a:prstGeom prst="rect">
            <a:avLst/>
          </a:prstGeom>
        </p:spPr>
        <p:txBody>
          <a:bodyPr vert="horz" lIns="92093" tIns="46046" rIns="92093" bIns="460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9431735"/>
            <a:ext cx="2942861" cy="496491"/>
          </a:xfrm>
          <a:prstGeom prst="rect">
            <a:avLst/>
          </a:prstGeom>
        </p:spPr>
        <p:txBody>
          <a:bodyPr vert="horz" lIns="92093" tIns="46046" rIns="92093" bIns="46046" rtlCol="0" anchor="b"/>
          <a:lstStyle>
            <a:lvl1pPr algn="l">
              <a:defRPr sz="1200"/>
            </a:lvl1pPr>
          </a:lstStyle>
          <a:p>
            <a:endParaRPr lang="en-IE" dirty="0"/>
          </a:p>
        </p:txBody>
      </p:sp>
      <p:sp>
        <p:nvSpPr>
          <p:cNvPr id="7" name="Slide Number Placeholder 6"/>
          <p:cNvSpPr>
            <a:spLocks noGrp="1"/>
          </p:cNvSpPr>
          <p:nvPr>
            <p:ph type="sldNum" sz="quarter" idx="5"/>
          </p:nvPr>
        </p:nvSpPr>
        <p:spPr>
          <a:xfrm>
            <a:off x="3845275" y="9431735"/>
            <a:ext cx="2942861" cy="496491"/>
          </a:xfrm>
          <a:prstGeom prst="rect">
            <a:avLst/>
          </a:prstGeom>
        </p:spPr>
        <p:txBody>
          <a:bodyPr vert="horz" lIns="92093" tIns="46046" rIns="92093" bIns="46046" rtlCol="0" anchor="b"/>
          <a:lstStyle>
            <a:lvl1pPr algn="r">
              <a:defRPr sz="1200"/>
            </a:lvl1pPr>
          </a:lstStyle>
          <a:p>
            <a:fld id="{3EA400F7-3680-4D40-8600-AB40251901A6}" type="slidenum">
              <a:rPr lang="en-IE" smtClean="0"/>
              <a:pPr/>
              <a:t>‹#›</a:t>
            </a:fld>
            <a:endParaRPr lang="en-IE" dirty="0"/>
          </a:p>
        </p:txBody>
      </p:sp>
    </p:spTree>
    <p:extLst>
      <p:ext uri="{BB962C8B-B14F-4D97-AF65-F5344CB8AC3E}">
        <p14:creationId xmlns:p14="http://schemas.microsoft.com/office/powerpoint/2010/main" val="3016633232"/>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4.xml"/><Relationship Id="rId5" Type="http://schemas.openxmlformats.org/officeDocument/2006/relationships/image" Target="../media/image2.png"/><Relationship Id="rId4" Type="http://schemas.openxmlformats.org/officeDocument/2006/relationships/image" Target="../media/image7.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29314" y="1989138"/>
            <a:ext cx="1898650" cy="2641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30189" y="1989138"/>
            <a:ext cx="5546725" cy="2641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20"/>
          <p:cNvSpPr>
            <a:spLocks noGrp="1" noChangeArrowheads="1"/>
          </p:cNvSpPr>
          <p:nvPr>
            <p:ph type="sldNum" sz="quarter" idx="10"/>
          </p:nvPr>
        </p:nvSpPr>
        <p:spPr>
          <a:ln/>
        </p:spPr>
        <p:txBody>
          <a:bodyPr/>
          <a:lstStyle>
            <a:lvl1pPr>
              <a:defRPr/>
            </a:lvl1pPr>
          </a:lstStyle>
          <a:p>
            <a:pPr>
              <a:defRPr/>
            </a:pPr>
            <a:fld id="{860C2D54-B50E-4180-A89C-5429F3295B74}" type="slidenum">
              <a:rPr lang="en-US"/>
              <a:pPr>
                <a:defRPr/>
              </a:pPr>
              <a:t>‹#›</a:t>
            </a:fld>
            <a:endParaRPr lang="en-US" dirty="0"/>
          </a:p>
        </p:txBody>
      </p:sp>
      <p:pic>
        <p:nvPicPr>
          <p:cNvPr id="5" name="Picture 4" descr="Image result for dun laoghaire rathdown county council logo"/>
          <p:cNvPicPr/>
          <p:nvPr userDrawn="1"/>
        </p:nvPicPr>
        <p:blipFill>
          <a:blip r:embed="rId2" cstate="print"/>
          <a:srcRect l="14478" t="18543" r="15166" b="16683"/>
          <a:stretch>
            <a:fillRect/>
          </a:stretch>
        </p:blipFill>
        <p:spPr bwMode="auto">
          <a:xfrm>
            <a:off x="7452320" y="60767"/>
            <a:ext cx="1566426" cy="703938"/>
          </a:xfrm>
          <a:prstGeom prst="rect">
            <a:avLst/>
          </a:prstGeom>
          <a:noFill/>
          <a:ln w="9525">
            <a:noFill/>
            <a:miter lim="800000"/>
            <a:headEnd/>
            <a:tailEnd/>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2"/>
            <a:ext cx="8229600" cy="4525963"/>
          </a:xfrm>
          <a:prstGeom prst="rect">
            <a:avLst/>
          </a:prstGeom>
        </p:spPr>
        <p:txBody>
          <a:bodyPr/>
          <a:lstStyle>
            <a:lvl1pPr>
              <a:buSzPct val="75000"/>
              <a:buFont typeface="Wingdings" pitchFamily="2" charset="2"/>
              <a:buChar char="q"/>
              <a:defRPr baseline="0">
                <a:solidFill>
                  <a:schemeClr val="accent6"/>
                </a:solidFill>
              </a:defRPr>
            </a:lvl1pPr>
            <a:lvl2pPr>
              <a:buFont typeface="Arial" pitchFamily="34" charset="0"/>
              <a:buChar char="•"/>
              <a:defRPr baseline="0">
                <a:solidFill>
                  <a:schemeClr val="accent6"/>
                </a:solidFill>
              </a:defRPr>
            </a:lvl2pPr>
            <a:lvl3pPr>
              <a:defRPr baseline="0">
                <a:solidFill>
                  <a:schemeClr val="accent6"/>
                </a:solidFill>
              </a:defRPr>
            </a:lvl3pPr>
            <a:lvl4pPr>
              <a:buFont typeface="Wingdings" pitchFamily="2" charset="2"/>
              <a:buChar char="§"/>
              <a:defRPr baseline="0">
                <a:solidFill>
                  <a:schemeClr val="accent6"/>
                </a:solidFill>
              </a:defRPr>
            </a:lvl4pPr>
            <a:lvl5pPr>
              <a:buFont typeface="Courier New" pitchFamily="49" charset="0"/>
              <a:buChar char="o"/>
              <a:defRPr baseline="0">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20"/>
          <p:cNvSpPr>
            <a:spLocks noGrp="1" noChangeArrowheads="1"/>
          </p:cNvSpPr>
          <p:nvPr>
            <p:ph type="sldNum" sz="quarter" idx="10"/>
          </p:nvPr>
        </p:nvSpPr>
        <p:spPr>
          <a:ln/>
        </p:spPr>
        <p:txBody>
          <a:bodyPr/>
          <a:lstStyle>
            <a:lvl1pPr>
              <a:defRPr/>
            </a:lvl1pPr>
          </a:lstStyle>
          <a:p>
            <a:pPr>
              <a:defRPr/>
            </a:pPr>
            <a:fld id="{B9CC64BF-0BEE-4876-9004-28750C2942D4}"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0"/>
          <p:cNvSpPr>
            <a:spLocks noGrp="1" noChangeArrowheads="1"/>
          </p:cNvSpPr>
          <p:nvPr>
            <p:ph type="sldNum" sz="quarter" idx="10"/>
          </p:nvPr>
        </p:nvSpPr>
        <p:spPr>
          <a:ln/>
        </p:spPr>
        <p:txBody>
          <a:bodyPr/>
          <a:lstStyle>
            <a:lvl1pPr>
              <a:defRPr/>
            </a:lvl1pPr>
          </a:lstStyle>
          <a:p>
            <a:pPr>
              <a:defRPr/>
            </a:pPr>
            <a:fld id="{1EF51D53-FD7B-44DC-A5FE-2B9457388595}"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0"/>
          <p:cNvSpPr>
            <a:spLocks noGrp="1" noChangeArrowheads="1"/>
          </p:cNvSpPr>
          <p:nvPr>
            <p:ph type="sldNum" sz="quarter" idx="10"/>
          </p:nvPr>
        </p:nvSpPr>
        <p:spPr>
          <a:ln/>
        </p:spPr>
        <p:txBody>
          <a:bodyPr/>
          <a:lstStyle>
            <a:lvl1pPr>
              <a:defRPr/>
            </a:lvl1pPr>
          </a:lstStyle>
          <a:p>
            <a:pPr>
              <a:defRPr/>
            </a:pPr>
            <a:fld id="{C162BD5E-7CE3-4EE1-954C-89526C2A5D46}"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0"/>
          <p:cNvSpPr>
            <a:spLocks noGrp="1" noChangeArrowheads="1"/>
          </p:cNvSpPr>
          <p:nvPr>
            <p:ph type="sldNum" sz="quarter" idx="10"/>
          </p:nvPr>
        </p:nvSpPr>
        <p:spPr>
          <a:ln/>
        </p:spPr>
        <p:txBody>
          <a:bodyPr/>
          <a:lstStyle>
            <a:lvl1pPr>
              <a:defRPr/>
            </a:lvl1pPr>
          </a:lstStyle>
          <a:p>
            <a:pPr>
              <a:defRPr/>
            </a:pPr>
            <a:fld id="{5AF202B1-55E9-4C42-8C20-4F4B0F1A6F73}"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Rectangle 20"/>
          <p:cNvSpPr>
            <a:spLocks noGrp="1" noChangeArrowheads="1"/>
          </p:cNvSpPr>
          <p:nvPr>
            <p:ph type="sldNum" sz="quarter" idx="10"/>
          </p:nvPr>
        </p:nvSpPr>
        <p:spPr>
          <a:ln/>
        </p:spPr>
        <p:txBody>
          <a:bodyPr/>
          <a:lstStyle>
            <a:lvl1pPr>
              <a:defRPr/>
            </a:lvl1pPr>
          </a:lstStyle>
          <a:p>
            <a:pPr>
              <a:defRPr/>
            </a:pPr>
            <a:fld id="{0E647659-48A6-4346-814D-6339D315C9E1}"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0"/>
          <p:cNvSpPr>
            <a:spLocks noGrp="1" noChangeArrowheads="1"/>
          </p:cNvSpPr>
          <p:nvPr>
            <p:ph type="sldNum" sz="quarter" idx="10"/>
          </p:nvPr>
        </p:nvSpPr>
        <p:spPr>
          <a:ln/>
        </p:spPr>
        <p:txBody>
          <a:bodyPr/>
          <a:lstStyle>
            <a:lvl1pPr>
              <a:defRPr/>
            </a:lvl1pPr>
          </a:lstStyle>
          <a:p>
            <a:pPr>
              <a:defRPr/>
            </a:pPr>
            <a:fld id="{01B79491-C370-47D2-A4ED-3AB1756B43FC}"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0"/>
          <p:cNvSpPr>
            <a:spLocks noGrp="1" noChangeArrowheads="1"/>
          </p:cNvSpPr>
          <p:nvPr>
            <p:ph type="sldNum" sz="quarter" idx="10"/>
          </p:nvPr>
        </p:nvSpPr>
        <p:spPr>
          <a:ln/>
        </p:spPr>
        <p:txBody>
          <a:bodyPr/>
          <a:lstStyle>
            <a:lvl1pPr>
              <a:defRPr/>
            </a:lvl1pPr>
          </a:lstStyle>
          <a:p>
            <a:pPr>
              <a:defRPr/>
            </a:pPr>
            <a:fld id="{D5DC1766-5193-4015-9FA0-D8E671D4E46A}"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0"/>
          <p:cNvSpPr>
            <a:spLocks noGrp="1" noChangeArrowheads="1"/>
          </p:cNvSpPr>
          <p:nvPr>
            <p:ph type="sldNum" sz="quarter" idx="10"/>
          </p:nvPr>
        </p:nvSpPr>
        <p:spPr>
          <a:ln/>
        </p:spPr>
        <p:txBody>
          <a:bodyPr/>
          <a:lstStyle>
            <a:lvl1pPr>
              <a:defRPr/>
            </a:lvl1pPr>
          </a:lstStyle>
          <a:p>
            <a:pPr>
              <a:defRPr/>
            </a:pPr>
            <a:fld id="{04880437-1347-4DBC-B60D-067007D0D3D7}"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2"/>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0"/>
          <p:cNvSpPr>
            <a:spLocks noGrp="1" noChangeArrowheads="1"/>
          </p:cNvSpPr>
          <p:nvPr>
            <p:ph type="sldNum" sz="quarter" idx="10"/>
          </p:nvPr>
        </p:nvSpPr>
        <p:spPr>
          <a:ln/>
        </p:spPr>
        <p:txBody>
          <a:bodyPr/>
          <a:lstStyle>
            <a:lvl1pPr>
              <a:defRPr/>
            </a:lvl1pPr>
          </a:lstStyle>
          <a:p>
            <a:pPr>
              <a:defRPr/>
            </a:pPr>
            <a:fld id="{8592989D-5AA3-47D0-81C7-398952161292}"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0"/>
          <p:cNvSpPr>
            <a:spLocks noGrp="1" noChangeArrowheads="1"/>
          </p:cNvSpPr>
          <p:nvPr>
            <p:ph type="sldNum" sz="quarter" idx="10"/>
          </p:nvPr>
        </p:nvSpPr>
        <p:spPr>
          <a:ln/>
        </p:spPr>
        <p:txBody>
          <a:bodyPr/>
          <a:lstStyle>
            <a:lvl1pPr>
              <a:defRPr/>
            </a:lvl1pPr>
          </a:lstStyle>
          <a:p>
            <a:pPr>
              <a:defRPr/>
            </a:pPr>
            <a:fld id="{D67D573B-2248-4B67-8C66-B424D4173FD3}"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IE"/>
          </a:p>
        </p:txBody>
      </p:sp>
      <p:sp>
        <p:nvSpPr>
          <p:cNvPr id="3" name="Text Placeholder 2"/>
          <p:cNvSpPr>
            <a:spLocks noGrp="1"/>
          </p:cNvSpPr>
          <p:nvPr>
            <p:ph type="body" sz="half" idx="1"/>
          </p:nvPr>
        </p:nvSpPr>
        <p:spPr>
          <a:xfrm>
            <a:off x="457200" y="1600202"/>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4648200" y="1600202"/>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Rectangle 20"/>
          <p:cNvSpPr>
            <a:spLocks noGrp="1" noChangeArrowheads="1"/>
          </p:cNvSpPr>
          <p:nvPr>
            <p:ph type="sldNum" sz="quarter" idx="10"/>
          </p:nvPr>
        </p:nvSpPr>
        <p:spPr>
          <a:ln/>
        </p:spPr>
        <p:txBody>
          <a:bodyPr/>
          <a:lstStyle>
            <a:lvl1pPr>
              <a:defRPr/>
            </a:lvl1pPr>
          </a:lstStyle>
          <a:p>
            <a:pPr>
              <a:defRPr/>
            </a:pPr>
            <a:fld id="{17F0033C-B805-47EA-A1A3-E42F64164121}"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IE"/>
          </a:p>
        </p:txBody>
      </p:sp>
      <p:sp>
        <p:nvSpPr>
          <p:cNvPr id="3" name="Table Placeholder 2"/>
          <p:cNvSpPr>
            <a:spLocks noGrp="1"/>
          </p:cNvSpPr>
          <p:nvPr>
            <p:ph type="tbl" idx="1"/>
          </p:nvPr>
        </p:nvSpPr>
        <p:spPr>
          <a:xfrm>
            <a:off x="457200" y="1600202"/>
            <a:ext cx="8229600" cy="4525963"/>
          </a:xfrm>
          <a:prstGeom prst="rect">
            <a:avLst/>
          </a:prstGeom>
        </p:spPr>
        <p:txBody>
          <a:bodyPr/>
          <a:lstStyle/>
          <a:p>
            <a:pPr lvl="0"/>
            <a:endParaRPr lang="en-IE" noProof="0" dirty="0"/>
          </a:p>
        </p:txBody>
      </p:sp>
      <p:sp>
        <p:nvSpPr>
          <p:cNvPr id="4" name="Rectangle 20"/>
          <p:cNvSpPr>
            <a:spLocks noGrp="1" noChangeArrowheads="1"/>
          </p:cNvSpPr>
          <p:nvPr>
            <p:ph type="sldNum" sz="quarter" idx="10"/>
          </p:nvPr>
        </p:nvSpPr>
        <p:spPr>
          <a:ln/>
        </p:spPr>
        <p:txBody>
          <a:bodyPr/>
          <a:lstStyle>
            <a:lvl1pPr>
              <a:defRPr/>
            </a:lvl1pPr>
          </a:lstStyle>
          <a:p>
            <a:pPr>
              <a:defRPr/>
            </a:pPr>
            <a:fld id="{ACB72C1A-E533-4B43-8CDE-E52EEBA7CE45}" type="slidenum">
              <a:rPr lang="en-US"/>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IE"/>
          </a:p>
        </p:txBody>
      </p:sp>
      <p:sp>
        <p:nvSpPr>
          <p:cNvPr id="3" name="Text Placeholder 2"/>
          <p:cNvSpPr>
            <a:spLocks noGrp="1"/>
          </p:cNvSpPr>
          <p:nvPr>
            <p:ph type="body" sz="half" idx="1"/>
          </p:nvPr>
        </p:nvSpPr>
        <p:spPr>
          <a:xfrm>
            <a:off x="457200" y="1600200"/>
            <a:ext cx="82296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457200" y="3938590"/>
            <a:ext cx="82296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Rectangle 20"/>
          <p:cNvSpPr>
            <a:spLocks noGrp="1" noChangeArrowheads="1"/>
          </p:cNvSpPr>
          <p:nvPr>
            <p:ph type="sldNum" sz="quarter" idx="10"/>
          </p:nvPr>
        </p:nvSpPr>
        <p:spPr>
          <a:ln/>
        </p:spPr>
        <p:txBody>
          <a:bodyPr/>
          <a:lstStyle>
            <a:lvl1pPr>
              <a:defRPr/>
            </a:lvl1pPr>
          </a:lstStyle>
          <a:p>
            <a:pPr>
              <a:defRPr/>
            </a:pPr>
            <a:fld id="{63DD7338-3900-4C25-83B5-EC4D27EBCFB2}" type="slidenum">
              <a:rPr lang="en-US"/>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London</a:t>
            </a:r>
          </a:p>
          <a:p>
            <a:pPr>
              <a:defRPr/>
            </a:pPr>
            <a:r>
              <a:rPr lang="en-GB" dirty="0"/>
              <a:t>September 2008</a:t>
            </a: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F23483D6-1711-4F6F-8862-E2D7997845F9}" type="slidenum">
              <a:rPr lang="en-US"/>
              <a:pPr>
                <a:defRPr/>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London</a:t>
            </a:r>
          </a:p>
          <a:p>
            <a:pPr>
              <a:defRPr/>
            </a:pPr>
            <a:r>
              <a:rPr lang="en-GB" dirty="0"/>
              <a:t>September 2008</a:t>
            </a: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1A2FE8F1-2782-4E0B-9725-BF0B6A2CE849}" type="slidenum">
              <a:rPr lang="en-US"/>
              <a:pPr>
                <a:defRPr/>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London</a:t>
            </a:r>
          </a:p>
          <a:p>
            <a:pPr>
              <a:defRPr/>
            </a:pPr>
            <a:r>
              <a:rPr lang="en-GB" dirty="0"/>
              <a:t>September 2008</a:t>
            </a: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432C52C8-AAFF-476E-BE98-86BE5E2BFAED}" type="slidenum">
              <a:rPr lang="en-US"/>
              <a:pPr>
                <a:defRPr/>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a:t>London</a:t>
            </a:r>
          </a:p>
          <a:p>
            <a:pPr>
              <a:defRPr/>
            </a:pPr>
            <a:r>
              <a:rPr lang="en-GB" dirty="0"/>
              <a:t>September 2008</a:t>
            </a: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6C823984-5553-4883-9CFA-E02A218AF3E1}"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0"/>
          </p:nvPr>
        </p:nvSpPr>
        <p:spPr>
          <a:ln/>
        </p:spPr>
        <p:txBody>
          <a:bodyPr/>
          <a:lstStyle>
            <a:lvl1pPr>
              <a:defRPr/>
            </a:lvl1pPr>
          </a:lstStyle>
          <a:p>
            <a:pPr>
              <a:defRPr/>
            </a:pPr>
            <a:r>
              <a:rPr lang="en-US" dirty="0"/>
              <a:t>London</a:t>
            </a:r>
          </a:p>
          <a:p>
            <a:pPr>
              <a:defRPr/>
            </a:pPr>
            <a:r>
              <a:rPr lang="en-GB" dirty="0"/>
              <a:t>September 2008</a:t>
            </a:r>
            <a:endParaRPr lang="en-US" dirty="0"/>
          </a:p>
        </p:txBody>
      </p:sp>
      <p:sp>
        <p:nvSpPr>
          <p:cNvPr id="8" name="Rectangle 6"/>
          <p:cNvSpPr>
            <a:spLocks noGrp="1" noChangeArrowheads="1"/>
          </p:cNvSpPr>
          <p:nvPr>
            <p:ph type="sldNum" sz="quarter" idx="11"/>
          </p:nvPr>
        </p:nvSpPr>
        <p:spPr>
          <a:ln/>
        </p:spPr>
        <p:txBody>
          <a:bodyPr/>
          <a:lstStyle>
            <a:lvl1pPr>
              <a:defRPr/>
            </a:lvl1pPr>
          </a:lstStyle>
          <a:p>
            <a:pPr>
              <a:defRPr/>
            </a:pPr>
            <a:fld id="{B0DDCB5D-C41F-47E0-8DD9-60464F109969}" type="slidenum">
              <a:rPr lang="en-US"/>
              <a:pPr>
                <a:defRPr/>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ftr" sz="quarter" idx="10"/>
          </p:nvPr>
        </p:nvSpPr>
        <p:spPr>
          <a:ln/>
        </p:spPr>
        <p:txBody>
          <a:bodyPr/>
          <a:lstStyle>
            <a:lvl1pPr>
              <a:defRPr/>
            </a:lvl1pPr>
          </a:lstStyle>
          <a:p>
            <a:pPr>
              <a:defRPr/>
            </a:pPr>
            <a:r>
              <a:rPr lang="en-US" dirty="0"/>
              <a:t>London</a:t>
            </a:r>
          </a:p>
          <a:p>
            <a:pPr>
              <a:defRPr/>
            </a:pPr>
            <a:r>
              <a:rPr lang="en-GB" dirty="0"/>
              <a:t>September 2008</a:t>
            </a: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fld id="{6EE229C0-2685-4240-95DC-69CF4E442AFF}" type="slidenum">
              <a:rPr lang="en-US"/>
              <a:pPr>
                <a:defRPr/>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dirty="0"/>
              <a:t>London</a:t>
            </a:r>
          </a:p>
          <a:p>
            <a:pPr>
              <a:defRPr/>
            </a:pPr>
            <a:r>
              <a:rPr lang="en-GB" dirty="0"/>
              <a:t>September 2008</a:t>
            </a:r>
            <a:endParaRPr lang="en-US" dirty="0"/>
          </a:p>
        </p:txBody>
      </p:sp>
      <p:sp>
        <p:nvSpPr>
          <p:cNvPr id="3" name="Rectangle 6"/>
          <p:cNvSpPr>
            <a:spLocks noGrp="1" noChangeArrowheads="1"/>
          </p:cNvSpPr>
          <p:nvPr>
            <p:ph type="sldNum" sz="quarter" idx="11"/>
          </p:nvPr>
        </p:nvSpPr>
        <p:spPr>
          <a:ln/>
        </p:spPr>
        <p:txBody>
          <a:bodyPr/>
          <a:lstStyle>
            <a:lvl1pPr>
              <a:defRPr/>
            </a:lvl1pPr>
          </a:lstStyle>
          <a:p>
            <a:pPr>
              <a:defRPr/>
            </a:pPr>
            <a:fld id="{1A948B6D-BC33-4B2B-BEDF-DFC43F00FF4D}" type="slidenum">
              <a:rPr lang="en-US"/>
              <a:pPr>
                <a:defRPr/>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a:t>London</a:t>
            </a:r>
          </a:p>
          <a:p>
            <a:pPr>
              <a:defRPr/>
            </a:pPr>
            <a:r>
              <a:rPr lang="en-GB" dirty="0"/>
              <a:t>September 2008</a:t>
            </a: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4F3913CE-62AC-4F1F-A187-1B45D3F4E9AF}" type="slidenum">
              <a:rPr lang="en-US"/>
              <a:pPr>
                <a:defRPr/>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a:t>London</a:t>
            </a:r>
          </a:p>
          <a:p>
            <a:pPr>
              <a:defRPr/>
            </a:pPr>
            <a:r>
              <a:rPr lang="en-GB" dirty="0"/>
              <a:t>September 2008</a:t>
            </a: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CBB368CA-A04A-4063-AD27-A52D5C5675A5}" type="slidenum">
              <a:rPr lang="en-US"/>
              <a:pPr>
                <a:defRPr/>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London</a:t>
            </a:r>
          </a:p>
          <a:p>
            <a:pPr>
              <a:defRPr/>
            </a:pPr>
            <a:r>
              <a:rPr lang="en-GB" dirty="0"/>
              <a:t>September 2008</a:t>
            </a: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331151BD-E1B0-4932-B8B4-A51890881F1F}" type="slidenum">
              <a:rPr lang="en-US"/>
              <a:pPr>
                <a:defRPr/>
              </a:pPr>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London</a:t>
            </a:r>
          </a:p>
          <a:p>
            <a:pPr>
              <a:defRPr/>
            </a:pPr>
            <a:r>
              <a:rPr lang="en-GB" dirty="0"/>
              <a:t>September 2008</a:t>
            </a: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68567ED2-388B-4CE8-B3CC-4CF459B90BAB}" type="slidenum">
              <a:rPr lang="en-US"/>
              <a:pPr>
                <a:defRPr/>
              </a:pPr>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0" name="Rectangle 9"/>
          <p:cNvSpPr/>
          <p:nvPr userDrawn="1"/>
        </p:nvSpPr>
        <p:spPr>
          <a:xfrm>
            <a:off x="-5133" y="6410252"/>
            <a:ext cx="9146751" cy="4751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5132" y="2059012"/>
            <a:ext cx="9146751" cy="1828800"/>
          </a:xfrm>
          <a:prstGeom prst="rect">
            <a:avLst/>
          </a:prstGeom>
          <a:solidFill>
            <a:srgbClr val="0087B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5132" y="3887812"/>
            <a:ext cx="9146751" cy="607988"/>
          </a:xfrm>
          <a:prstGeom prst="rect">
            <a:avLst/>
          </a:prstGeom>
          <a:solidFill>
            <a:srgbClr val="56AC5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74320" y="2166367"/>
            <a:ext cx="8603674" cy="1739347"/>
          </a:xfrm>
        </p:spPr>
        <p:txBody>
          <a:bodyPr tIns="45720" bIns="45720" anchor="ctr">
            <a:normAutofit/>
          </a:bodyPr>
          <a:lstStyle>
            <a:lvl1pPr algn="ctr">
              <a:lnSpc>
                <a:spcPct val="80000"/>
              </a:lnSpc>
              <a:defRPr sz="6000" spc="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304800" y="3844269"/>
            <a:ext cx="8534400" cy="667512"/>
          </a:xfrm>
        </p:spPr>
        <p:txBody>
          <a:bodyPr anchor="ctr">
            <a:normAutofit/>
          </a:bodyPr>
          <a:lstStyle>
            <a:lvl1pPr marL="0" indent="0" algn="ctr">
              <a:buNone/>
              <a:defRPr sz="2000">
                <a:solidFill>
                  <a:srgbClr val="FFFFFF"/>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pPr>
              <a:defRPr/>
            </a:pPr>
            <a:fld id="{860C2D54-B50E-4180-A89C-5429F3295B74}" type="slidenum">
              <a:rPr lang="en-US" smtClean="0"/>
              <a:pPr>
                <a:defRPr/>
              </a:pPr>
              <a:t>‹#›</a:t>
            </a:fld>
            <a:endParaRPr lang="en-US" dirty="0"/>
          </a:p>
        </p:txBody>
      </p:sp>
      <p:pic>
        <p:nvPicPr>
          <p:cNvPr id="11" name="Picture 10" descr="http://www.vitruv-project.eu/_bilder/FA_Logo-03.png"/>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rightnessContrast bright="-6000" contrast="7000"/>
                    </a14:imgEffect>
                  </a14:imgLayer>
                </a14:imgProps>
              </a:ext>
            </a:extLst>
          </a:blip>
          <a:srcRect/>
          <a:stretch>
            <a:fillRect/>
          </a:stretch>
        </p:blipFill>
        <p:spPr bwMode="auto">
          <a:xfrm>
            <a:off x="1331640" y="6421479"/>
            <a:ext cx="1117203" cy="387932"/>
          </a:xfrm>
          <a:prstGeom prst="rect">
            <a:avLst/>
          </a:prstGeom>
          <a:noFill/>
        </p:spPr>
      </p:pic>
      <p:pic>
        <p:nvPicPr>
          <p:cNvPr id="12" name="Picture 19"/>
          <p:cNvPicPr>
            <a:picLocks noChangeAspect="1" noChangeArrowheads="1"/>
          </p:cNvPicPr>
          <p:nvPr userDrawn="1"/>
        </p:nvPicPr>
        <p:blipFill>
          <a:blip r:embed="rId4" cstate="print"/>
          <a:srcRect/>
          <a:stretch>
            <a:fillRect/>
          </a:stretch>
        </p:blipFill>
        <p:spPr bwMode="auto">
          <a:xfrm>
            <a:off x="2646492" y="6529873"/>
            <a:ext cx="689893" cy="151092"/>
          </a:xfrm>
          <a:prstGeom prst="rect">
            <a:avLst/>
          </a:prstGeom>
          <a:noFill/>
          <a:ln w="9525">
            <a:noFill/>
            <a:miter lim="800000"/>
            <a:headEnd/>
            <a:tailEnd/>
          </a:ln>
        </p:spPr>
      </p:pic>
      <p:pic>
        <p:nvPicPr>
          <p:cNvPr id="13" name="Picture 12" descr="Image result for dun laoghaire rathdown county council logo"/>
          <p:cNvPicPr/>
          <p:nvPr userDrawn="1"/>
        </p:nvPicPr>
        <p:blipFill>
          <a:blip r:embed="rId5" cstate="print"/>
          <a:srcRect l="14478" t="18543" r="15166" b="16683"/>
          <a:stretch>
            <a:fillRect/>
          </a:stretch>
        </p:blipFill>
        <p:spPr bwMode="auto">
          <a:xfrm>
            <a:off x="196338" y="6421479"/>
            <a:ext cx="937653" cy="421373"/>
          </a:xfrm>
          <a:prstGeom prst="rect">
            <a:avLst/>
          </a:prstGeom>
          <a:noFill/>
          <a:ln w="9525">
            <a:noFill/>
            <a:miter lim="800000"/>
            <a:headEnd/>
            <a:tailEnd/>
          </a:ln>
        </p:spPr>
      </p:pic>
    </p:spTree>
    <p:extLst>
      <p:ext uri="{BB962C8B-B14F-4D97-AF65-F5344CB8AC3E}">
        <p14:creationId xmlns:p14="http://schemas.microsoft.com/office/powerpoint/2010/main" val="2959544212"/>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pPr>
              <a:defRPr/>
            </a:pPr>
            <a:fld id="{B9CC64BF-0BEE-4876-9004-28750C2942D4}" type="slidenum">
              <a:rPr lang="en-US" smtClean="0"/>
              <a:pPr>
                <a:defRPr/>
              </a:pPr>
              <a:t>‹#›</a:t>
            </a:fld>
            <a:endParaRPr lang="en-US" dirty="0"/>
          </a:p>
        </p:txBody>
      </p:sp>
      <p:sp>
        <p:nvSpPr>
          <p:cNvPr id="4" name="TextBox 3"/>
          <p:cNvSpPr txBox="1"/>
          <p:nvPr userDrawn="1"/>
        </p:nvSpPr>
        <p:spPr>
          <a:xfrm>
            <a:off x="2555776" y="6422857"/>
            <a:ext cx="936104" cy="365125"/>
          </a:xfrm>
          <a:prstGeom prst="rect">
            <a:avLst/>
          </a:prstGeom>
          <a:solidFill>
            <a:schemeClr val="tx1"/>
          </a:solidFill>
          <a:ln>
            <a:noFill/>
          </a:ln>
        </p:spPr>
        <p:txBody>
          <a:bodyPr wrap="square" rtlCol="0">
            <a:spAutoFit/>
          </a:bodyPr>
          <a:lstStyle/>
          <a:p>
            <a:endParaRPr lang="en-IE" dirty="0"/>
          </a:p>
        </p:txBody>
      </p:sp>
      <p:sp>
        <p:nvSpPr>
          <p:cNvPr id="7" name="TextBox 6"/>
          <p:cNvSpPr txBox="1"/>
          <p:nvPr userDrawn="1"/>
        </p:nvSpPr>
        <p:spPr>
          <a:xfrm>
            <a:off x="216967" y="6436664"/>
            <a:ext cx="936104" cy="365125"/>
          </a:xfrm>
          <a:prstGeom prst="rect">
            <a:avLst/>
          </a:prstGeom>
          <a:solidFill>
            <a:schemeClr val="tx1"/>
          </a:solidFill>
          <a:ln>
            <a:noFill/>
          </a:ln>
        </p:spPr>
        <p:txBody>
          <a:bodyPr wrap="square" rtlCol="0">
            <a:spAutoFit/>
          </a:bodyPr>
          <a:lstStyle/>
          <a:p>
            <a:endParaRPr lang="en-IE" dirty="0"/>
          </a:p>
        </p:txBody>
      </p:sp>
    </p:spTree>
    <p:extLst>
      <p:ext uri="{BB962C8B-B14F-4D97-AF65-F5344CB8AC3E}">
        <p14:creationId xmlns:p14="http://schemas.microsoft.com/office/powerpoint/2010/main" val="3798424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10" name="Rectangle 9"/>
          <p:cNvSpPr/>
          <p:nvPr userDrawn="1"/>
        </p:nvSpPr>
        <p:spPr>
          <a:xfrm>
            <a:off x="-5133" y="6410252"/>
            <a:ext cx="9146751" cy="4751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5132" y="2059012"/>
            <a:ext cx="9146751" cy="1828800"/>
          </a:xfrm>
          <a:prstGeom prst="rect">
            <a:avLst/>
          </a:prstGeom>
          <a:solidFill>
            <a:srgbClr val="0087B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5132" y="3887812"/>
            <a:ext cx="9146751" cy="607988"/>
          </a:xfrm>
          <a:prstGeom prst="rect">
            <a:avLst/>
          </a:prstGeom>
          <a:solidFill>
            <a:srgbClr val="57AC5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4893" y="2208879"/>
            <a:ext cx="7886700" cy="1676400"/>
          </a:xfrm>
        </p:spPr>
        <p:txBody>
          <a:bodyPr anchor="ctr">
            <a:noAutofit/>
          </a:bodyPr>
          <a:lstStyle>
            <a:lvl1pPr algn="ctr">
              <a:lnSpc>
                <a:spcPct val="80000"/>
              </a:lnSpc>
              <a:defRPr sz="6000" b="0" spc="0" baseline="0">
                <a:solidFill>
                  <a:srgbClr val="FFFF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4893" y="3851528"/>
            <a:ext cx="7886700" cy="669673"/>
          </a:xfrm>
        </p:spPr>
        <p:txBody>
          <a:bodyPr anchor="ctr">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pPr>
              <a:defRPr/>
            </a:pPr>
            <a:fld id="{1EF51D53-FD7B-44DC-A5FE-2B9457388595}" type="slidenum">
              <a:rPr lang="en-US" smtClean="0"/>
              <a:pPr>
                <a:defRPr/>
              </a:pPr>
              <a:t>‹#›</a:t>
            </a:fld>
            <a:endParaRPr lang="en-US" dirty="0"/>
          </a:p>
        </p:txBody>
      </p:sp>
    </p:spTree>
    <p:extLst>
      <p:ext uri="{BB962C8B-B14F-4D97-AF65-F5344CB8AC3E}">
        <p14:creationId xmlns:p14="http://schemas.microsoft.com/office/powerpoint/2010/main" val="316319252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30189" y="4024315"/>
            <a:ext cx="3722687" cy="606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05275" y="4024315"/>
            <a:ext cx="3722688" cy="606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85797"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00600"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pPr>
              <a:defRPr/>
            </a:pPr>
            <a:fld id="{C162BD5E-7CE3-4EE1-954C-89526C2A5D46}" type="slidenum">
              <a:rPr lang="en-US" smtClean="0"/>
              <a:pPr>
                <a:defRPr/>
              </a:pPr>
              <a:t>‹#›</a:t>
            </a:fld>
            <a:endParaRPr lang="en-US" dirty="0"/>
          </a:p>
        </p:txBody>
      </p:sp>
    </p:spTree>
    <p:extLst>
      <p:ext uri="{BB962C8B-B14F-4D97-AF65-F5344CB8AC3E}">
        <p14:creationId xmlns:p14="http://schemas.microsoft.com/office/powerpoint/2010/main" val="21961349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85800"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656566"/>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0428"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00428" y="2656564"/>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pPr>
              <a:defRPr/>
            </a:pPr>
            <a:fld id="{5AF202B1-55E9-4C42-8C20-4F4B0F1A6F73}" type="slidenum">
              <a:rPr lang="en-US" smtClean="0"/>
              <a:pPr>
                <a:defRPr/>
              </a:pPr>
              <a:t>‹#›</a:t>
            </a:fld>
            <a:endParaRPr lang="en-US" dirty="0"/>
          </a:p>
        </p:txBody>
      </p:sp>
    </p:spTree>
    <p:extLst>
      <p:ext uri="{BB962C8B-B14F-4D97-AF65-F5344CB8AC3E}">
        <p14:creationId xmlns:p14="http://schemas.microsoft.com/office/powerpoint/2010/main" val="35896938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pPr>
              <a:defRPr/>
            </a:pPr>
            <a:fld id="{0E647659-48A6-4346-814D-6339D315C9E1}" type="slidenum">
              <a:rPr lang="en-US" smtClean="0"/>
              <a:pPr>
                <a:defRPr/>
              </a:pPr>
              <a:t>‹#›</a:t>
            </a:fld>
            <a:endParaRPr lang="en-US" dirty="0"/>
          </a:p>
        </p:txBody>
      </p:sp>
    </p:spTree>
    <p:extLst>
      <p:ext uri="{BB962C8B-B14F-4D97-AF65-F5344CB8AC3E}">
        <p14:creationId xmlns:p14="http://schemas.microsoft.com/office/powerpoint/2010/main" val="41288786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1B79491-C370-47D2-A4ED-3AB1756B43FC}" type="slidenum">
              <a:rPr lang="en-US" smtClean="0"/>
              <a:pPr>
                <a:defRPr/>
              </a:pPr>
              <a:t>‹#›</a:t>
            </a:fld>
            <a:endParaRPr lang="en-US" dirty="0"/>
          </a:p>
        </p:txBody>
      </p:sp>
    </p:spTree>
    <p:extLst>
      <p:ext uri="{BB962C8B-B14F-4D97-AF65-F5344CB8AC3E}">
        <p14:creationId xmlns:p14="http://schemas.microsoft.com/office/powerpoint/2010/main" val="21705430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85800" y="2148840"/>
            <a:ext cx="4572000" cy="38404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892568" y="2147489"/>
            <a:ext cx="2560320" cy="3432319"/>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pPr>
              <a:defRPr/>
            </a:pPr>
            <a:fld id="{D5DC1766-5193-4015-9FA0-D8E671D4E46A}" type="slidenum">
              <a:rPr lang="en-US" smtClean="0"/>
              <a:pPr>
                <a:defRPr/>
              </a:pPr>
              <a:t>‹#›</a:t>
            </a:fld>
            <a:endParaRPr lang="en-US" dirty="0"/>
          </a:p>
        </p:txBody>
      </p:sp>
    </p:spTree>
    <p:extLst>
      <p:ext uri="{BB962C8B-B14F-4D97-AF65-F5344CB8AC3E}">
        <p14:creationId xmlns:p14="http://schemas.microsoft.com/office/powerpoint/2010/main" val="36738892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Picture Placeholder 2"/>
          <p:cNvSpPr>
            <a:spLocks noGrp="1" noChangeAspect="1"/>
          </p:cNvSpPr>
          <p:nvPr>
            <p:ph type="pic" idx="1"/>
          </p:nvPr>
        </p:nvSpPr>
        <p:spPr>
          <a:xfrm>
            <a:off x="685800" y="2211494"/>
            <a:ext cx="4754880" cy="384048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885351" y="2150621"/>
            <a:ext cx="2560320" cy="3429000"/>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pPr>
              <a:defRPr/>
            </a:pPr>
            <a:fld id="{04880437-1347-4DBC-B60D-067007D0D3D7}" type="slidenum">
              <a:rPr lang="en-US" smtClean="0"/>
              <a:pPr>
                <a:defRPr/>
              </a:pPr>
              <a:t>‹#›</a:t>
            </a:fld>
            <a:endParaRPr lang="en-US" dirty="0"/>
          </a:p>
        </p:txBody>
      </p:sp>
    </p:spTree>
    <p:extLst>
      <p:ext uri="{BB962C8B-B14F-4D97-AF65-F5344CB8AC3E}">
        <p14:creationId xmlns:p14="http://schemas.microsoft.com/office/powerpoint/2010/main" val="169470322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pPr>
              <a:defRPr/>
            </a:pPr>
            <a:fld id="{8592989D-5AA3-47D0-81C7-398952161292}" type="slidenum">
              <a:rPr lang="en-US" smtClean="0"/>
              <a:pPr>
                <a:defRPr/>
              </a:pPr>
              <a:t>‹#›</a:t>
            </a:fld>
            <a:endParaRPr lang="en-US" dirty="0"/>
          </a:p>
        </p:txBody>
      </p:sp>
    </p:spTree>
    <p:extLst>
      <p:ext uri="{BB962C8B-B14F-4D97-AF65-F5344CB8AC3E}">
        <p14:creationId xmlns:p14="http://schemas.microsoft.com/office/powerpoint/2010/main" val="22591974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764484" y="0"/>
            <a:ext cx="2057400" cy="6858000"/>
          </a:xfrm>
          <a:prstGeom prst="rect">
            <a:avLst/>
          </a:prstGeom>
          <a:solidFill>
            <a:srgbClr val="67B56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870469" y="609600"/>
            <a:ext cx="1801785" cy="5638800"/>
          </a:xfrm>
        </p:spPr>
        <p:txBody>
          <a:bodyPr vert="eaVert"/>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1" y="609600"/>
            <a:ext cx="5979968"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1" y="6422857"/>
            <a:ext cx="2057397" cy="365125"/>
          </a:xfrm>
          <a:prstGeom prst="rect">
            <a:avLst/>
          </a:prstGeom>
        </p:spPr>
        <p:txBody>
          <a:bodyPr/>
          <a:lstStyle/>
          <a:p>
            <a:fld id="{96DFF08F-DC6B-4601-B491-B0F83F6DD2DA}" type="datetimeFigureOut">
              <a:rPr lang="en-US" smtClean="0"/>
              <a:pPr/>
              <a:t>11/8/2016</a:t>
            </a:fld>
            <a:endParaRPr lang="en-US" dirty="0"/>
          </a:p>
        </p:txBody>
      </p:sp>
      <p:sp>
        <p:nvSpPr>
          <p:cNvPr id="5" name="Footer Placeholder 4"/>
          <p:cNvSpPr>
            <a:spLocks noGrp="1"/>
          </p:cNvSpPr>
          <p:nvPr>
            <p:ph type="ftr" sz="quarter" idx="11"/>
          </p:nvPr>
        </p:nvSpPr>
        <p:spPr>
          <a:xfrm>
            <a:off x="2832102" y="6422857"/>
            <a:ext cx="3209752"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054788" y="6422857"/>
            <a:ext cx="659819" cy="365125"/>
          </a:xfrm>
        </p:spPr>
        <p:txBody>
          <a:bodyPr/>
          <a:lstStyle/>
          <a:p>
            <a:pPr>
              <a:defRPr/>
            </a:pPr>
            <a:fld id="{D67D573B-2248-4B67-8C66-B424D4173FD3}" type="slidenum">
              <a:rPr lang="en-US" smtClean="0"/>
              <a:pPr>
                <a:defRPr/>
              </a:pPr>
              <a:t>‹#›</a:t>
            </a:fld>
            <a:endParaRPr lang="en-US" dirty="0"/>
          </a:p>
        </p:txBody>
      </p:sp>
    </p:spTree>
    <p:extLst>
      <p:ext uri="{BB962C8B-B14F-4D97-AF65-F5344CB8AC3E}">
        <p14:creationId xmlns:p14="http://schemas.microsoft.com/office/powerpoint/2010/main" val="398436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3.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6.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6" Type="http://schemas.openxmlformats.org/officeDocument/2006/relationships/image" Target="../media/image2.pn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7.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bwMode="auto">
          <a:xfrm>
            <a:off x="230189" y="1989138"/>
            <a:ext cx="7597775"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Title</a:t>
            </a:r>
          </a:p>
        </p:txBody>
      </p:sp>
      <p:sp>
        <p:nvSpPr>
          <p:cNvPr id="6150" name="Rectangle 6"/>
          <p:cNvSpPr>
            <a:spLocks noGrp="1" noChangeArrowheads="1"/>
          </p:cNvSpPr>
          <p:nvPr>
            <p:ph type="body" idx="1"/>
          </p:nvPr>
        </p:nvSpPr>
        <p:spPr bwMode="auto">
          <a:xfrm>
            <a:off x="230189" y="4024315"/>
            <a:ext cx="7597775" cy="606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Subtitle</a:t>
            </a:r>
          </a:p>
        </p:txBody>
      </p:sp>
      <p:pic>
        <p:nvPicPr>
          <p:cNvPr id="1029" name="Picture 11"/>
          <p:cNvPicPr>
            <a:picLocks noChangeAspect="1" noChangeArrowheads="1"/>
          </p:cNvPicPr>
          <p:nvPr/>
        </p:nvPicPr>
        <p:blipFill>
          <a:blip r:embed="rId13" cstate="print"/>
          <a:srcRect/>
          <a:stretch>
            <a:fillRect/>
          </a:stretch>
        </p:blipFill>
        <p:spPr bwMode="auto">
          <a:xfrm>
            <a:off x="250826" y="6165852"/>
            <a:ext cx="1655763" cy="3603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hdr="0" ftr="0" dt="0"/>
  <p:txStyles>
    <p:titleStyle>
      <a:lvl1pPr algn="ctr" rtl="0" eaLnBrk="1" fontAlgn="base" hangingPunct="1">
        <a:spcBef>
          <a:spcPct val="0"/>
        </a:spcBef>
        <a:spcAft>
          <a:spcPct val="0"/>
        </a:spcAft>
        <a:defRPr sz="4000">
          <a:solidFill>
            <a:schemeClr val="accent2"/>
          </a:solidFill>
          <a:effectLst>
            <a:outerShdw blurRad="38100" dist="38100" dir="2700000" algn="tl">
              <a:srgbClr val="C0C0C0"/>
            </a:outerShdw>
          </a:effectLst>
          <a:latin typeface="+mj-lt"/>
          <a:ea typeface="+mj-ea"/>
          <a:cs typeface="+mj-cs"/>
        </a:defRPr>
      </a:lvl1pPr>
      <a:lvl2pPr algn="ctr" rtl="0" eaLnBrk="1" fontAlgn="base" hangingPunct="1">
        <a:spcBef>
          <a:spcPct val="0"/>
        </a:spcBef>
        <a:spcAft>
          <a:spcPct val="0"/>
        </a:spcAft>
        <a:defRPr sz="4000">
          <a:solidFill>
            <a:schemeClr val="accent2"/>
          </a:solidFill>
          <a:effectLst>
            <a:outerShdw blurRad="38100" dist="38100" dir="2700000" algn="tl">
              <a:srgbClr val="C0C0C0"/>
            </a:outerShdw>
          </a:effectLst>
          <a:latin typeface="Arial Narrow" pitchFamily="34" charset="0"/>
          <a:cs typeface="Arial" charset="0"/>
        </a:defRPr>
      </a:lvl2pPr>
      <a:lvl3pPr algn="ctr" rtl="0" eaLnBrk="1" fontAlgn="base" hangingPunct="1">
        <a:spcBef>
          <a:spcPct val="0"/>
        </a:spcBef>
        <a:spcAft>
          <a:spcPct val="0"/>
        </a:spcAft>
        <a:defRPr sz="4000">
          <a:solidFill>
            <a:schemeClr val="accent2"/>
          </a:solidFill>
          <a:effectLst>
            <a:outerShdw blurRad="38100" dist="38100" dir="2700000" algn="tl">
              <a:srgbClr val="C0C0C0"/>
            </a:outerShdw>
          </a:effectLst>
          <a:latin typeface="Arial Narrow" pitchFamily="34" charset="0"/>
          <a:cs typeface="Arial" charset="0"/>
        </a:defRPr>
      </a:lvl3pPr>
      <a:lvl4pPr algn="ctr" rtl="0" eaLnBrk="1" fontAlgn="base" hangingPunct="1">
        <a:spcBef>
          <a:spcPct val="0"/>
        </a:spcBef>
        <a:spcAft>
          <a:spcPct val="0"/>
        </a:spcAft>
        <a:defRPr sz="4000">
          <a:solidFill>
            <a:schemeClr val="accent2"/>
          </a:solidFill>
          <a:effectLst>
            <a:outerShdw blurRad="38100" dist="38100" dir="2700000" algn="tl">
              <a:srgbClr val="C0C0C0"/>
            </a:outerShdw>
          </a:effectLst>
          <a:latin typeface="Arial Narrow" pitchFamily="34" charset="0"/>
          <a:cs typeface="Arial" charset="0"/>
        </a:defRPr>
      </a:lvl4pPr>
      <a:lvl5pPr algn="ctr" rtl="0" eaLnBrk="1" fontAlgn="base" hangingPunct="1">
        <a:spcBef>
          <a:spcPct val="0"/>
        </a:spcBef>
        <a:spcAft>
          <a:spcPct val="0"/>
        </a:spcAft>
        <a:defRPr sz="4000">
          <a:solidFill>
            <a:schemeClr val="accent2"/>
          </a:solidFill>
          <a:effectLst>
            <a:outerShdw blurRad="38100" dist="38100" dir="2700000" algn="tl">
              <a:srgbClr val="C0C0C0"/>
            </a:outerShdw>
          </a:effectLst>
          <a:latin typeface="Arial Narrow" pitchFamily="34" charset="0"/>
          <a:cs typeface="Arial" charset="0"/>
        </a:defRPr>
      </a:lvl5pPr>
      <a:lvl6pPr marL="457200" algn="ctr" rtl="0" eaLnBrk="1" fontAlgn="base" hangingPunct="1">
        <a:spcBef>
          <a:spcPct val="0"/>
        </a:spcBef>
        <a:spcAft>
          <a:spcPct val="0"/>
        </a:spcAft>
        <a:defRPr sz="4000">
          <a:solidFill>
            <a:schemeClr val="accent2"/>
          </a:solidFill>
          <a:effectLst>
            <a:outerShdw blurRad="38100" dist="38100" dir="2700000" algn="tl">
              <a:srgbClr val="C0C0C0"/>
            </a:outerShdw>
          </a:effectLst>
          <a:latin typeface="Arial Narrow" pitchFamily="34" charset="0"/>
          <a:cs typeface="Arial" charset="0"/>
        </a:defRPr>
      </a:lvl6pPr>
      <a:lvl7pPr marL="914400" algn="ctr" rtl="0" eaLnBrk="1" fontAlgn="base" hangingPunct="1">
        <a:spcBef>
          <a:spcPct val="0"/>
        </a:spcBef>
        <a:spcAft>
          <a:spcPct val="0"/>
        </a:spcAft>
        <a:defRPr sz="4000">
          <a:solidFill>
            <a:schemeClr val="accent2"/>
          </a:solidFill>
          <a:effectLst>
            <a:outerShdw blurRad="38100" dist="38100" dir="2700000" algn="tl">
              <a:srgbClr val="C0C0C0"/>
            </a:outerShdw>
          </a:effectLst>
          <a:latin typeface="Arial Narrow" pitchFamily="34" charset="0"/>
          <a:cs typeface="Arial" charset="0"/>
        </a:defRPr>
      </a:lvl7pPr>
      <a:lvl8pPr marL="1371600" algn="ctr" rtl="0" eaLnBrk="1" fontAlgn="base" hangingPunct="1">
        <a:spcBef>
          <a:spcPct val="0"/>
        </a:spcBef>
        <a:spcAft>
          <a:spcPct val="0"/>
        </a:spcAft>
        <a:defRPr sz="4000">
          <a:solidFill>
            <a:schemeClr val="accent2"/>
          </a:solidFill>
          <a:effectLst>
            <a:outerShdw blurRad="38100" dist="38100" dir="2700000" algn="tl">
              <a:srgbClr val="C0C0C0"/>
            </a:outerShdw>
          </a:effectLst>
          <a:latin typeface="Arial Narrow" pitchFamily="34" charset="0"/>
          <a:cs typeface="Arial" charset="0"/>
        </a:defRPr>
      </a:lvl8pPr>
      <a:lvl9pPr marL="1828800" algn="ctr" rtl="0" eaLnBrk="1" fontAlgn="base" hangingPunct="1">
        <a:spcBef>
          <a:spcPct val="0"/>
        </a:spcBef>
        <a:spcAft>
          <a:spcPct val="0"/>
        </a:spcAft>
        <a:defRPr sz="4000">
          <a:solidFill>
            <a:schemeClr val="accent2"/>
          </a:solidFill>
          <a:effectLst>
            <a:outerShdw blurRad="38100" dist="38100" dir="2700000" algn="tl">
              <a:srgbClr val="C0C0C0"/>
            </a:outerShdw>
          </a:effectLst>
          <a:latin typeface="Arial Narrow" pitchFamily="34" charset="0"/>
          <a:cs typeface="Arial" charset="0"/>
        </a:defRPr>
      </a:lvl9pPr>
    </p:titleStyle>
    <p:bodyStyle>
      <a:lvl1pPr marL="342900" indent="-342900" algn="ctr" rtl="0" eaLnBrk="1" fontAlgn="base" hangingPunct="1">
        <a:spcBef>
          <a:spcPct val="20000"/>
        </a:spcBef>
        <a:spcAft>
          <a:spcPct val="0"/>
        </a:spcAft>
        <a:buChar char="•"/>
        <a:defRPr sz="2800">
          <a:solidFill>
            <a:srgbClr val="4D4D4D"/>
          </a:solidFill>
          <a:effectLst>
            <a:outerShdw blurRad="38100" dist="38100" dir="2700000" algn="tl">
              <a:srgbClr val="C0C0C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Arial" charset="0"/>
          <a:cs typeface="+mn-cs"/>
        </a:defRPr>
      </a:lvl2pPr>
      <a:lvl3pPr marL="1143000" indent="-228600" algn="l" rtl="0" eaLnBrk="1" fontAlgn="base" hangingPunct="1">
        <a:spcBef>
          <a:spcPct val="20000"/>
        </a:spcBef>
        <a:spcAft>
          <a:spcPct val="0"/>
        </a:spcAft>
        <a:buChar char="•"/>
        <a:defRPr sz="2400">
          <a:solidFill>
            <a:schemeClr val="tx1"/>
          </a:solidFill>
          <a:latin typeface="Arial" charset="0"/>
          <a:cs typeface="+mn-cs"/>
        </a:defRPr>
      </a:lvl3pPr>
      <a:lvl4pPr marL="1600200" indent="-228600" algn="l" rtl="0" eaLnBrk="1" fontAlgn="base" hangingPunct="1">
        <a:spcBef>
          <a:spcPct val="20000"/>
        </a:spcBef>
        <a:spcAft>
          <a:spcPct val="0"/>
        </a:spcAft>
        <a:buChar char="–"/>
        <a:defRPr sz="2000">
          <a:solidFill>
            <a:schemeClr val="tx1"/>
          </a:solidFill>
          <a:latin typeface="Arial" charset="0"/>
          <a:cs typeface="+mn-cs"/>
        </a:defRPr>
      </a:lvl4pPr>
      <a:lvl5pPr marL="2057400" indent="-228600" algn="l" rtl="0" eaLnBrk="1" fontAlgn="base" hangingPunct="1">
        <a:spcBef>
          <a:spcPct val="20000"/>
        </a:spcBef>
        <a:spcAft>
          <a:spcPct val="0"/>
        </a:spcAft>
        <a:buChar char="»"/>
        <a:defRPr sz="2000">
          <a:solidFill>
            <a:schemeClr val="tx1"/>
          </a:solidFill>
          <a:latin typeface="Arial" charset="0"/>
          <a:cs typeface="+mn-cs"/>
        </a:defRPr>
      </a:lvl5pPr>
      <a:lvl6pPr marL="2514600" indent="-228600" algn="l" rtl="0" eaLnBrk="1" fontAlgn="base" hangingPunct="1">
        <a:spcBef>
          <a:spcPct val="20000"/>
        </a:spcBef>
        <a:spcAft>
          <a:spcPct val="0"/>
        </a:spcAft>
        <a:buChar char="»"/>
        <a:defRPr sz="2000">
          <a:solidFill>
            <a:schemeClr val="tx1"/>
          </a:solidFill>
          <a:latin typeface="Arial" charset="0"/>
          <a:cs typeface="+mn-cs"/>
        </a:defRPr>
      </a:lvl6pPr>
      <a:lvl7pPr marL="2971800" indent="-228600" algn="l" rtl="0" eaLnBrk="1" fontAlgn="base" hangingPunct="1">
        <a:spcBef>
          <a:spcPct val="20000"/>
        </a:spcBef>
        <a:spcAft>
          <a:spcPct val="0"/>
        </a:spcAft>
        <a:buChar char="»"/>
        <a:defRPr sz="2000">
          <a:solidFill>
            <a:schemeClr val="tx1"/>
          </a:solidFill>
          <a:latin typeface="Arial" charset="0"/>
          <a:cs typeface="+mn-cs"/>
        </a:defRPr>
      </a:lvl7pPr>
      <a:lvl8pPr marL="3429000" indent="-228600" algn="l" rtl="0" eaLnBrk="1" fontAlgn="base" hangingPunct="1">
        <a:spcBef>
          <a:spcPct val="20000"/>
        </a:spcBef>
        <a:spcAft>
          <a:spcPct val="0"/>
        </a:spcAft>
        <a:buChar char="»"/>
        <a:defRPr sz="2000">
          <a:solidFill>
            <a:schemeClr val="tx1"/>
          </a:solidFill>
          <a:latin typeface="Arial" charset="0"/>
          <a:cs typeface="+mn-cs"/>
        </a:defRPr>
      </a:lvl8pPr>
      <a:lvl9pPr marL="3886200" indent="-228600" algn="l" rtl="0" eaLnBrk="1" fontAlgn="base" hangingPunct="1">
        <a:spcBef>
          <a:spcPct val="20000"/>
        </a:spcBef>
        <a:spcAft>
          <a:spcPct val="0"/>
        </a:spcAft>
        <a:buChar char="»"/>
        <a:defRPr sz="2000">
          <a:solidFill>
            <a:schemeClr val="tx1"/>
          </a:solidFill>
          <a:latin typeface="Arial"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9273" name="Rectangle 9"/>
          <p:cNvSpPr>
            <a:spLocks noChangeArrowheads="1"/>
          </p:cNvSpPr>
          <p:nvPr/>
        </p:nvSpPr>
        <p:spPr bwMode="auto">
          <a:xfrm>
            <a:off x="250826" y="188913"/>
            <a:ext cx="7597775" cy="1143000"/>
          </a:xfrm>
          <a:prstGeom prst="rect">
            <a:avLst/>
          </a:prstGeom>
          <a:noFill/>
          <a:ln w="9525">
            <a:noFill/>
            <a:miter lim="800000"/>
            <a:headEnd/>
            <a:tailEnd/>
          </a:ln>
          <a:effectLst/>
        </p:spPr>
        <p:txBody>
          <a:bodyPr anchor="ctr"/>
          <a:lstStyle/>
          <a:p>
            <a:pPr algn="ctr">
              <a:defRPr/>
            </a:pPr>
            <a:endParaRPr lang="en-US" sz="3600" dirty="0">
              <a:cs typeface="+mn-cs"/>
            </a:endParaRPr>
          </a:p>
        </p:txBody>
      </p:sp>
      <p:sp>
        <p:nvSpPr>
          <p:cNvPr id="139274" name="Rectangle 10"/>
          <p:cNvSpPr>
            <a:spLocks noChangeArrowheads="1"/>
          </p:cNvSpPr>
          <p:nvPr/>
        </p:nvSpPr>
        <p:spPr bwMode="auto">
          <a:xfrm>
            <a:off x="250826" y="1341440"/>
            <a:ext cx="8569325" cy="4967287"/>
          </a:xfrm>
          <a:prstGeom prst="rect">
            <a:avLst/>
          </a:prstGeom>
          <a:noFill/>
          <a:ln w="9525">
            <a:noFill/>
            <a:miter lim="800000"/>
            <a:headEnd/>
            <a:tailEnd/>
          </a:ln>
          <a:effectLst/>
        </p:spPr>
        <p:txBody>
          <a:bodyPr/>
          <a:lstStyle/>
          <a:p>
            <a:pPr marL="342900" indent="-342900">
              <a:spcBef>
                <a:spcPct val="20000"/>
              </a:spcBef>
              <a:defRPr/>
            </a:pPr>
            <a:endParaRPr lang="en-US" sz="2000" dirty="0">
              <a:solidFill>
                <a:srgbClr val="4D4D4D"/>
              </a:solidFill>
              <a:cs typeface="+mn-cs"/>
            </a:endParaRPr>
          </a:p>
        </p:txBody>
      </p:sp>
      <p:sp>
        <p:nvSpPr>
          <p:cNvPr id="139284" name="Rectangle 20"/>
          <p:cNvSpPr>
            <a:spLocks noGrp="1" noChangeArrowheads="1"/>
          </p:cNvSpPr>
          <p:nvPr>
            <p:ph type="sldNum" sz="quarter" idx="4"/>
          </p:nvPr>
        </p:nvSpPr>
        <p:spPr bwMode="auto">
          <a:xfrm>
            <a:off x="6877050" y="6383340"/>
            <a:ext cx="2133600" cy="358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charset="0"/>
                <a:cs typeface="Arial" charset="0"/>
              </a:defRPr>
            </a:lvl1pPr>
          </a:lstStyle>
          <a:p>
            <a:pPr>
              <a:defRPr/>
            </a:pPr>
            <a:fld id="{E41BB032-15DE-4BAD-A674-5A78715A6A8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Lst>
  <p:hf hdr="0" ftr="0" dt="0"/>
  <p:txStyles>
    <p:titleStyle>
      <a:lvl1pPr algn="ctr" rtl="0" eaLnBrk="0" fontAlgn="base" hangingPunct="0">
        <a:spcBef>
          <a:spcPct val="0"/>
        </a:spcBef>
        <a:spcAft>
          <a:spcPct val="0"/>
        </a:spcAft>
        <a:defRPr sz="3600">
          <a:solidFill>
            <a:schemeClr val="accent2"/>
          </a:solidFill>
          <a:latin typeface="+mj-lt"/>
          <a:ea typeface="+mj-ea"/>
          <a:cs typeface="+mj-cs"/>
        </a:defRPr>
      </a:lvl1pPr>
      <a:lvl2pPr algn="ctr" rtl="0" eaLnBrk="0" fontAlgn="base" hangingPunct="0">
        <a:spcBef>
          <a:spcPct val="0"/>
        </a:spcBef>
        <a:spcAft>
          <a:spcPct val="0"/>
        </a:spcAft>
        <a:defRPr sz="3600">
          <a:solidFill>
            <a:schemeClr val="accent2"/>
          </a:solidFill>
          <a:latin typeface="Arial Narrow" pitchFamily="34" charset="0"/>
        </a:defRPr>
      </a:lvl2pPr>
      <a:lvl3pPr algn="ctr" rtl="0" eaLnBrk="0" fontAlgn="base" hangingPunct="0">
        <a:spcBef>
          <a:spcPct val="0"/>
        </a:spcBef>
        <a:spcAft>
          <a:spcPct val="0"/>
        </a:spcAft>
        <a:defRPr sz="3600">
          <a:solidFill>
            <a:schemeClr val="accent2"/>
          </a:solidFill>
          <a:latin typeface="Arial Narrow" pitchFamily="34" charset="0"/>
        </a:defRPr>
      </a:lvl3pPr>
      <a:lvl4pPr algn="ctr" rtl="0" eaLnBrk="0" fontAlgn="base" hangingPunct="0">
        <a:spcBef>
          <a:spcPct val="0"/>
        </a:spcBef>
        <a:spcAft>
          <a:spcPct val="0"/>
        </a:spcAft>
        <a:defRPr sz="3600">
          <a:solidFill>
            <a:schemeClr val="accent2"/>
          </a:solidFill>
          <a:latin typeface="Arial Narrow" pitchFamily="34" charset="0"/>
        </a:defRPr>
      </a:lvl4pPr>
      <a:lvl5pPr algn="ctr" rtl="0" eaLnBrk="0" fontAlgn="base" hangingPunct="0">
        <a:spcBef>
          <a:spcPct val="0"/>
        </a:spcBef>
        <a:spcAft>
          <a:spcPct val="0"/>
        </a:spcAft>
        <a:defRPr sz="3600">
          <a:solidFill>
            <a:schemeClr val="accent2"/>
          </a:solidFill>
          <a:latin typeface="Arial Narrow" pitchFamily="34" charset="0"/>
        </a:defRPr>
      </a:lvl5pPr>
      <a:lvl6pPr marL="457200" algn="ctr" rtl="0" fontAlgn="base">
        <a:spcBef>
          <a:spcPct val="0"/>
        </a:spcBef>
        <a:spcAft>
          <a:spcPct val="0"/>
        </a:spcAft>
        <a:defRPr sz="3600">
          <a:solidFill>
            <a:schemeClr val="accent2"/>
          </a:solidFill>
          <a:latin typeface="Arial Narrow" pitchFamily="34" charset="0"/>
        </a:defRPr>
      </a:lvl6pPr>
      <a:lvl7pPr marL="914400" algn="ctr" rtl="0" fontAlgn="base">
        <a:spcBef>
          <a:spcPct val="0"/>
        </a:spcBef>
        <a:spcAft>
          <a:spcPct val="0"/>
        </a:spcAft>
        <a:defRPr sz="3600">
          <a:solidFill>
            <a:schemeClr val="accent2"/>
          </a:solidFill>
          <a:latin typeface="Arial Narrow" pitchFamily="34" charset="0"/>
        </a:defRPr>
      </a:lvl7pPr>
      <a:lvl8pPr marL="1371600" algn="ctr" rtl="0" fontAlgn="base">
        <a:spcBef>
          <a:spcPct val="0"/>
        </a:spcBef>
        <a:spcAft>
          <a:spcPct val="0"/>
        </a:spcAft>
        <a:defRPr sz="3600">
          <a:solidFill>
            <a:schemeClr val="accent2"/>
          </a:solidFill>
          <a:latin typeface="Arial Narrow" pitchFamily="34" charset="0"/>
        </a:defRPr>
      </a:lvl8pPr>
      <a:lvl9pPr marL="1828800" algn="ctr" rtl="0" fontAlgn="base">
        <a:spcBef>
          <a:spcPct val="0"/>
        </a:spcBef>
        <a:spcAft>
          <a:spcPct val="0"/>
        </a:spcAft>
        <a:defRPr sz="3600">
          <a:solidFill>
            <a:schemeClr val="accent2"/>
          </a:solidFill>
          <a:latin typeface="Arial Narrow" pitchFamily="34"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800">
          <a:solidFill>
            <a:srgbClr val="4D4D4D"/>
          </a:solidFill>
          <a:latin typeface="+mn-lt"/>
        </a:defRPr>
      </a:lvl2pPr>
      <a:lvl3pPr marL="1143000" indent="-228600" algn="l" rtl="0" eaLnBrk="0" fontAlgn="base" hangingPunct="0">
        <a:spcBef>
          <a:spcPct val="20000"/>
        </a:spcBef>
        <a:spcAft>
          <a:spcPct val="0"/>
        </a:spcAft>
        <a:buFont typeface="Arial" charset="0"/>
        <a:buChar char="»"/>
        <a:defRPr sz="2400">
          <a:solidFill>
            <a:srgbClr val="4D4D4D"/>
          </a:solidFill>
          <a:latin typeface="+mn-lt"/>
        </a:defRPr>
      </a:lvl3pPr>
      <a:lvl4pPr marL="1600200" indent="-228600" algn="l" rtl="0" eaLnBrk="0" fontAlgn="base" hangingPunct="0">
        <a:spcBef>
          <a:spcPct val="20000"/>
        </a:spcBef>
        <a:spcAft>
          <a:spcPct val="0"/>
        </a:spcAft>
        <a:buChar char="•"/>
        <a:defRPr sz="2000">
          <a:solidFill>
            <a:srgbClr val="4D4D4D"/>
          </a:solidFill>
          <a:latin typeface="+mn-lt"/>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7" descr="London Eco map"/>
          <p:cNvPicPr>
            <a:picLocks noChangeAspect="1" noChangeArrowheads="1"/>
          </p:cNvPicPr>
          <p:nvPr userDrawn="1"/>
        </p:nvPicPr>
        <p:blipFill>
          <a:blip r:embed="rId13" cstate="print"/>
          <a:srcRect/>
          <a:stretch>
            <a:fillRect/>
          </a:stretch>
        </p:blipFill>
        <p:spPr bwMode="auto">
          <a:xfrm>
            <a:off x="4787901" y="2752727"/>
            <a:ext cx="4356100" cy="4105275"/>
          </a:xfrm>
          <a:prstGeom prst="rect">
            <a:avLst/>
          </a:prstGeom>
          <a:noFill/>
          <a:ln w="9525">
            <a:noFill/>
            <a:miter lim="800000"/>
            <a:headEnd/>
            <a:tailEnd/>
          </a:ln>
        </p:spPr>
      </p:pic>
      <p:sp>
        <p:nvSpPr>
          <p:cNvPr id="3075" name="Rectangle 2"/>
          <p:cNvSpPr>
            <a:spLocks noGrp="1" noChangeArrowheads="1"/>
          </p:cNvSpPr>
          <p:nvPr>
            <p:ph type="title"/>
          </p:nvPr>
        </p:nvSpPr>
        <p:spPr bwMode="auto">
          <a:xfrm>
            <a:off x="457200" y="274640"/>
            <a:ext cx="8229600" cy="7064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Title</a:t>
            </a:r>
          </a:p>
        </p:txBody>
      </p:sp>
      <p:sp>
        <p:nvSpPr>
          <p:cNvPr id="3076" name="Rectangle 3"/>
          <p:cNvSpPr>
            <a:spLocks noGrp="1" noChangeArrowheads="1"/>
          </p:cNvSpPr>
          <p:nvPr>
            <p:ph type="body" idx="1"/>
          </p:nvPr>
        </p:nvSpPr>
        <p:spPr bwMode="auto">
          <a:xfrm>
            <a:off x="457200" y="160020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99333" name="Rectangle 5"/>
          <p:cNvSpPr>
            <a:spLocks noGrp="1" noChangeArrowheads="1"/>
          </p:cNvSpPr>
          <p:nvPr>
            <p:ph type="ftr" sz="quarter" idx="3"/>
          </p:nvPr>
        </p:nvSpPr>
        <p:spPr bwMode="auto">
          <a:xfrm>
            <a:off x="7885114" y="6408738"/>
            <a:ext cx="1258887"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200">
                <a:solidFill>
                  <a:schemeClr val="accent2"/>
                </a:solidFill>
                <a:latin typeface="Arial Narrow" pitchFamily="34" charset="0"/>
                <a:cs typeface="Arial" pitchFamily="34" charset="0"/>
              </a:defRPr>
            </a:lvl1pPr>
          </a:lstStyle>
          <a:p>
            <a:pPr>
              <a:defRPr/>
            </a:pPr>
            <a:r>
              <a:rPr lang="en-US" dirty="0"/>
              <a:t>London</a:t>
            </a:r>
          </a:p>
          <a:p>
            <a:pPr>
              <a:defRPr/>
            </a:pPr>
            <a:r>
              <a:rPr lang="en-GB" dirty="0"/>
              <a:t>September 2008</a:t>
            </a:r>
            <a:endParaRPr lang="en-US" dirty="0"/>
          </a:p>
        </p:txBody>
      </p:sp>
      <p:sp>
        <p:nvSpPr>
          <p:cNvPr id="99334" name="Rectangle 6"/>
          <p:cNvSpPr>
            <a:spLocks noGrp="1" noChangeArrowheads="1"/>
          </p:cNvSpPr>
          <p:nvPr>
            <p:ph type="sldNum" sz="quarter" idx="4"/>
          </p:nvPr>
        </p:nvSpPr>
        <p:spPr bwMode="auto">
          <a:xfrm>
            <a:off x="4211639" y="6481763"/>
            <a:ext cx="1125537"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200">
                <a:solidFill>
                  <a:schemeClr val="accent2"/>
                </a:solidFill>
                <a:latin typeface="+mn-lt"/>
                <a:cs typeface="Arial" pitchFamily="34" charset="0"/>
              </a:defRPr>
            </a:lvl1pPr>
          </a:lstStyle>
          <a:p>
            <a:pPr>
              <a:defRPr/>
            </a:pPr>
            <a:fld id="{16745826-B243-4EEE-A1EA-8AF99CBC978A}" type="slidenum">
              <a:rPr lang="en-US"/>
              <a:pPr>
                <a:defRPr/>
              </a:pPr>
              <a:t>‹#›</a:t>
            </a:fld>
            <a:endParaRPr lang="en-US" dirty="0"/>
          </a:p>
        </p:txBody>
      </p:sp>
      <p:pic>
        <p:nvPicPr>
          <p:cNvPr id="3079" name="Picture 8"/>
          <p:cNvPicPr>
            <a:picLocks noChangeAspect="1" noChangeArrowheads="1"/>
          </p:cNvPicPr>
          <p:nvPr/>
        </p:nvPicPr>
        <p:blipFill>
          <a:blip r:embed="rId14" cstate="print"/>
          <a:srcRect/>
          <a:stretch>
            <a:fillRect/>
          </a:stretch>
        </p:blipFill>
        <p:spPr bwMode="auto">
          <a:xfrm>
            <a:off x="8124825" y="188913"/>
            <a:ext cx="933450" cy="8175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hf hdr="0" ftr="0" dt="0"/>
  <p:txStyles>
    <p:titleStyle>
      <a:lvl1pPr algn="ctr" rtl="0" eaLnBrk="0" fontAlgn="base" hangingPunct="0">
        <a:spcBef>
          <a:spcPct val="0"/>
        </a:spcBef>
        <a:spcAft>
          <a:spcPct val="0"/>
        </a:spcAft>
        <a:defRPr sz="3200">
          <a:solidFill>
            <a:schemeClr val="accent2"/>
          </a:solidFill>
          <a:latin typeface="+mj-lt"/>
          <a:ea typeface="+mj-ea"/>
          <a:cs typeface="+mj-cs"/>
        </a:defRPr>
      </a:lvl1pPr>
      <a:lvl2pPr algn="ctr" rtl="0" eaLnBrk="0" fontAlgn="base" hangingPunct="0">
        <a:spcBef>
          <a:spcPct val="0"/>
        </a:spcBef>
        <a:spcAft>
          <a:spcPct val="0"/>
        </a:spcAft>
        <a:defRPr sz="3200">
          <a:solidFill>
            <a:schemeClr val="accent2"/>
          </a:solidFill>
          <a:latin typeface="Arial Narrow" pitchFamily="34" charset="0"/>
        </a:defRPr>
      </a:lvl2pPr>
      <a:lvl3pPr algn="ctr" rtl="0" eaLnBrk="0" fontAlgn="base" hangingPunct="0">
        <a:spcBef>
          <a:spcPct val="0"/>
        </a:spcBef>
        <a:spcAft>
          <a:spcPct val="0"/>
        </a:spcAft>
        <a:defRPr sz="3200">
          <a:solidFill>
            <a:schemeClr val="accent2"/>
          </a:solidFill>
          <a:latin typeface="Arial Narrow" pitchFamily="34" charset="0"/>
        </a:defRPr>
      </a:lvl3pPr>
      <a:lvl4pPr algn="ctr" rtl="0" eaLnBrk="0" fontAlgn="base" hangingPunct="0">
        <a:spcBef>
          <a:spcPct val="0"/>
        </a:spcBef>
        <a:spcAft>
          <a:spcPct val="0"/>
        </a:spcAft>
        <a:defRPr sz="3200">
          <a:solidFill>
            <a:schemeClr val="accent2"/>
          </a:solidFill>
          <a:latin typeface="Arial Narrow" pitchFamily="34" charset="0"/>
        </a:defRPr>
      </a:lvl4pPr>
      <a:lvl5pPr algn="ctr" rtl="0" eaLnBrk="0" fontAlgn="base" hangingPunct="0">
        <a:spcBef>
          <a:spcPct val="0"/>
        </a:spcBef>
        <a:spcAft>
          <a:spcPct val="0"/>
        </a:spcAft>
        <a:defRPr sz="3200">
          <a:solidFill>
            <a:schemeClr val="accent2"/>
          </a:solidFill>
          <a:latin typeface="Arial Narrow" pitchFamily="34" charset="0"/>
        </a:defRPr>
      </a:lvl5pPr>
      <a:lvl6pPr marL="457200" algn="ctr" rtl="0" eaLnBrk="1" fontAlgn="base" hangingPunct="1">
        <a:spcBef>
          <a:spcPct val="0"/>
        </a:spcBef>
        <a:spcAft>
          <a:spcPct val="0"/>
        </a:spcAft>
        <a:defRPr sz="3200">
          <a:solidFill>
            <a:schemeClr val="accent2"/>
          </a:solidFill>
          <a:latin typeface="Arial Narrow" pitchFamily="34" charset="0"/>
        </a:defRPr>
      </a:lvl6pPr>
      <a:lvl7pPr marL="914400" algn="ctr" rtl="0" eaLnBrk="1" fontAlgn="base" hangingPunct="1">
        <a:spcBef>
          <a:spcPct val="0"/>
        </a:spcBef>
        <a:spcAft>
          <a:spcPct val="0"/>
        </a:spcAft>
        <a:defRPr sz="3200">
          <a:solidFill>
            <a:schemeClr val="accent2"/>
          </a:solidFill>
          <a:latin typeface="Arial Narrow" pitchFamily="34" charset="0"/>
        </a:defRPr>
      </a:lvl7pPr>
      <a:lvl8pPr marL="1371600" algn="ctr" rtl="0" eaLnBrk="1" fontAlgn="base" hangingPunct="1">
        <a:spcBef>
          <a:spcPct val="0"/>
        </a:spcBef>
        <a:spcAft>
          <a:spcPct val="0"/>
        </a:spcAft>
        <a:defRPr sz="3200">
          <a:solidFill>
            <a:schemeClr val="accent2"/>
          </a:solidFill>
          <a:latin typeface="Arial Narrow" pitchFamily="34" charset="0"/>
        </a:defRPr>
      </a:lvl8pPr>
      <a:lvl9pPr marL="1828800" algn="ctr" rtl="0" eaLnBrk="1" fontAlgn="base" hangingPunct="1">
        <a:spcBef>
          <a:spcPct val="0"/>
        </a:spcBef>
        <a:spcAft>
          <a:spcPct val="0"/>
        </a:spcAft>
        <a:defRPr sz="3200">
          <a:solidFill>
            <a:schemeClr val="accent2"/>
          </a:solidFill>
          <a:latin typeface="Arial Narrow" pitchFamily="34" charset="0"/>
        </a:defRPr>
      </a:lvl9pPr>
    </p:titleStyle>
    <p:bodyStyle>
      <a:lvl1pPr marL="342900" indent="-342900" algn="l" rtl="0" eaLnBrk="0" fontAlgn="base" hangingPunct="0">
        <a:spcBef>
          <a:spcPct val="20000"/>
        </a:spcBef>
        <a:spcAft>
          <a:spcPct val="0"/>
        </a:spcAft>
        <a:buSzPct val="75000"/>
        <a:buFont typeface="Wingdings" pitchFamily="2" charset="2"/>
        <a:buChar char="q"/>
        <a:defRPr sz="28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400">
          <a:solidFill>
            <a:schemeClr val="accent2"/>
          </a:solidFill>
          <a:latin typeface="+mn-lt"/>
        </a:defRPr>
      </a:lvl2pPr>
      <a:lvl3pPr marL="1143000" indent="-228600" algn="l" rtl="0" eaLnBrk="0" fontAlgn="base" hangingPunct="0">
        <a:spcBef>
          <a:spcPct val="20000"/>
        </a:spcBef>
        <a:spcAft>
          <a:spcPct val="0"/>
        </a:spcAft>
        <a:buFont typeface="Arial Narrow" pitchFamily="34" charset="0"/>
        <a:buChar char="−"/>
        <a:defRPr sz="2000">
          <a:solidFill>
            <a:schemeClr val="accent2"/>
          </a:solidFill>
          <a:latin typeface="+mn-lt"/>
        </a:defRPr>
      </a:lvl3pPr>
      <a:lvl4pPr marL="1600200" indent="-228600" algn="l" rtl="0" eaLnBrk="0" fontAlgn="base" hangingPunct="0">
        <a:spcBef>
          <a:spcPct val="20000"/>
        </a:spcBef>
        <a:spcAft>
          <a:spcPct val="0"/>
        </a:spcAft>
        <a:buChar char="o"/>
        <a:defRPr sz="1600">
          <a:solidFill>
            <a:schemeClr val="accent2"/>
          </a:solidFill>
          <a:latin typeface="+mn-lt"/>
        </a:defRPr>
      </a:lvl4pPr>
      <a:lvl5pPr marL="2057400" indent="-228600" algn="l" rtl="0" eaLnBrk="0" fontAlgn="base" hangingPunct="0">
        <a:spcBef>
          <a:spcPct val="20000"/>
        </a:spcBef>
        <a:spcAft>
          <a:spcPct val="0"/>
        </a:spcAft>
        <a:buChar char="»"/>
        <a:defRPr sz="2000">
          <a:solidFill>
            <a:schemeClr val="accent2"/>
          </a:solidFill>
          <a:latin typeface="+mn-lt"/>
        </a:defRPr>
      </a:lvl5pPr>
      <a:lvl6pPr marL="2514600" indent="-228600" algn="l" rtl="0" eaLnBrk="1" fontAlgn="base" hangingPunct="1">
        <a:spcBef>
          <a:spcPct val="20000"/>
        </a:spcBef>
        <a:spcAft>
          <a:spcPct val="0"/>
        </a:spcAft>
        <a:buChar char="»"/>
        <a:defRPr sz="2000">
          <a:solidFill>
            <a:schemeClr val="accent2"/>
          </a:solidFill>
          <a:latin typeface="+mn-lt"/>
        </a:defRPr>
      </a:lvl6pPr>
      <a:lvl7pPr marL="2971800" indent="-228600" algn="l" rtl="0" eaLnBrk="1" fontAlgn="base" hangingPunct="1">
        <a:spcBef>
          <a:spcPct val="20000"/>
        </a:spcBef>
        <a:spcAft>
          <a:spcPct val="0"/>
        </a:spcAft>
        <a:buChar char="»"/>
        <a:defRPr sz="2000">
          <a:solidFill>
            <a:schemeClr val="accent2"/>
          </a:solidFill>
          <a:latin typeface="+mn-lt"/>
        </a:defRPr>
      </a:lvl7pPr>
      <a:lvl8pPr marL="3429000" indent="-228600" algn="l" rtl="0" eaLnBrk="1" fontAlgn="base" hangingPunct="1">
        <a:spcBef>
          <a:spcPct val="20000"/>
        </a:spcBef>
        <a:spcAft>
          <a:spcPct val="0"/>
        </a:spcAft>
        <a:buChar char="»"/>
        <a:defRPr sz="2000">
          <a:solidFill>
            <a:schemeClr val="accent2"/>
          </a:solidFill>
          <a:latin typeface="+mn-lt"/>
        </a:defRPr>
      </a:lvl8pPr>
      <a:lvl9pPr marL="3886200" indent="-228600" algn="l" rtl="0" eaLnBrk="1" fontAlgn="base" hangingPunct="1">
        <a:spcBef>
          <a:spcPct val="20000"/>
        </a:spcBef>
        <a:spcAft>
          <a:spcPct val="0"/>
        </a:spcAft>
        <a:buChar char="»"/>
        <a:defRPr sz="2000">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1" name="Rectangle 10"/>
          <p:cNvSpPr/>
          <p:nvPr userDrawn="1"/>
        </p:nvSpPr>
        <p:spPr>
          <a:xfrm>
            <a:off x="-5133" y="6410252"/>
            <a:ext cx="9146751" cy="4751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userDrawn="1"/>
        </p:nvSpPr>
        <p:spPr>
          <a:xfrm>
            <a:off x="-5132" y="0"/>
            <a:ext cx="9146751" cy="446876"/>
          </a:xfrm>
          <a:prstGeom prst="rect">
            <a:avLst/>
          </a:prstGeom>
          <a:solidFill>
            <a:srgbClr val="0087B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362" y="431193"/>
            <a:ext cx="9141714" cy="1053591"/>
          </a:xfrm>
          <a:prstGeom prst="rect">
            <a:avLst/>
          </a:prstGeom>
          <a:solidFill>
            <a:srgbClr val="4FA84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685019" y="284176"/>
            <a:ext cx="7772400" cy="150876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85019" y="2011680"/>
            <a:ext cx="777240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265139" y="6422857"/>
            <a:ext cx="709698" cy="365125"/>
          </a:xfrm>
          <a:prstGeom prst="rect">
            <a:avLst/>
          </a:prstGeom>
        </p:spPr>
        <p:txBody>
          <a:bodyPr vert="horz" lIns="45720" tIns="45720" rIns="91440" bIns="45720" rtlCol="0" anchor="ctr"/>
          <a:lstStyle>
            <a:lvl1pPr algn="l">
              <a:defRPr sz="1200" b="0">
                <a:solidFill>
                  <a:schemeClr val="bg1"/>
                </a:solidFill>
              </a:defRPr>
            </a:lvl1pPr>
          </a:lstStyle>
          <a:p>
            <a:fld id="{68EA12FD-0BBF-409E-BC68-90FB70CBDD1B}" type="slidenum">
              <a:rPr lang="en-US" smtClean="0"/>
              <a:pPr/>
              <a:t>‹#›</a:t>
            </a:fld>
            <a:endParaRPr lang="en-US" dirty="0"/>
          </a:p>
        </p:txBody>
      </p:sp>
      <p:pic>
        <p:nvPicPr>
          <p:cNvPr id="12" name="Picture 11" descr="http://www.vitruv-project.eu/_bilder/FA_Logo-03.png"/>
          <p:cNvPicPr>
            <a:picLocks noChangeAspect="1" noChangeArrowheads="1"/>
          </p:cNvPicPr>
          <p:nvPr userDrawn="1"/>
        </p:nvPicPr>
        <p:blipFill>
          <a:blip r:embed="rId13" cstate="print">
            <a:extLst>
              <a:ext uri="{BEBA8EAE-BF5A-486C-A8C5-ECC9F3942E4B}">
                <a14:imgProps xmlns:a14="http://schemas.microsoft.com/office/drawing/2010/main">
                  <a14:imgLayer r:embed="rId14">
                    <a14:imgEffect>
                      <a14:brightnessContrast bright="-6000" contrast="7000"/>
                    </a14:imgEffect>
                  </a14:imgLayer>
                </a14:imgProps>
              </a:ext>
            </a:extLst>
          </a:blip>
          <a:srcRect/>
          <a:stretch>
            <a:fillRect/>
          </a:stretch>
        </p:blipFill>
        <p:spPr bwMode="auto">
          <a:xfrm>
            <a:off x="1331640" y="6421479"/>
            <a:ext cx="1117203" cy="387932"/>
          </a:xfrm>
          <a:prstGeom prst="rect">
            <a:avLst/>
          </a:prstGeom>
          <a:noFill/>
        </p:spPr>
      </p:pic>
      <p:pic>
        <p:nvPicPr>
          <p:cNvPr id="13" name="Picture 19"/>
          <p:cNvPicPr>
            <a:picLocks noChangeAspect="1" noChangeArrowheads="1"/>
          </p:cNvPicPr>
          <p:nvPr userDrawn="1"/>
        </p:nvPicPr>
        <p:blipFill>
          <a:blip r:embed="rId15" cstate="print"/>
          <a:srcRect/>
          <a:stretch>
            <a:fillRect/>
          </a:stretch>
        </p:blipFill>
        <p:spPr bwMode="auto">
          <a:xfrm>
            <a:off x="2646492" y="6529873"/>
            <a:ext cx="689893" cy="151092"/>
          </a:xfrm>
          <a:prstGeom prst="rect">
            <a:avLst/>
          </a:prstGeom>
          <a:noFill/>
          <a:ln w="9525">
            <a:noFill/>
            <a:miter lim="800000"/>
            <a:headEnd/>
            <a:tailEnd/>
          </a:ln>
        </p:spPr>
      </p:pic>
      <p:pic>
        <p:nvPicPr>
          <p:cNvPr id="14" name="Picture 13" descr="Image result for dun laoghaire rathdown county council logo"/>
          <p:cNvPicPr/>
          <p:nvPr userDrawn="1"/>
        </p:nvPicPr>
        <p:blipFill>
          <a:blip r:embed="rId16" cstate="print"/>
          <a:srcRect l="14478" t="18543" r="15166" b="16683"/>
          <a:stretch>
            <a:fillRect/>
          </a:stretch>
        </p:blipFill>
        <p:spPr bwMode="auto">
          <a:xfrm>
            <a:off x="196338" y="6421479"/>
            <a:ext cx="937653" cy="421373"/>
          </a:xfrm>
          <a:prstGeom prst="rect">
            <a:avLst/>
          </a:prstGeom>
          <a:noFill/>
          <a:ln w="9525">
            <a:noFill/>
            <a:miter lim="800000"/>
            <a:headEnd/>
            <a:tailEnd/>
          </a:ln>
        </p:spPr>
      </p:pic>
    </p:spTree>
    <p:extLst>
      <p:ext uri="{BB962C8B-B14F-4D97-AF65-F5344CB8AC3E}">
        <p14:creationId xmlns:p14="http://schemas.microsoft.com/office/powerpoint/2010/main" val="3269311007"/>
      </p:ext>
    </p:extLst>
  </p:cSld>
  <p:clrMap bg1="dk1" tx1="lt1" bg2="dk2" tx2="lt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hf hdr="0" ftr="0" dt="0"/>
  <p:txStyles>
    <p:titleStyle>
      <a:lvl1pPr algn="l" defTabSz="914400" rtl="0" eaLnBrk="1" latinLnBrk="0" hangingPunct="1">
        <a:lnSpc>
          <a:spcPct val="85000"/>
        </a:lnSpc>
        <a:spcBef>
          <a:spcPct val="0"/>
        </a:spcBef>
        <a:buNone/>
        <a:defRPr sz="3600" b="0" kern="1200" cap="all"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37.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3.jpg"/><Relationship Id="rId2" Type="http://schemas.openxmlformats.org/officeDocument/2006/relationships/image" Target="../media/image6.png"/><Relationship Id="rId1" Type="http://schemas.openxmlformats.org/officeDocument/2006/relationships/slideLayout" Target="../slideLayouts/slideLayout38.xml"/><Relationship Id="rId6" Type="http://schemas.openxmlformats.org/officeDocument/2006/relationships/image" Target="../media/image12.jpeg"/><Relationship Id="rId5" Type="http://schemas.openxmlformats.org/officeDocument/2006/relationships/image" Target="../media/image11.jp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05522" y="625866"/>
            <a:ext cx="9698107" cy="1939038"/>
          </a:xfrm>
          <a:prstGeom prst="rect">
            <a:avLst/>
          </a:prstGeom>
          <a:solidFill>
            <a:srgbClr val="0087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324544" y="2564904"/>
            <a:ext cx="9721080" cy="1329276"/>
          </a:xfrm>
          <a:prstGeom prst="rect">
            <a:avLst/>
          </a:prstGeom>
          <a:solidFill>
            <a:srgbClr val="56AC5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E" dirty="0"/>
          </a:p>
        </p:txBody>
      </p:sp>
      <p:sp>
        <p:nvSpPr>
          <p:cNvPr id="5" name="Rectangle 4"/>
          <p:cNvSpPr/>
          <p:nvPr/>
        </p:nvSpPr>
        <p:spPr>
          <a:xfrm>
            <a:off x="0" y="6126522"/>
            <a:ext cx="9144000" cy="7314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4098" name="Title 1"/>
          <p:cNvSpPr>
            <a:spLocks noGrp="1"/>
          </p:cNvSpPr>
          <p:nvPr>
            <p:ph type="ctrTitle"/>
          </p:nvPr>
        </p:nvSpPr>
        <p:spPr bwMode="auto">
          <a:xfrm>
            <a:off x="251520" y="961337"/>
            <a:ext cx="8352928" cy="10081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0000"/>
          </a:bodyPr>
          <a:lstStyle/>
          <a:p>
            <a:pPr>
              <a:lnSpc>
                <a:spcPct val="100000"/>
              </a:lnSpc>
            </a:pPr>
            <a:r>
              <a:rPr lang="en-US" sz="3600" b="1" dirty="0">
                <a:cs typeface="Arial"/>
              </a:rPr>
              <a:t>Dublin Regional enterprise Strategy:</a:t>
            </a:r>
            <a:br>
              <a:rPr lang="en-US" sz="3600" b="1" dirty="0">
                <a:cs typeface="Arial"/>
              </a:rPr>
            </a:br>
            <a:r>
              <a:rPr lang="en-US" sz="3600" b="1" dirty="0">
                <a:cs typeface="Arial"/>
              </a:rPr>
              <a:t>2017-2019</a:t>
            </a:r>
            <a:endParaRPr lang="en-US" sz="2700" b="1" dirty="0"/>
          </a:p>
        </p:txBody>
      </p:sp>
      <p:pic>
        <p:nvPicPr>
          <p:cNvPr id="3" name="Picture 2" descr="http://www.vitruv-project.eu/_bilder/FA_Logo-03.pn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6000" contrast="7000"/>
                    </a14:imgEffect>
                  </a14:imgLayer>
                </a14:imgProps>
              </a:ext>
            </a:extLst>
          </a:blip>
          <a:srcRect/>
          <a:stretch>
            <a:fillRect/>
          </a:stretch>
        </p:blipFill>
        <p:spPr bwMode="auto">
          <a:xfrm>
            <a:off x="3674814" y="6126522"/>
            <a:ext cx="1866379" cy="648072"/>
          </a:xfrm>
          <a:prstGeom prst="rect">
            <a:avLst/>
          </a:prstGeom>
          <a:noFill/>
        </p:spPr>
      </p:pic>
      <p:pic>
        <p:nvPicPr>
          <p:cNvPr id="4" name="Picture 19"/>
          <p:cNvPicPr>
            <a:picLocks noChangeAspect="1" noChangeArrowheads="1"/>
          </p:cNvPicPr>
          <p:nvPr/>
        </p:nvPicPr>
        <p:blipFill>
          <a:blip r:embed="rId4" cstate="print"/>
          <a:srcRect/>
          <a:stretch>
            <a:fillRect/>
          </a:stretch>
        </p:blipFill>
        <p:spPr bwMode="auto">
          <a:xfrm>
            <a:off x="5864275" y="6329363"/>
            <a:ext cx="1152525" cy="252412"/>
          </a:xfrm>
          <a:prstGeom prst="rect">
            <a:avLst/>
          </a:prstGeom>
          <a:noFill/>
          <a:ln w="9525">
            <a:noFill/>
            <a:miter lim="800000"/>
            <a:headEnd/>
            <a:tailEnd/>
          </a:ln>
        </p:spPr>
      </p:pic>
      <p:sp>
        <p:nvSpPr>
          <p:cNvPr id="2" name="Rectangle 1"/>
          <p:cNvSpPr/>
          <p:nvPr/>
        </p:nvSpPr>
        <p:spPr>
          <a:xfrm>
            <a:off x="2397782" y="4027970"/>
            <a:ext cx="4420441" cy="461665"/>
          </a:xfrm>
          <a:prstGeom prst="rect">
            <a:avLst/>
          </a:prstGeom>
        </p:spPr>
        <p:txBody>
          <a:bodyPr wrap="square">
            <a:spAutoFit/>
          </a:bodyPr>
          <a:lstStyle/>
          <a:p>
            <a:pPr algn="ctr"/>
            <a:r>
              <a:rPr lang="en-US" sz="2400" b="1" dirty="0">
                <a:solidFill>
                  <a:schemeClr val="tx1"/>
                </a:solidFill>
                <a:latin typeface="+mn-lt"/>
                <a:cs typeface="Arial" panose="020B0604020202020204" pitchFamily="34" charset="0"/>
              </a:rPr>
              <a:t>9</a:t>
            </a:r>
            <a:r>
              <a:rPr lang="en-US" sz="2400" b="1" baseline="30000" dirty="0">
                <a:solidFill>
                  <a:schemeClr val="tx1"/>
                </a:solidFill>
                <a:latin typeface="+mn-lt"/>
                <a:cs typeface="Arial" panose="020B0604020202020204" pitchFamily="34" charset="0"/>
              </a:rPr>
              <a:t>th</a:t>
            </a:r>
            <a:r>
              <a:rPr lang="en-US" sz="2400" b="1" dirty="0">
                <a:solidFill>
                  <a:schemeClr val="tx1"/>
                </a:solidFill>
                <a:latin typeface="+mn-lt"/>
                <a:cs typeface="Arial" panose="020B0604020202020204" pitchFamily="34" charset="0"/>
              </a:rPr>
              <a:t> November 2016</a:t>
            </a:r>
            <a:endParaRPr lang="en-IE" sz="2400" b="1" dirty="0">
              <a:solidFill>
                <a:schemeClr val="tx1"/>
              </a:solidFill>
              <a:latin typeface="+mn-lt"/>
              <a:cs typeface="Arial" panose="020B0604020202020204" pitchFamily="34" charset="0"/>
            </a:endParaRPr>
          </a:p>
        </p:txBody>
      </p:sp>
      <p:sp>
        <p:nvSpPr>
          <p:cNvPr id="12" name="TextBox 11"/>
          <p:cNvSpPr txBox="1"/>
          <p:nvPr/>
        </p:nvSpPr>
        <p:spPr>
          <a:xfrm>
            <a:off x="5724128" y="6309320"/>
            <a:ext cx="1512168" cy="360040"/>
          </a:xfrm>
          <a:prstGeom prst="rect">
            <a:avLst/>
          </a:prstGeom>
          <a:solidFill>
            <a:schemeClr val="tx1"/>
          </a:solidFill>
        </p:spPr>
        <p:txBody>
          <a:bodyPr wrap="square" rtlCol="0">
            <a:spAutoFit/>
          </a:bodyPr>
          <a:lstStyle/>
          <a:p>
            <a:endParaRPr lang="en-IE" dirty="0"/>
          </a:p>
        </p:txBody>
      </p:sp>
      <p:sp>
        <p:nvSpPr>
          <p:cNvPr id="15" name="Rectangle 14"/>
          <p:cNvSpPr/>
          <p:nvPr/>
        </p:nvSpPr>
        <p:spPr>
          <a:xfrm>
            <a:off x="1270884" y="2546180"/>
            <a:ext cx="6314199" cy="1323439"/>
          </a:xfrm>
          <a:prstGeom prst="rect">
            <a:avLst/>
          </a:prstGeom>
        </p:spPr>
        <p:txBody>
          <a:bodyPr wrap="square">
            <a:spAutoFit/>
          </a:bodyPr>
          <a:lstStyle/>
          <a:p>
            <a:pPr algn="ctr"/>
            <a:r>
              <a:rPr lang="en-US" sz="2400" b="1" dirty="0">
                <a:solidFill>
                  <a:schemeClr val="tx1"/>
                </a:solidFill>
                <a:latin typeface="+mn-lt"/>
                <a:cs typeface="Arial" panose="020B0604020202020204" pitchFamily="34" charset="0"/>
              </a:rPr>
              <a:t>South Dublin County Council </a:t>
            </a:r>
          </a:p>
          <a:p>
            <a:pPr algn="ctr"/>
            <a:endParaRPr lang="en-US" sz="800" b="1" dirty="0">
              <a:solidFill>
                <a:schemeClr val="tx1"/>
              </a:solidFill>
              <a:latin typeface="+mn-lt"/>
              <a:cs typeface="Arial" panose="020B0604020202020204" pitchFamily="34" charset="0"/>
            </a:endParaRPr>
          </a:p>
          <a:p>
            <a:pPr algn="ctr"/>
            <a:r>
              <a:rPr lang="en-US" sz="2400" b="1" i="1" dirty="0">
                <a:solidFill>
                  <a:schemeClr val="tx1"/>
                </a:solidFill>
                <a:latin typeface="+mn-lt"/>
                <a:cs typeface="Arial" panose="020B0604020202020204" pitchFamily="34" charset="0"/>
              </a:rPr>
              <a:t>Strategic Policy Committee for Economic Development, Enterprise and Tourism</a:t>
            </a:r>
            <a:endParaRPr lang="en-IE" sz="2400" b="1" i="1" dirty="0">
              <a:solidFill>
                <a:schemeClr val="tx1"/>
              </a:solidFill>
              <a:latin typeface="+mn-lt"/>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9CC64BF-0BEE-4876-9004-28750C2942D4}" type="slidenum">
              <a:rPr lang="en-US" smtClean="0"/>
              <a:pPr>
                <a:defRPr/>
              </a:pPr>
              <a:t>10</a:t>
            </a:fld>
            <a:endParaRPr lang="en-US" dirty="0"/>
          </a:p>
        </p:txBody>
      </p:sp>
      <p:sp>
        <p:nvSpPr>
          <p:cNvPr id="9" name="Title 1"/>
          <p:cNvSpPr txBox="1">
            <a:spLocks/>
          </p:cNvSpPr>
          <p:nvPr/>
        </p:nvSpPr>
        <p:spPr>
          <a:xfrm>
            <a:off x="457200" y="655672"/>
            <a:ext cx="8229600" cy="634082"/>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3600" b="0" kern="1200" cap="all" baseline="0">
                <a:solidFill>
                  <a:srgbClr val="FFFFFF"/>
                </a:solidFill>
                <a:latin typeface="+mj-lt"/>
                <a:ea typeface="+mj-ea"/>
                <a:cs typeface="+mj-cs"/>
              </a:defRPr>
            </a:lvl1pPr>
          </a:lstStyle>
          <a:p>
            <a:pPr fontAlgn="auto">
              <a:spcAft>
                <a:spcPts val="0"/>
              </a:spcAft>
            </a:pPr>
            <a:r>
              <a:rPr lang="en-IE" sz="3200" b="1" i="1" dirty="0"/>
              <a:t>‘Enterprise Drivers’</a:t>
            </a:r>
            <a:endParaRPr lang="en-IE" sz="3000" b="1" i="1" dirty="0"/>
          </a:p>
        </p:txBody>
      </p:sp>
      <p:sp>
        <p:nvSpPr>
          <p:cNvPr id="6" name="TextBox 5"/>
          <p:cNvSpPr txBox="1"/>
          <p:nvPr/>
        </p:nvSpPr>
        <p:spPr>
          <a:xfrm>
            <a:off x="2555776" y="6525344"/>
            <a:ext cx="936104" cy="276999"/>
          </a:xfrm>
          <a:prstGeom prst="rect">
            <a:avLst/>
          </a:prstGeom>
          <a:solidFill>
            <a:schemeClr val="tx1"/>
          </a:solidFill>
        </p:spPr>
        <p:txBody>
          <a:bodyPr wrap="square" rtlCol="0">
            <a:spAutoFit/>
          </a:bodyPr>
          <a:lstStyle/>
          <a:p>
            <a:endParaRPr lang="en-IE" dirty="0"/>
          </a:p>
        </p:txBody>
      </p:sp>
      <p:sp>
        <p:nvSpPr>
          <p:cNvPr id="2" name="Rectangle 1"/>
          <p:cNvSpPr/>
          <p:nvPr/>
        </p:nvSpPr>
        <p:spPr>
          <a:xfrm>
            <a:off x="321455" y="1628800"/>
            <a:ext cx="7943683" cy="4668266"/>
          </a:xfrm>
          <a:prstGeom prst="rect">
            <a:avLst/>
          </a:prstGeom>
        </p:spPr>
        <p:txBody>
          <a:bodyPr wrap="square">
            <a:spAutoFit/>
          </a:bodyPr>
          <a:lstStyle/>
          <a:p>
            <a:pPr marL="900000" lvl="1" indent="-444500">
              <a:lnSpc>
                <a:spcPct val="114000"/>
              </a:lnSpc>
              <a:spcBef>
                <a:spcPts val="0"/>
              </a:spcBef>
              <a:spcAft>
                <a:spcPts val="0"/>
              </a:spcAft>
              <a:buFont typeface="+mj-lt"/>
              <a:buAutoNum type="arabicPeriod"/>
              <a:defRPr/>
            </a:pPr>
            <a:r>
              <a:rPr lang="en-IE" sz="3200" dirty="0">
                <a:solidFill>
                  <a:schemeClr val="tx1"/>
                </a:solidFill>
                <a:latin typeface="+mn-lt"/>
              </a:rPr>
              <a:t>City Region Positioning.</a:t>
            </a:r>
          </a:p>
          <a:p>
            <a:pPr marL="900000" lvl="1" indent="-444500">
              <a:lnSpc>
                <a:spcPct val="114000"/>
              </a:lnSpc>
              <a:spcBef>
                <a:spcPts val="0"/>
              </a:spcBef>
              <a:spcAft>
                <a:spcPts val="0"/>
              </a:spcAft>
              <a:buFont typeface="+mj-lt"/>
              <a:buAutoNum type="arabicPeriod"/>
              <a:defRPr/>
            </a:pPr>
            <a:r>
              <a:rPr lang="en-IE" sz="3200" dirty="0">
                <a:solidFill>
                  <a:schemeClr val="tx1"/>
                </a:solidFill>
                <a:latin typeface="+mn-lt"/>
              </a:rPr>
              <a:t>Meeting the needs of Entrepreneurs and Enterprises.</a:t>
            </a:r>
          </a:p>
          <a:p>
            <a:pPr marL="900000" lvl="1" indent="-444500">
              <a:lnSpc>
                <a:spcPct val="114000"/>
              </a:lnSpc>
              <a:spcBef>
                <a:spcPts val="0"/>
              </a:spcBef>
              <a:spcAft>
                <a:spcPts val="0"/>
              </a:spcAft>
              <a:buFont typeface="+mj-lt"/>
              <a:buAutoNum type="arabicPeriod"/>
              <a:defRPr/>
            </a:pPr>
            <a:r>
              <a:rPr lang="en-IE" sz="3200" dirty="0">
                <a:solidFill>
                  <a:schemeClr val="tx1"/>
                </a:solidFill>
                <a:latin typeface="+mn-lt"/>
              </a:rPr>
              <a:t>Potential </a:t>
            </a:r>
            <a:r>
              <a:rPr lang="en-IE" sz="3200" b="1" i="1" dirty="0">
                <a:solidFill>
                  <a:schemeClr val="tx1"/>
                </a:solidFill>
                <a:latin typeface="+mn-lt"/>
              </a:rPr>
              <a:t>‘Growth Opportunity Areas’</a:t>
            </a:r>
            <a:r>
              <a:rPr lang="en-IE" sz="3200" i="1" dirty="0">
                <a:solidFill>
                  <a:schemeClr val="tx1"/>
                </a:solidFill>
                <a:latin typeface="+mn-lt"/>
              </a:rPr>
              <a:t>.</a:t>
            </a:r>
          </a:p>
          <a:p>
            <a:pPr marL="900000" lvl="1" indent="-444500">
              <a:lnSpc>
                <a:spcPct val="114000"/>
              </a:lnSpc>
              <a:spcBef>
                <a:spcPts val="0"/>
              </a:spcBef>
              <a:spcAft>
                <a:spcPts val="0"/>
              </a:spcAft>
              <a:buFont typeface="+mj-lt"/>
              <a:buAutoNum type="arabicPeriod"/>
              <a:defRPr/>
            </a:pPr>
            <a:r>
              <a:rPr lang="en-IE" sz="3200" dirty="0">
                <a:solidFill>
                  <a:schemeClr val="tx1"/>
                </a:solidFill>
                <a:latin typeface="+mn-lt"/>
              </a:rPr>
              <a:t>Skills, Education and Training.</a:t>
            </a:r>
          </a:p>
          <a:p>
            <a:pPr marL="900000" lvl="1" indent="-444500">
              <a:lnSpc>
                <a:spcPct val="114000"/>
              </a:lnSpc>
              <a:spcBef>
                <a:spcPts val="0"/>
              </a:spcBef>
              <a:spcAft>
                <a:spcPts val="0"/>
              </a:spcAft>
              <a:buFont typeface="+mj-lt"/>
              <a:buAutoNum type="arabicPeriod"/>
              <a:defRPr/>
            </a:pPr>
            <a:r>
              <a:rPr lang="en-IE" sz="3200" dirty="0">
                <a:solidFill>
                  <a:schemeClr val="tx1"/>
                </a:solidFill>
                <a:latin typeface="+mn-lt"/>
              </a:rPr>
              <a:t>Culture of Entrepreneurship and Innovation.</a:t>
            </a:r>
          </a:p>
          <a:p>
            <a:pPr marL="444500" indent="-444500">
              <a:spcBef>
                <a:spcPts val="1200"/>
              </a:spcBef>
              <a:spcAft>
                <a:spcPts val="1200"/>
              </a:spcAft>
              <a:buFont typeface="Wingdings 3" panose="05040102010807070707" pitchFamily="18" charset="2"/>
              <a:buChar char="Ú"/>
              <a:defRPr/>
            </a:pPr>
            <a:endParaRPr lang="en-IE" sz="3200" dirty="0">
              <a:solidFill>
                <a:schemeClr val="tx1"/>
              </a:solidFill>
            </a:endParaRPr>
          </a:p>
        </p:txBody>
      </p:sp>
    </p:spTree>
    <p:extLst>
      <p:ext uri="{BB962C8B-B14F-4D97-AF65-F5344CB8AC3E}">
        <p14:creationId xmlns:p14="http://schemas.microsoft.com/office/powerpoint/2010/main" val="3225671464"/>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9CC64BF-0BEE-4876-9004-28750C2942D4}" type="slidenum">
              <a:rPr lang="en-US" smtClean="0"/>
              <a:pPr>
                <a:defRPr/>
              </a:pPr>
              <a:t>11</a:t>
            </a:fld>
            <a:endParaRPr lang="en-US" dirty="0"/>
          </a:p>
        </p:txBody>
      </p:sp>
      <p:sp>
        <p:nvSpPr>
          <p:cNvPr id="9" name="Title 1"/>
          <p:cNvSpPr txBox="1">
            <a:spLocks/>
          </p:cNvSpPr>
          <p:nvPr/>
        </p:nvSpPr>
        <p:spPr>
          <a:xfrm>
            <a:off x="457200" y="487899"/>
            <a:ext cx="8229600" cy="996885"/>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3600" b="0" kern="1200" cap="all" baseline="0">
                <a:solidFill>
                  <a:srgbClr val="FFFFFF"/>
                </a:solidFill>
                <a:latin typeface="+mj-lt"/>
                <a:ea typeface="+mj-ea"/>
                <a:cs typeface="+mj-cs"/>
              </a:defRPr>
            </a:lvl1pPr>
          </a:lstStyle>
          <a:p>
            <a:pPr fontAlgn="auto">
              <a:spcAft>
                <a:spcPts val="0"/>
              </a:spcAft>
            </a:pPr>
            <a:r>
              <a:rPr lang="en-IE" sz="3200" b="1" dirty="0"/>
              <a:t>Key </a:t>
            </a:r>
            <a:r>
              <a:rPr lang="en-IE" sz="3200" b="1" i="1" dirty="0"/>
              <a:t>‘Objectives’ </a:t>
            </a:r>
            <a:r>
              <a:rPr lang="en-IE" sz="3200" b="1" dirty="0"/>
              <a:t>associated with each Driver</a:t>
            </a:r>
            <a:endParaRPr lang="en-IE" sz="3000" b="1" dirty="0"/>
          </a:p>
        </p:txBody>
      </p:sp>
      <p:sp>
        <p:nvSpPr>
          <p:cNvPr id="6" name="TextBox 5"/>
          <p:cNvSpPr txBox="1"/>
          <p:nvPr/>
        </p:nvSpPr>
        <p:spPr>
          <a:xfrm>
            <a:off x="2555776" y="6525344"/>
            <a:ext cx="936104" cy="276999"/>
          </a:xfrm>
          <a:prstGeom prst="rect">
            <a:avLst/>
          </a:prstGeom>
          <a:solidFill>
            <a:schemeClr val="tx1"/>
          </a:solidFill>
        </p:spPr>
        <p:txBody>
          <a:bodyPr wrap="square" rtlCol="0">
            <a:spAutoFit/>
          </a:bodyPr>
          <a:lstStyle/>
          <a:p>
            <a:endParaRPr lang="en-IE" dirty="0"/>
          </a:p>
        </p:txBody>
      </p:sp>
      <p:sp>
        <p:nvSpPr>
          <p:cNvPr id="2" name="Rectangle 1"/>
          <p:cNvSpPr/>
          <p:nvPr/>
        </p:nvSpPr>
        <p:spPr>
          <a:xfrm>
            <a:off x="-180528" y="1628800"/>
            <a:ext cx="9540552" cy="4385816"/>
          </a:xfrm>
          <a:prstGeom prst="rect">
            <a:avLst/>
          </a:prstGeom>
        </p:spPr>
        <p:txBody>
          <a:bodyPr wrap="square">
            <a:spAutoFit/>
          </a:bodyPr>
          <a:lstStyle/>
          <a:p>
            <a:pPr marL="800100" lvl="1" indent="-342900">
              <a:spcBef>
                <a:spcPts val="600"/>
              </a:spcBef>
              <a:spcAft>
                <a:spcPts val="600"/>
              </a:spcAft>
              <a:buFont typeface="+mj-lt"/>
              <a:buAutoNum type="arabicPeriod"/>
            </a:pPr>
            <a:r>
              <a:rPr lang="en-IE" sz="3200" dirty="0">
                <a:solidFill>
                  <a:schemeClr val="tx1"/>
                </a:solidFill>
                <a:latin typeface="+mn-lt"/>
              </a:rPr>
              <a:t>A unified, integrated vision for the Dublin Region.</a:t>
            </a:r>
          </a:p>
          <a:p>
            <a:pPr marL="800100" lvl="1" indent="-342900">
              <a:spcBef>
                <a:spcPts val="600"/>
              </a:spcBef>
              <a:spcAft>
                <a:spcPts val="600"/>
              </a:spcAft>
              <a:buFont typeface="+mj-lt"/>
              <a:buAutoNum type="arabicPeriod"/>
            </a:pPr>
            <a:r>
              <a:rPr lang="en-IE" sz="3200" dirty="0">
                <a:solidFill>
                  <a:schemeClr val="tx1"/>
                </a:solidFill>
                <a:latin typeface="+mn-lt"/>
              </a:rPr>
              <a:t>High-quality, efficient, responsive and supportive enterprise environment.</a:t>
            </a:r>
          </a:p>
          <a:p>
            <a:pPr marL="800100" lvl="1" indent="-342900">
              <a:spcBef>
                <a:spcPts val="600"/>
              </a:spcBef>
              <a:spcAft>
                <a:spcPts val="600"/>
              </a:spcAft>
              <a:buFont typeface="+mj-lt"/>
              <a:buAutoNum type="arabicPeriod"/>
            </a:pPr>
            <a:r>
              <a:rPr lang="en-IE" sz="3200" dirty="0">
                <a:solidFill>
                  <a:schemeClr val="tx1"/>
                </a:solidFill>
                <a:latin typeface="+mn-lt"/>
              </a:rPr>
              <a:t>Build on emerging sectoral advantages.</a:t>
            </a:r>
          </a:p>
          <a:p>
            <a:pPr marL="800100" lvl="1" indent="-342900">
              <a:spcBef>
                <a:spcPts val="600"/>
              </a:spcBef>
              <a:spcAft>
                <a:spcPts val="600"/>
              </a:spcAft>
              <a:buFont typeface="+mj-lt"/>
              <a:buAutoNum type="arabicPeriod"/>
            </a:pPr>
            <a:r>
              <a:rPr lang="en-IE" sz="3200" dirty="0">
                <a:solidFill>
                  <a:schemeClr val="tx1"/>
                </a:solidFill>
                <a:latin typeface="+mn-lt"/>
              </a:rPr>
              <a:t>Targeted educational and training initiatives.</a:t>
            </a:r>
          </a:p>
          <a:p>
            <a:pPr marL="800100" lvl="1" indent="-342900">
              <a:spcBef>
                <a:spcPts val="600"/>
              </a:spcBef>
              <a:spcAft>
                <a:spcPts val="600"/>
              </a:spcAft>
              <a:buFont typeface="+mj-lt"/>
              <a:buAutoNum type="arabicPeriod"/>
            </a:pPr>
            <a:r>
              <a:rPr lang="en-IE" sz="3200" dirty="0">
                <a:solidFill>
                  <a:schemeClr val="tx1"/>
                </a:solidFill>
                <a:latin typeface="+mn-lt"/>
              </a:rPr>
              <a:t>Culture of entrepreneurship and innovation.</a:t>
            </a:r>
          </a:p>
          <a:p>
            <a:pPr marL="444500" indent="-444500">
              <a:spcBef>
                <a:spcPts val="1200"/>
              </a:spcBef>
              <a:spcAft>
                <a:spcPts val="1200"/>
              </a:spcAft>
              <a:buFont typeface="Wingdings 3" panose="05040102010807070707" pitchFamily="18" charset="2"/>
              <a:buChar char="Ú"/>
              <a:defRPr/>
            </a:pPr>
            <a:endParaRPr lang="en-IE" sz="3200" dirty="0">
              <a:solidFill>
                <a:schemeClr val="tx1"/>
              </a:solidFill>
            </a:endParaRPr>
          </a:p>
        </p:txBody>
      </p:sp>
    </p:spTree>
    <p:extLst>
      <p:ext uri="{BB962C8B-B14F-4D97-AF65-F5344CB8AC3E}">
        <p14:creationId xmlns:p14="http://schemas.microsoft.com/office/powerpoint/2010/main" val="2575960846"/>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616624"/>
          </a:xfrm>
        </p:spPr>
        <p:txBody>
          <a:bodyPr/>
          <a:lstStyle/>
          <a:p>
            <a:endParaRPr lang="en-GB" dirty="0"/>
          </a:p>
          <a:p>
            <a:pPr marL="457200" lvl="1" indent="0">
              <a:buNone/>
            </a:pPr>
            <a:endParaRPr lang="en-GB" sz="3600" dirty="0"/>
          </a:p>
          <a:p>
            <a:endParaRPr lang="en-IE" sz="1800" dirty="0"/>
          </a:p>
          <a:p>
            <a:endParaRPr lang="en-GB" sz="2000" dirty="0"/>
          </a:p>
          <a:p>
            <a:endParaRPr lang="en-GB" sz="2000" dirty="0"/>
          </a:p>
          <a:p>
            <a:endParaRPr lang="en-IE" sz="2000" dirty="0"/>
          </a:p>
        </p:txBody>
      </p:sp>
      <p:sp>
        <p:nvSpPr>
          <p:cNvPr id="4" name="Slide Number Placeholder 3"/>
          <p:cNvSpPr>
            <a:spLocks noGrp="1"/>
          </p:cNvSpPr>
          <p:nvPr>
            <p:ph type="sldNum" sz="quarter" idx="12"/>
          </p:nvPr>
        </p:nvSpPr>
        <p:spPr/>
        <p:txBody>
          <a:bodyPr/>
          <a:lstStyle/>
          <a:p>
            <a:pPr>
              <a:defRPr/>
            </a:pPr>
            <a:fld id="{B9CC64BF-0BEE-4876-9004-28750C2942D4}" type="slidenum">
              <a:rPr lang="en-US" smtClean="0"/>
              <a:pPr>
                <a:defRPr/>
              </a:pPr>
              <a:t>12</a:t>
            </a:fld>
            <a:endParaRPr lang="en-US" dirty="0"/>
          </a:p>
        </p:txBody>
      </p:sp>
      <p:sp>
        <p:nvSpPr>
          <p:cNvPr id="7" name="Rectangle 6"/>
          <p:cNvSpPr/>
          <p:nvPr/>
        </p:nvSpPr>
        <p:spPr>
          <a:xfrm>
            <a:off x="323527" y="1700808"/>
            <a:ext cx="8651309" cy="2554545"/>
          </a:xfrm>
          <a:prstGeom prst="rect">
            <a:avLst/>
          </a:prstGeom>
        </p:spPr>
        <p:txBody>
          <a:bodyPr wrap="square">
            <a:spAutoFit/>
          </a:bodyPr>
          <a:lstStyle/>
          <a:p>
            <a:pPr marL="444500" indent="-444500">
              <a:spcBef>
                <a:spcPts val="0"/>
              </a:spcBef>
              <a:spcAft>
                <a:spcPts val="0"/>
              </a:spcAft>
              <a:buFont typeface="Wingdings 3" panose="05040102010807070707" pitchFamily="18" charset="2"/>
              <a:buChar char="Ú"/>
              <a:defRPr/>
            </a:pPr>
            <a:r>
              <a:rPr lang="en-IE" sz="3200" b="1" i="1" dirty="0">
                <a:solidFill>
                  <a:schemeClr val="tx1"/>
                </a:solidFill>
                <a:latin typeface="+mj-lt"/>
              </a:rPr>
              <a:t>‘Recommendations’ </a:t>
            </a:r>
            <a:r>
              <a:rPr lang="en-IE" sz="3200" dirty="0">
                <a:solidFill>
                  <a:schemeClr val="tx1"/>
                </a:solidFill>
                <a:latin typeface="+mj-lt"/>
              </a:rPr>
              <a:t>to ensure the delivery of the </a:t>
            </a:r>
            <a:r>
              <a:rPr lang="en-IE" sz="3200" b="1" i="1" dirty="0">
                <a:solidFill>
                  <a:schemeClr val="tx1"/>
                </a:solidFill>
                <a:latin typeface="+mj-lt"/>
              </a:rPr>
              <a:t>‘Objectives’.</a:t>
            </a:r>
          </a:p>
          <a:p>
            <a:pPr marL="444500" indent="-444500">
              <a:spcBef>
                <a:spcPts val="0"/>
              </a:spcBef>
              <a:spcAft>
                <a:spcPts val="0"/>
              </a:spcAft>
              <a:buFont typeface="Wingdings 3" panose="05040102010807070707" pitchFamily="18" charset="2"/>
              <a:buChar char="Ú"/>
              <a:defRPr/>
            </a:pPr>
            <a:r>
              <a:rPr lang="en-IE" sz="3200" b="1" i="1" dirty="0">
                <a:solidFill>
                  <a:schemeClr val="tx1"/>
                </a:solidFill>
                <a:latin typeface="+mj-lt"/>
              </a:rPr>
              <a:t>‘Actions</a:t>
            </a:r>
            <a:r>
              <a:rPr lang="en-IE" sz="3200" dirty="0">
                <a:solidFill>
                  <a:schemeClr val="tx1"/>
                </a:solidFill>
                <a:latin typeface="+mj-lt"/>
              </a:rPr>
              <a:t>’ to secure </a:t>
            </a:r>
            <a:r>
              <a:rPr lang="en-IE" sz="3200" dirty="0">
                <a:solidFill>
                  <a:schemeClr val="tx1"/>
                </a:solidFill>
                <a:latin typeface="+mn-lt"/>
              </a:rPr>
              <a:t>the </a:t>
            </a:r>
            <a:r>
              <a:rPr lang="en-IE" sz="3200" b="1" i="1" dirty="0">
                <a:solidFill>
                  <a:schemeClr val="tx1"/>
                </a:solidFill>
                <a:latin typeface="+mn-lt"/>
              </a:rPr>
              <a:t>‘Recommendations’</a:t>
            </a:r>
            <a:r>
              <a:rPr lang="en-IE" sz="3200" dirty="0">
                <a:solidFill>
                  <a:schemeClr val="tx1"/>
                </a:solidFill>
                <a:latin typeface="+mn-lt"/>
              </a:rPr>
              <a:t>.</a:t>
            </a:r>
            <a:endParaRPr lang="en-US" sz="2000" dirty="0">
              <a:solidFill>
                <a:schemeClr val="tx1"/>
              </a:solidFill>
              <a:latin typeface="+mj-lt"/>
            </a:endParaRPr>
          </a:p>
          <a:p>
            <a:pPr marL="901700" lvl="1" indent="-444500">
              <a:spcBef>
                <a:spcPts val="0"/>
              </a:spcBef>
              <a:spcAft>
                <a:spcPts val="0"/>
              </a:spcAft>
              <a:buFont typeface="Wingdings 3" panose="05040102010807070707" pitchFamily="18" charset="2"/>
              <a:buChar char="Ú"/>
              <a:defRPr/>
            </a:pPr>
            <a:r>
              <a:rPr lang="en-US" sz="3200" dirty="0">
                <a:solidFill>
                  <a:schemeClr val="tx1"/>
                </a:solidFill>
                <a:latin typeface="+mj-lt"/>
              </a:rPr>
              <a:t>11 Recommendations in total.</a:t>
            </a:r>
          </a:p>
          <a:p>
            <a:pPr marL="901700" lvl="1" indent="-444500">
              <a:spcBef>
                <a:spcPts val="0"/>
              </a:spcBef>
              <a:spcAft>
                <a:spcPts val="0"/>
              </a:spcAft>
              <a:buFont typeface="Wingdings 3" panose="05040102010807070707" pitchFamily="18" charset="2"/>
              <a:buChar char="Ú"/>
              <a:defRPr/>
            </a:pPr>
            <a:r>
              <a:rPr lang="en-US" sz="3200" dirty="0">
                <a:solidFill>
                  <a:schemeClr val="tx1"/>
                </a:solidFill>
                <a:latin typeface="+mj-lt"/>
              </a:rPr>
              <a:t>1-4 Recommendations per Objective.</a:t>
            </a:r>
            <a:endParaRPr lang="en-IE" sz="3200" dirty="0">
              <a:solidFill>
                <a:schemeClr val="tx1"/>
              </a:solidFill>
              <a:latin typeface="+mn-lt"/>
            </a:endParaRPr>
          </a:p>
        </p:txBody>
      </p:sp>
      <p:sp>
        <p:nvSpPr>
          <p:cNvPr id="9" name="Title 1"/>
          <p:cNvSpPr txBox="1">
            <a:spLocks/>
          </p:cNvSpPr>
          <p:nvPr/>
        </p:nvSpPr>
        <p:spPr>
          <a:xfrm>
            <a:off x="457200" y="655672"/>
            <a:ext cx="8229600" cy="634082"/>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3600" b="0" kern="1200" cap="all" baseline="0">
                <a:solidFill>
                  <a:srgbClr val="FFFFFF"/>
                </a:solidFill>
                <a:latin typeface="+mj-lt"/>
                <a:ea typeface="+mj-ea"/>
                <a:cs typeface="+mj-cs"/>
              </a:defRPr>
            </a:lvl1pPr>
          </a:lstStyle>
          <a:p>
            <a:pPr fontAlgn="auto">
              <a:spcAft>
                <a:spcPts val="0"/>
              </a:spcAft>
            </a:pPr>
            <a:r>
              <a:rPr lang="en-IE" sz="3200" b="1" i="1" dirty="0"/>
              <a:t>‘Recommendations’</a:t>
            </a:r>
            <a:r>
              <a:rPr lang="en-IE" sz="3200" b="1" dirty="0"/>
              <a:t> and ‘</a:t>
            </a:r>
            <a:r>
              <a:rPr lang="en-IE" sz="3200" b="1" i="1" dirty="0"/>
              <a:t>Actions’</a:t>
            </a:r>
            <a:endParaRPr lang="en-IE" sz="3000" b="1" i="1" dirty="0"/>
          </a:p>
        </p:txBody>
      </p:sp>
      <p:sp>
        <p:nvSpPr>
          <p:cNvPr id="6" name="TextBox 5"/>
          <p:cNvSpPr txBox="1"/>
          <p:nvPr/>
        </p:nvSpPr>
        <p:spPr>
          <a:xfrm>
            <a:off x="2555776" y="6512802"/>
            <a:ext cx="936104" cy="276999"/>
          </a:xfrm>
          <a:prstGeom prst="rect">
            <a:avLst/>
          </a:prstGeom>
          <a:solidFill>
            <a:schemeClr val="tx1"/>
          </a:solidFill>
        </p:spPr>
        <p:txBody>
          <a:bodyPr wrap="square" rtlCol="0">
            <a:spAutoFit/>
          </a:bodyPr>
          <a:lstStyle/>
          <a:p>
            <a:endParaRPr lang="en-IE" dirty="0"/>
          </a:p>
        </p:txBody>
      </p:sp>
    </p:spTree>
    <p:extLst>
      <p:ext uri="{BB962C8B-B14F-4D97-AF65-F5344CB8AC3E}">
        <p14:creationId xmlns:p14="http://schemas.microsoft.com/office/powerpoint/2010/main" val="830801255"/>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616624"/>
          </a:xfrm>
        </p:spPr>
        <p:txBody>
          <a:bodyPr/>
          <a:lstStyle/>
          <a:p>
            <a:endParaRPr lang="en-GB" dirty="0"/>
          </a:p>
          <a:p>
            <a:pPr marL="457200" lvl="1" indent="0">
              <a:buNone/>
            </a:pPr>
            <a:endParaRPr lang="en-GB" sz="3600" dirty="0"/>
          </a:p>
          <a:p>
            <a:endParaRPr lang="en-IE" sz="1800" dirty="0"/>
          </a:p>
          <a:p>
            <a:endParaRPr lang="en-GB" sz="2000" dirty="0"/>
          </a:p>
          <a:p>
            <a:endParaRPr lang="en-GB" sz="2000" dirty="0"/>
          </a:p>
          <a:p>
            <a:endParaRPr lang="en-IE" sz="2000" dirty="0"/>
          </a:p>
        </p:txBody>
      </p:sp>
      <p:sp>
        <p:nvSpPr>
          <p:cNvPr id="4" name="Slide Number Placeholder 3"/>
          <p:cNvSpPr>
            <a:spLocks noGrp="1"/>
          </p:cNvSpPr>
          <p:nvPr>
            <p:ph type="sldNum" sz="quarter" idx="12"/>
          </p:nvPr>
        </p:nvSpPr>
        <p:spPr/>
        <p:txBody>
          <a:bodyPr/>
          <a:lstStyle/>
          <a:p>
            <a:pPr>
              <a:defRPr/>
            </a:pPr>
            <a:fld id="{B9CC64BF-0BEE-4876-9004-28750C2942D4}" type="slidenum">
              <a:rPr lang="en-US" smtClean="0"/>
              <a:pPr>
                <a:defRPr/>
              </a:pPr>
              <a:t>13</a:t>
            </a:fld>
            <a:endParaRPr lang="en-US" dirty="0"/>
          </a:p>
        </p:txBody>
      </p:sp>
      <p:sp>
        <p:nvSpPr>
          <p:cNvPr id="7" name="Rectangle 6"/>
          <p:cNvSpPr/>
          <p:nvPr/>
        </p:nvSpPr>
        <p:spPr>
          <a:xfrm>
            <a:off x="323527" y="1700808"/>
            <a:ext cx="8651309" cy="4524315"/>
          </a:xfrm>
          <a:prstGeom prst="rect">
            <a:avLst/>
          </a:prstGeom>
        </p:spPr>
        <p:txBody>
          <a:bodyPr wrap="square">
            <a:spAutoFit/>
          </a:bodyPr>
          <a:lstStyle/>
          <a:p>
            <a:pPr marL="444500" indent="-444500">
              <a:spcBef>
                <a:spcPts val="0"/>
              </a:spcBef>
              <a:spcAft>
                <a:spcPts val="0"/>
              </a:spcAft>
              <a:buFont typeface="Wingdings 3" panose="05040102010807070707" pitchFamily="18" charset="2"/>
              <a:buChar char="Ú"/>
              <a:defRPr/>
            </a:pPr>
            <a:r>
              <a:rPr lang="en-US" sz="3200" dirty="0">
                <a:solidFill>
                  <a:schemeClr val="tx1"/>
                </a:solidFill>
                <a:latin typeface="+mj-lt"/>
              </a:rPr>
              <a:t>Actions:</a:t>
            </a:r>
          </a:p>
          <a:p>
            <a:pPr marL="1358900" lvl="2" indent="-444500">
              <a:spcBef>
                <a:spcPts val="0"/>
              </a:spcBef>
              <a:spcAft>
                <a:spcPts val="0"/>
              </a:spcAft>
              <a:buFont typeface="Wingdings 3" panose="05040102010807070707" pitchFamily="18" charset="2"/>
              <a:buChar char="Ú"/>
              <a:defRPr/>
            </a:pPr>
            <a:r>
              <a:rPr lang="en-US" sz="2000" dirty="0">
                <a:solidFill>
                  <a:schemeClr val="tx1"/>
                </a:solidFill>
                <a:latin typeface="+mj-lt"/>
              </a:rPr>
              <a:t>Defined by the review of policy and the enterprise landscape, consultation and collaboration with the Steering Committee.</a:t>
            </a:r>
          </a:p>
          <a:p>
            <a:pPr marL="1358900" lvl="2" indent="-444500">
              <a:spcBef>
                <a:spcPts val="0"/>
              </a:spcBef>
              <a:spcAft>
                <a:spcPts val="0"/>
              </a:spcAft>
              <a:buFont typeface="Wingdings 3" panose="05040102010807070707" pitchFamily="18" charset="2"/>
              <a:buChar char="Ú"/>
              <a:defRPr/>
            </a:pPr>
            <a:r>
              <a:rPr lang="en-US" sz="2000" dirty="0">
                <a:solidFill>
                  <a:schemeClr val="tx1"/>
                </a:solidFill>
                <a:latin typeface="+mj-lt"/>
              </a:rPr>
              <a:t>18 Actions in total.</a:t>
            </a:r>
          </a:p>
          <a:p>
            <a:pPr marL="1358900" lvl="2" indent="-444500">
              <a:spcBef>
                <a:spcPts val="0"/>
              </a:spcBef>
              <a:spcAft>
                <a:spcPts val="0"/>
              </a:spcAft>
              <a:buFont typeface="Wingdings 3" panose="05040102010807070707" pitchFamily="18" charset="2"/>
              <a:buChar char="Ú"/>
              <a:defRPr/>
            </a:pPr>
            <a:r>
              <a:rPr lang="en-US" sz="2000" dirty="0">
                <a:solidFill>
                  <a:schemeClr val="tx1"/>
                </a:solidFill>
                <a:latin typeface="+mj-lt"/>
              </a:rPr>
              <a:t>1-7 Actions per Recommendation.</a:t>
            </a:r>
          </a:p>
          <a:p>
            <a:pPr marL="1358900" lvl="2" indent="-444500">
              <a:spcBef>
                <a:spcPts val="0"/>
              </a:spcBef>
              <a:spcAft>
                <a:spcPts val="0"/>
              </a:spcAft>
              <a:buFont typeface="Wingdings 3" panose="05040102010807070707" pitchFamily="18" charset="2"/>
              <a:buChar char="Ú"/>
              <a:defRPr/>
            </a:pPr>
            <a:r>
              <a:rPr lang="en-US" sz="2000" dirty="0">
                <a:solidFill>
                  <a:schemeClr val="tx1"/>
                </a:solidFill>
                <a:latin typeface="+mj-lt"/>
              </a:rPr>
              <a:t>Time-specific:</a:t>
            </a:r>
          </a:p>
          <a:p>
            <a:pPr marL="1816100" lvl="3" indent="-444500">
              <a:spcBef>
                <a:spcPts val="0"/>
              </a:spcBef>
              <a:spcAft>
                <a:spcPts val="0"/>
              </a:spcAft>
              <a:buFont typeface="Wingdings 3" panose="05040102010807070707" pitchFamily="18" charset="2"/>
              <a:buChar char="Ú"/>
              <a:defRPr/>
            </a:pPr>
            <a:r>
              <a:rPr lang="en-US" sz="2000" dirty="0">
                <a:solidFill>
                  <a:schemeClr val="tx1"/>
                </a:solidFill>
                <a:latin typeface="+mj-lt"/>
              </a:rPr>
              <a:t>Short-term (1-12 months);</a:t>
            </a:r>
          </a:p>
          <a:p>
            <a:pPr marL="1816100" lvl="3" indent="-444500">
              <a:spcBef>
                <a:spcPts val="0"/>
              </a:spcBef>
              <a:spcAft>
                <a:spcPts val="0"/>
              </a:spcAft>
              <a:buFont typeface="Wingdings 3" panose="05040102010807070707" pitchFamily="18" charset="2"/>
              <a:buChar char="Ú"/>
              <a:defRPr/>
            </a:pPr>
            <a:r>
              <a:rPr lang="en-US" sz="2000" dirty="0">
                <a:solidFill>
                  <a:schemeClr val="tx1"/>
                </a:solidFill>
                <a:latin typeface="+mj-lt"/>
              </a:rPr>
              <a:t>Medium-term (12-36 months);</a:t>
            </a:r>
          </a:p>
          <a:p>
            <a:pPr marL="1816100" lvl="3" indent="-444500">
              <a:spcBef>
                <a:spcPts val="0"/>
              </a:spcBef>
              <a:spcAft>
                <a:spcPts val="0"/>
              </a:spcAft>
              <a:buFont typeface="Wingdings 3" panose="05040102010807070707" pitchFamily="18" charset="2"/>
              <a:buChar char="Ú"/>
              <a:defRPr/>
            </a:pPr>
            <a:r>
              <a:rPr lang="en-US" sz="2000" dirty="0">
                <a:solidFill>
                  <a:schemeClr val="tx1"/>
                </a:solidFill>
                <a:latin typeface="+mj-lt"/>
              </a:rPr>
              <a:t>Long-term (36months +).</a:t>
            </a:r>
          </a:p>
          <a:p>
            <a:pPr marL="1358900" lvl="2" indent="-444500">
              <a:spcBef>
                <a:spcPts val="0"/>
              </a:spcBef>
              <a:spcAft>
                <a:spcPts val="0"/>
              </a:spcAft>
              <a:buFont typeface="Wingdings 3" panose="05040102010807070707" pitchFamily="18" charset="2"/>
              <a:buChar char="Ú"/>
              <a:defRPr/>
            </a:pPr>
            <a:r>
              <a:rPr lang="en-US" sz="2000" dirty="0">
                <a:solidFill>
                  <a:schemeClr val="tx1"/>
                </a:solidFill>
                <a:latin typeface="+mj-lt"/>
              </a:rPr>
              <a:t>At regional level and at local authority level.</a:t>
            </a:r>
          </a:p>
          <a:p>
            <a:pPr marL="1358900" lvl="2" indent="-444500">
              <a:spcBef>
                <a:spcPts val="0"/>
              </a:spcBef>
              <a:spcAft>
                <a:spcPts val="0"/>
              </a:spcAft>
              <a:buFont typeface="Wingdings 3" panose="05040102010807070707" pitchFamily="18" charset="2"/>
              <a:buChar char="Ú"/>
              <a:defRPr/>
            </a:pPr>
            <a:r>
              <a:rPr lang="en-US" sz="2000" dirty="0">
                <a:solidFill>
                  <a:schemeClr val="tx1"/>
                </a:solidFill>
                <a:latin typeface="+mj-lt"/>
              </a:rPr>
              <a:t>Given a measure/monitoring mechanism.</a:t>
            </a:r>
          </a:p>
          <a:p>
            <a:pPr marL="1358900" lvl="2" indent="-444500">
              <a:spcBef>
                <a:spcPts val="0"/>
              </a:spcBef>
              <a:spcAft>
                <a:spcPts val="0"/>
              </a:spcAft>
              <a:buFont typeface="Wingdings 3" panose="05040102010807070707" pitchFamily="18" charset="2"/>
              <a:buChar char="Ú"/>
              <a:defRPr/>
            </a:pPr>
            <a:r>
              <a:rPr lang="en-US" sz="2000" dirty="0">
                <a:solidFill>
                  <a:schemeClr val="tx1"/>
                </a:solidFill>
                <a:latin typeface="+mn-lt"/>
              </a:rPr>
              <a:t>Allocated partners.</a:t>
            </a:r>
          </a:p>
          <a:p>
            <a:pPr marL="1358900" lvl="2" indent="-444500">
              <a:spcBef>
                <a:spcPts val="0"/>
              </a:spcBef>
              <a:spcAft>
                <a:spcPts val="0"/>
              </a:spcAft>
              <a:buFont typeface="Wingdings 3" panose="05040102010807070707" pitchFamily="18" charset="2"/>
              <a:buChar char="Ú"/>
              <a:defRPr/>
            </a:pPr>
            <a:endParaRPr lang="en-US" sz="2000" dirty="0">
              <a:solidFill>
                <a:schemeClr val="tx1"/>
              </a:solidFill>
              <a:latin typeface="+mj-lt"/>
            </a:endParaRPr>
          </a:p>
          <a:p>
            <a:pPr marL="901700" lvl="1" indent="-444500">
              <a:spcBef>
                <a:spcPts val="0"/>
              </a:spcBef>
              <a:spcAft>
                <a:spcPts val="0"/>
              </a:spcAft>
              <a:buFont typeface="Wingdings 3" panose="05040102010807070707" pitchFamily="18" charset="2"/>
              <a:buChar char="Ú"/>
              <a:defRPr/>
            </a:pPr>
            <a:endParaRPr lang="en-US" sz="1600" dirty="0">
              <a:solidFill>
                <a:schemeClr val="tx1"/>
              </a:solidFill>
              <a:latin typeface="+mj-lt"/>
            </a:endParaRPr>
          </a:p>
        </p:txBody>
      </p:sp>
      <p:sp>
        <p:nvSpPr>
          <p:cNvPr id="9" name="Title 1"/>
          <p:cNvSpPr txBox="1">
            <a:spLocks/>
          </p:cNvSpPr>
          <p:nvPr/>
        </p:nvSpPr>
        <p:spPr>
          <a:xfrm>
            <a:off x="457200" y="655672"/>
            <a:ext cx="8229600" cy="634082"/>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3600" b="0" kern="1200" cap="all" baseline="0">
                <a:solidFill>
                  <a:srgbClr val="FFFFFF"/>
                </a:solidFill>
                <a:latin typeface="+mj-lt"/>
                <a:ea typeface="+mj-ea"/>
                <a:cs typeface="+mj-cs"/>
              </a:defRPr>
            </a:lvl1pPr>
          </a:lstStyle>
          <a:p>
            <a:pPr fontAlgn="auto">
              <a:spcAft>
                <a:spcPts val="0"/>
              </a:spcAft>
            </a:pPr>
            <a:r>
              <a:rPr lang="en-IE" sz="3200" b="1" i="1" dirty="0"/>
              <a:t>‘Actions’</a:t>
            </a:r>
            <a:endParaRPr lang="en-IE" sz="3000" b="1" i="1" dirty="0"/>
          </a:p>
        </p:txBody>
      </p:sp>
      <p:sp>
        <p:nvSpPr>
          <p:cNvPr id="6" name="TextBox 5"/>
          <p:cNvSpPr txBox="1"/>
          <p:nvPr/>
        </p:nvSpPr>
        <p:spPr>
          <a:xfrm>
            <a:off x="2555776" y="6512802"/>
            <a:ext cx="936104" cy="276999"/>
          </a:xfrm>
          <a:prstGeom prst="rect">
            <a:avLst/>
          </a:prstGeom>
          <a:solidFill>
            <a:schemeClr val="tx1"/>
          </a:solidFill>
        </p:spPr>
        <p:txBody>
          <a:bodyPr wrap="square" rtlCol="0">
            <a:spAutoFit/>
          </a:bodyPr>
          <a:lstStyle/>
          <a:p>
            <a:endParaRPr lang="en-IE" dirty="0"/>
          </a:p>
        </p:txBody>
      </p:sp>
    </p:spTree>
    <p:extLst>
      <p:ext uri="{BB962C8B-B14F-4D97-AF65-F5344CB8AC3E}">
        <p14:creationId xmlns:p14="http://schemas.microsoft.com/office/powerpoint/2010/main" val="2301582300"/>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Action 1</a:t>
            </a:r>
          </a:p>
        </p:txBody>
      </p:sp>
      <p:sp>
        <p:nvSpPr>
          <p:cNvPr id="3" name="Content Placeholder 2"/>
          <p:cNvSpPr>
            <a:spLocks noGrp="1"/>
          </p:cNvSpPr>
          <p:nvPr>
            <p:ph idx="1"/>
          </p:nvPr>
        </p:nvSpPr>
        <p:spPr>
          <a:xfrm>
            <a:off x="684656" y="1700808"/>
            <a:ext cx="7772400" cy="4206240"/>
          </a:xfrm>
        </p:spPr>
        <p:txBody>
          <a:bodyPr>
            <a:normAutofit fontScale="92500" lnSpcReduction="10000"/>
          </a:bodyPr>
          <a:lstStyle/>
          <a:p>
            <a:pPr marL="444500" indent="-444500">
              <a:spcBef>
                <a:spcPts val="0"/>
              </a:spcBef>
              <a:spcAft>
                <a:spcPts val="600"/>
              </a:spcAft>
              <a:buFont typeface="Wingdings 3" panose="05040102010807070707" pitchFamily="18" charset="2"/>
              <a:buChar char="Ú"/>
              <a:defRPr/>
            </a:pPr>
            <a:r>
              <a:rPr lang="en-IE" sz="2400" b="1" dirty="0"/>
              <a:t>Objective: </a:t>
            </a:r>
            <a:r>
              <a:rPr lang="en-IE" sz="2400" dirty="0"/>
              <a:t>City Region Positioning.</a:t>
            </a:r>
            <a:endParaRPr lang="en-IE" sz="2400" b="1" dirty="0"/>
          </a:p>
          <a:p>
            <a:pPr marL="444500" indent="-444500">
              <a:spcBef>
                <a:spcPts val="0"/>
              </a:spcBef>
              <a:spcAft>
                <a:spcPts val="600"/>
              </a:spcAft>
              <a:buFont typeface="Wingdings 3" panose="05040102010807070707" pitchFamily="18" charset="2"/>
              <a:buChar char="Ú"/>
              <a:defRPr/>
            </a:pPr>
            <a:r>
              <a:rPr lang="en-IE" sz="2400" b="1" dirty="0"/>
              <a:t>Recommendation: </a:t>
            </a:r>
            <a:r>
              <a:rPr lang="en-IE" dirty="0"/>
              <a:t>Develop a </a:t>
            </a:r>
            <a:r>
              <a:rPr lang="en-IE" i="1" dirty="0"/>
              <a:t>‘Dublin Regional Enterprise Brand’ </a:t>
            </a:r>
            <a:r>
              <a:rPr lang="en-IE" dirty="0"/>
              <a:t>and proposition for national and international promotion.</a:t>
            </a:r>
            <a:endParaRPr lang="en-IE" sz="2400" dirty="0"/>
          </a:p>
          <a:p>
            <a:pPr marL="444500" indent="-444500">
              <a:spcBef>
                <a:spcPts val="0"/>
              </a:spcBef>
              <a:spcAft>
                <a:spcPts val="600"/>
              </a:spcAft>
              <a:buFont typeface="Wingdings 3" panose="05040102010807070707" pitchFamily="18" charset="2"/>
              <a:buChar char="Ú"/>
              <a:defRPr/>
            </a:pPr>
            <a:r>
              <a:rPr lang="en-US" sz="2400" b="1" dirty="0"/>
              <a:t>Action: </a:t>
            </a:r>
            <a:r>
              <a:rPr lang="en-IE" sz="2400" dirty="0"/>
              <a:t>Create an Action Plan to promote, facilitate and incentivise the uptake of vacant and underutilised enterprise space (retail, commercial, industrial, etc.), and to identify and address key infrastructural barriers and increase progression from supported enterprise space. </a:t>
            </a:r>
            <a:r>
              <a:rPr lang="en-IE" sz="2400" i="1" dirty="0"/>
              <a:t>Example: consider use and expansion of SDCC's 'Business Support Grants'.</a:t>
            </a:r>
          </a:p>
          <a:p>
            <a:pPr marL="444500" indent="-444500">
              <a:spcBef>
                <a:spcPts val="0"/>
              </a:spcBef>
              <a:spcAft>
                <a:spcPts val="600"/>
              </a:spcAft>
              <a:buFont typeface="Wingdings 3" panose="05040102010807070707" pitchFamily="18" charset="2"/>
              <a:buChar char="Ú"/>
              <a:defRPr/>
            </a:pPr>
            <a:endParaRPr lang="en-IE" sz="2400" i="1" dirty="0"/>
          </a:p>
          <a:p>
            <a:pPr marL="444500" indent="-444500">
              <a:spcBef>
                <a:spcPts val="0"/>
              </a:spcBef>
              <a:spcAft>
                <a:spcPts val="600"/>
              </a:spcAft>
              <a:buFont typeface="Wingdings 3" panose="05040102010807070707" pitchFamily="18" charset="2"/>
              <a:buChar char="Ú"/>
              <a:defRPr/>
            </a:pPr>
            <a:r>
              <a:rPr lang="en-IE" sz="2400" b="1" dirty="0"/>
              <a:t>Local Authority:</a:t>
            </a:r>
            <a:r>
              <a:rPr lang="en-IE" sz="2400" dirty="0"/>
              <a:t> Regional Action</a:t>
            </a:r>
          </a:p>
          <a:p>
            <a:pPr marL="444500" indent="-444500">
              <a:spcBef>
                <a:spcPts val="0"/>
              </a:spcBef>
              <a:spcAft>
                <a:spcPts val="600"/>
              </a:spcAft>
              <a:buFont typeface="Wingdings 3" panose="05040102010807070707" pitchFamily="18" charset="2"/>
              <a:buChar char="Ú"/>
              <a:defRPr/>
            </a:pPr>
            <a:r>
              <a:rPr lang="en-IE" sz="2400" b="1" dirty="0"/>
              <a:t>Term: </a:t>
            </a:r>
            <a:r>
              <a:rPr lang="en-IE" sz="2400" dirty="0"/>
              <a:t>Short-term Action</a:t>
            </a:r>
            <a:endParaRPr lang="en-IE" sz="2400" b="1" dirty="0"/>
          </a:p>
          <a:p>
            <a:pPr marL="444500" indent="-444500">
              <a:spcBef>
                <a:spcPts val="0"/>
              </a:spcBef>
              <a:spcAft>
                <a:spcPts val="0"/>
              </a:spcAft>
              <a:buFont typeface="Wingdings 3" panose="05040102010807070707" pitchFamily="18" charset="2"/>
              <a:buChar char="Ú"/>
              <a:defRPr/>
            </a:pPr>
            <a:r>
              <a:rPr lang="en-US" sz="2400" b="1" dirty="0"/>
              <a:t>Monitor/Measure: </a:t>
            </a:r>
            <a:r>
              <a:rPr lang="en-US" sz="2400" dirty="0"/>
              <a:t>Brand created and promoted.</a:t>
            </a:r>
          </a:p>
        </p:txBody>
      </p:sp>
      <p:sp>
        <p:nvSpPr>
          <p:cNvPr id="4" name="Slide Number Placeholder 3"/>
          <p:cNvSpPr>
            <a:spLocks noGrp="1"/>
          </p:cNvSpPr>
          <p:nvPr>
            <p:ph type="sldNum" sz="quarter" idx="12"/>
          </p:nvPr>
        </p:nvSpPr>
        <p:spPr/>
        <p:txBody>
          <a:bodyPr/>
          <a:lstStyle/>
          <a:p>
            <a:pPr>
              <a:defRPr/>
            </a:pPr>
            <a:fld id="{B9CC64BF-0BEE-4876-9004-28750C2942D4}" type="slidenum">
              <a:rPr lang="en-US" smtClean="0"/>
              <a:pPr>
                <a:defRPr/>
              </a:pPr>
              <a:t>14</a:t>
            </a:fld>
            <a:endParaRPr lang="en-US" dirty="0"/>
          </a:p>
        </p:txBody>
      </p:sp>
    </p:spTree>
    <p:extLst>
      <p:ext uri="{BB962C8B-B14F-4D97-AF65-F5344CB8AC3E}">
        <p14:creationId xmlns:p14="http://schemas.microsoft.com/office/powerpoint/2010/main" val="1395896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Action 2</a:t>
            </a:r>
          </a:p>
        </p:txBody>
      </p:sp>
      <p:sp>
        <p:nvSpPr>
          <p:cNvPr id="3" name="Content Placeholder 2"/>
          <p:cNvSpPr>
            <a:spLocks noGrp="1"/>
          </p:cNvSpPr>
          <p:nvPr>
            <p:ph idx="1"/>
          </p:nvPr>
        </p:nvSpPr>
        <p:spPr>
          <a:xfrm>
            <a:off x="684656" y="1700808"/>
            <a:ext cx="7772400" cy="4206240"/>
          </a:xfrm>
        </p:spPr>
        <p:txBody>
          <a:bodyPr>
            <a:normAutofit fontScale="92500" lnSpcReduction="20000"/>
          </a:bodyPr>
          <a:lstStyle/>
          <a:p>
            <a:pPr marL="444500" indent="-444500">
              <a:spcBef>
                <a:spcPts val="0"/>
              </a:spcBef>
              <a:spcAft>
                <a:spcPts val="600"/>
              </a:spcAft>
              <a:buFont typeface="Wingdings 3" panose="05040102010807070707" pitchFamily="18" charset="2"/>
              <a:buChar char="Ú"/>
              <a:defRPr/>
            </a:pPr>
            <a:r>
              <a:rPr lang="en-IE" sz="2400" b="1" dirty="0"/>
              <a:t>Objective: </a:t>
            </a:r>
            <a:r>
              <a:rPr lang="en-IE" sz="2400" dirty="0"/>
              <a:t>High-quality, efficient, responsive and supportive enterprise environment.</a:t>
            </a:r>
            <a:endParaRPr lang="en-IE" sz="2400" b="1" dirty="0"/>
          </a:p>
          <a:p>
            <a:pPr marL="444500" indent="-444500">
              <a:spcBef>
                <a:spcPts val="0"/>
              </a:spcBef>
              <a:spcAft>
                <a:spcPts val="600"/>
              </a:spcAft>
              <a:buFont typeface="Wingdings 3" panose="05040102010807070707" pitchFamily="18" charset="2"/>
              <a:buChar char="Ú"/>
              <a:defRPr/>
            </a:pPr>
            <a:r>
              <a:rPr lang="en-IE" sz="2400" b="1" dirty="0"/>
              <a:t>Recommendation: </a:t>
            </a:r>
            <a:r>
              <a:rPr lang="en-IE" sz="2400" dirty="0"/>
              <a:t>Develop a coordinated approach to promoting and supporting models of enterprise space across the Region.</a:t>
            </a:r>
          </a:p>
          <a:p>
            <a:pPr marL="444500" indent="-444500">
              <a:spcBef>
                <a:spcPts val="0"/>
              </a:spcBef>
              <a:spcAft>
                <a:spcPts val="600"/>
              </a:spcAft>
              <a:buFont typeface="Wingdings 3" panose="05040102010807070707" pitchFamily="18" charset="2"/>
              <a:buChar char="Ú"/>
              <a:defRPr/>
            </a:pPr>
            <a:r>
              <a:rPr lang="en-US" sz="2400" b="1" dirty="0"/>
              <a:t>Action: </a:t>
            </a:r>
            <a:r>
              <a:rPr lang="en-IE" sz="2400" dirty="0"/>
              <a:t>Create an Action Plan to promote, facilitate and incentivise the uptake of vacant and underutilised enterprise space (retail, commercial, industrial, etc.), and to identify and address key infrastructural barriers and increase progression from supported enterprise space. Example: consider use and expansion of SDCC's </a:t>
            </a:r>
            <a:r>
              <a:rPr lang="en-IE" sz="2400" i="1" dirty="0"/>
              <a:t>'Business Support Grants'</a:t>
            </a:r>
            <a:r>
              <a:rPr lang="en-IE" sz="2400" dirty="0"/>
              <a:t>.</a:t>
            </a:r>
          </a:p>
          <a:p>
            <a:pPr marL="444500" indent="-444500">
              <a:spcBef>
                <a:spcPts val="0"/>
              </a:spcBef>
              <a:spcAft>
                <a:spcPts val="600"/>
              </a:spcAft>
              <a:buFont typeface="Wingdings 3" panose="05040102010807070707" pitchFamily="18" charset="2"/>
              <a:buChar char="Ú"/>
              <a:defRPr/>
            </a:pPr>
            <a:endParaRPr lang="en-IE" sz="2400" dirty="0"/>
          </a:p>
          <a:p>
            <a:pPr marL="444500" indent="-444500">
              <a:spcBef>
                <a:spcPts val="0"/>
              </a:spcBef>
              <a:spcAft>
                <a:spcPts val="600"/>
              </a:spcAft>
              <a:buFont typeface="Wingdings 3" panose="05040102010807070707" pitchFamily="18" charset="2"/>
              <a:buChar char="Ú"/>
              <a:defRPr/>
            </a:pPr>
            <a:r>
              <a:rPr lang="en-IE" sz="2400" b="1" dirty="0"/>
              <a:t>Local Authority:</a:t>
            </a:r>
            <a:r>
              <a:rPr lang="en-IE" sz="2400" dirty="0"/>
              <a:t> Regional Action</a:t>
            </a:r>
          </a:p>
          <a:p>
            <a:pPr marL="444500" indent="-444500">
              <a:spcBef>
                <a:spcPts val="0"/>
              </a:spcBef>
              <a:spcAft>
                <a:spcPts val="600"/>
              </a:spcAft>
              <a:buFont typeface="Wingdings 3" panose="05040102010807070707" pitchFamily="18" charset="2"/>
              <a:buChar char="Ú"/>
              <a:defRPr/>
            </a:pPr>
            <a:r>
              <a:rPr lang="en-IE" sz="2400" b="1" dirty="0"/>
              <a:t>Term: </a:t>
            </a:r>
            <a:r>
              <a:rPr lang="en-IE" sz="2400" dirty="0"/>
              <a:t>Medium-term Action</a:t>
            </a:r>
            <a:endParaRPr lang="en-IE" sz="2400" b="1" dirty="0"/>
          </a:p>
          <a:p>
            <a:pPr marL="444500" indent="-444500">
              <a:spcBef>
                <a:spcPts val="0"/>
              </a:spcBef>
              <a:spcAft>
                <a:spcPts val="600"/>
              </a:spcAft>
              <a:buFont typeface="Wingdings 3" panose="05040102010807070707" pitchFamily="18" charset="2"/>
              <a:buChar char="Ú"/>
              <a:defRPr/>
            </a:pPr>
            <a:r>
              <a:rPr lang="en-US" sz="2400" b="1" dirty="0"/>
              <a:t>Monitor/Measure: </a:t>
            </a:r>
            <a:r>
              <a:rPr lang="en-US" sz="2400" dirty="0"/>
              <a:t>Action Plan prepared and enacted.</a:t>
            </a:r>
          </a:p>
          <a:p>
            <a:pPr marL="444500" indent="-444500">
              <a:spcBef>
                <a:spcPts val="0"/>
              </a:spcBef>
              <a:spcAft>
                <a:spcPts val="0"/>
              </a:spcAft>
              <a:buFont typeface="Wingdings 3" panose="05040102010807070707" pitchFamily="18" charset="2"/>
              <a:buChar char="Ú"/>
              <a:defRPr/>
            </a:pPr>
            <a:endParaRPr lang="en-US" sz="2400" dirty="0"/>
          </a:p>
        </p:txBody>
      </p:sp>
      <p:sp>
        <p:nvSpPr>
          <p:cNvPr id="4" name="Slide Number Placeholder 3"/>
          <p:cNvSpPr>
            <a:spLocks noGrp="1"/>
          </p:cNvSpPr>
          <p:nvPr>
            <p:ph type="sldNum" sz="quarter" idx="12"/>
          </p:nvPr>
        </p:nvSpPr>
        <p:spPr/>
        <p:txBody>
          <a:bodyPr/>
          <a:lstStyle/>
          <a:p>
            <a:pPr>
              <a:defRPr/>
            </a:pPr>
            <a:fld id="{B9CC64BF-0BEE-4876-9004-28750C2942D4}" type="slidenum">
              <a:rPr lang="en-US" smtClean="0"/>
              <a:pPr>
                <a:defRPr/>
              </a:pPr>
              <a:t>15</a:t>
            </a:fld>
            <a:endParaRPr lang="en-US" dirty="0"/>
          </a:p>
        </p:txBody>
      </p:sp>
    </p:spTree>
    <p:extLst>
      <p:ext uri="{BB962C8B-B14F-4D97-AF65-F5344CB8AC3E}">
        <p14:creationId xmlns:p14="http://schemas.microsoft.com/office/powerpoint/2010/main" val="11627934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Action 3</a:t>
            </a:r>
          </a:p>
        </p:txBody>
      </p:sp>
      <p:sp>
        <p:nvSpPr>
          <p:cNvPr id="3" name="Content Placeholder 2"/>
          <p:cNvSpPr>
            <a:spLocks noGrp="1"/>
          </p:cNvSpPr>
          <p:nvPr>
            <p:ph idx="1"/>
          </p:nvPr>
        </p:nvSpPr>
        <p:spPr>
          <a:xfrm>
            <a:off x="684656" y="1700808"/>
            <a:ext cx="7772400" cy="4206240"/>
          </a:xfrm>
        </p:spPr>
        <p:txBody>
          <a:bodyPr>
            <a:normAutofit lnSpcReduction="10000"/>
          </a:bodyPr>
          <a:lstStyle/>
          <a:p>
            <a:pPr marL="444500" indent="-444500">
              <a:spcBef>
                <a:spcPts val="0"/>
              </a:spcBef>
              <a:spcAft>
                <a:spcPts val="600"/>
              </a:spcAft>
              <a:buFont typeface="Wingdings 3" panose="05040102010807070707" pitchFamily="18" charset="2"/>
              <a:buChar char="Ú"/>
              <a:defRPr/>
            </a:pPr>
            <a:r>
              <a:rPr lang="en-IE" b="1" dirty="0"/>
              <a:t>Objective: </a:t>
            </a:r>
            <a:r>
              <a:rPr lang="en-IE" dirty="0"/>
              <a:t>Potential </a:t>
            </a:r>
            <a:r>
              <a:rPr lang="en-IE" i="1" dirty="0"/>
              <a:t>‘Growth Opportunity Areas’</a:t>
            </a:r>
            <a:r>
              <a:rPr lang="en-IE" dirty="0"/>
              <a:t>.</a:t>
            </a:r>
            <a:endParaRPr lang="en-IE" b="1" dirty="0"/>
          </a:p>
          <a:p>
            <a:pPr marL="444500" indent="-444500">
              <a:spcBef>
                <a:spcPts val="0"/>
              </a:spcBef>
              <a:spcAft>
                <a:spcPts val="600"/>
              </a:spcAft>
              <a:buFont typeface="Wingdings 3" panose="05040102010807070707" pitchFamily="18" charset="2"/>
              <a:buChar char="Ú"/>
              <a:defRPr/>
            </a:pPr>
            <a:r>
              <a:rPr lang="en-IE" b="1" dirty="0"/>
              <a:t>Recommendation: </a:t>
            </a:r>
            <a:r>
              <a:rPr lang="en-IE" dirty="0"/>
              <a:t>Facilitate the synergistic clustering of enterprises.</a:t>
            </a:r>
          </a:p>
          <a:p>
            <a:pPr marL="444500" indent="-444500">
              <a:spcBef>
                <a:spcPts val="0"/>
              </a:spcBef>
              <a:spcAft>
                <a:spcPts val="600"/>
              </a:spcAft>
              <a:buFont typeface="Wingdings 3" panose="05040102010807070707" pitchFamily="18" charset="2"/>
              <a:buChar char="Ú"/>
              <a:defRPr/>
            </a:pPr>
            <a:r>
              <a:rPr lang="en-US" b="1" dirty="0"/>
              <a:t>Action: </a:t>
            </a:r>
            <a:r>
              <a:rPr lang="en-IE" dirty="0"/>
              <a:t>Explore collaborative </a:t>
            </a:r>
            <a:r>
              <a:rPr lang="en-IE" i="1" dirty="0"/>
              <a:t>'Mountains to the Sea' </a:t>
            </a:r>
            <a:r>
              <a:rPr lang="en-IE" dirty="0"/>
              <a:t>tourism opportunities in the context of the </a:t>
            </a:r>
            <a:r>
              <a:rPr lang="en-IE" i="1" dirty="0"/>
              <a:t>'A Breath of Fresh Air' </a:t>
            </a:r>
            <a:r>
              <a:rPr lang="en-IE" dirty="0"/>
              <a:t>tourism marketing campaign to promote the Region's marine and mountain amenities.</a:t>
            </a:r>
          </a:p>
          <a:p>
            <a:pPr marL="444500" indent="-444500">
              <a:spcBef>
                <a:spcPts val="0"/>
              </a:spcBef>
              <a:spcAft>
                <a:spcPts val="600"/>
              </a:spcAft>
              <a:buFont typeface="Wingdings 3" panose="05040102010807070707" pitchFamily="18" charset="2"/>
              <a:buChar char="Ú"/>
              <a:defRPr/>
            </a:pPr>
            <a:endParaRPr lang="en-IE" dirty="0"/>
          </a:p>
          <a:p>
            <a:pPr marL="444500" indent="-444500">
              <a:spcBef>
                <a:spcPts val="0"/>
              </a:spcBef>
              <a:spcAft>
                <a:spcPts val="600"/>
              </a:spcAft>
              <a:buFont typeface="Wingdings 3" panose="05040102010807070707" pitchFamily="18" charset="2"/>
              <a:buChar char="Ú"/>
              <a:defRPr/>
            </a:pPr>
            <a:r>
              <a:rPr lang="en-IE" b="1" dirty="0"/>
              <a:t>Local Authority:</a:t>
            </a:r>
            <a:r>
              <a:rPr lang="en-IE" dirty="0"/>
              <a:t> Regional Actions.</a:t>
            </a:r>
          </a:p>
          <a:p>
            <a:pPr marL="444500" indent="-444500">
              <a:spcBef>
                <a:spcPts val="0"/>
              </a:spcBef>
              <a:spcAft>
                <a:spcPts val="600"/>
              </a:spcAft>
              <a:buFont typeface="Wingdings 3" panose="05040102010807070707" pitchFamily="18" charset="2"/>
              <a:buChar char="Ú"/>
              <a:defRPr/>
            </a:pPr>
            <a:r>
              <a:rPr lang="en-IE" b="1" dirty="0"/>
              <a:t>Term: </a:t>
            </a:r>
            <a:r>
              <a:rPr lang="en-IE" dirty="0"/>
              <a:t>Short-term Action.</a:t>
            </a:r>
            <a:endParaRPr lang="en-IE" b="1" dirty="0"/>
          </a:p>
          <a:p>
            <a:pPr marL="444500" indent="-444500">
              <a:spcBef>
                <a:spcPts val="0"/>
              </a:spcBef>
              <a:spcAft>
                <a:spcPts val="600"/>
              </a:spcAft>
              <a:buFont typeface="Wingdings 3" panose="05040102010807070707" pitchFamily="18" charset="2"/>
              <a:buChar char="Ú"/>
              <a:defRPr/>
            </a:pPr>
            <a:r>
              <a:rPr lang="en-US" b="1" dirty="0"/>
              <a:t>Monitor/Measure: </a:t>
            </a:r>
            <a:r>
              <a:rPr lang="en-US" dirty="0"/>
              <a:t>Opportunities identified and implemented.</a:t>
            </a:r>
          </a:p>
          <a:p>
            <a:pPr marL="444500" indent="-444500">
              <a:spcBef>
                <a:spcPts val="0"/>
              </a:spcBef>
              <a:spcAft>
                <a:spcPts val="600"/>
              </a:spcAft>
              <a:buFont typeface="Wingdings 3" panose="05040102010807070707" pitchFamily="18" charset="2"/>
              <a:buChar char="Ú"/>
              <a:defRPr/>
            </a:pPr>
            <a:r>
              <a:rPr lang="en-US" b="1" dirty="0"/>
              <a:t>Partner: </a:t>
            </a:r>
            <a:r>
              <a:rPr lang="en-US" dirty="0"/>
              <a:t>Fáilte Ireland</a:t>
            </a:r>
          </a:p>
          <a:p>
            <a:pPr marL="444500" indent="-444500">
              <a:spcBef>
                <a:spcPts val="0"/>
              </a:spcBef>
              <a:spcAft>
                <a:spcPts val="600"/>
              </a:spcAft>
              <a:buFont typeface="Wingdings 3" panose="05040102010807070707" pitchFamily="18" charset="2"/>
              <a:buChar char="Ú"/>
              <a:defRPr/>
            </a:pPr>
            <a:endParaRPr lang="en-US" dirty="0"/>
          </a:p>
        </p:txBody>
      </p:sp>
      <p:sp>
        <p:nvSpPr>
          <p:cNvPr id="4" name="Slide Number Placeholder 3"/>
          <p:cNvSpPr>
            <a:spLocks noGrp="1"/>
          </p:cNvSpPr>
          <p:nvPr>
            <p:ph type="sldNum" sz="quarter" idx="12"/>
          </p:nvPr>
        </p:nvSpPr>
        <p:spPr/>
        <p:txBody>
          <a:bodyPr/>
          <a:lstStyle/>
          <a:p>
            <a:pPr>
              <a:defRPr/>
            </a:pPr>
            <a:fld id="{B9CC64BF-0BEE-4876-9004-28750C2942D4}" type="slidenum">
              <a:rPr lang="en-US" smtClean="0"/>
              <a:pPr>
                <a:defRPr/>
              </a:pPr>
              <a:t>16</a:t>
            </a:fld>
            <a:endParaRPr lang="en-US" dirty="0"/>
          </a:p>
        </p:txBody>
      </p:sp>
    </p:spTree>
    <p:extLst>
      <p:ext uri="{BB962C8B-B14F-4D97-AF65-F5344CB8AC3E}">
        <p14:creationId xmlns:p14="http://schemas.microsoft.com/office/powerpoint/2010/main" val="11064592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questions</a:t>
            </a:r>
          </a:p>
        </p:txBody>
      </p:sp>
      <p:sp>
        <p:nvSpPr>
          <p:cNvPr id="3" name="Content Placeholder 2"/>
          <p:cNvSpPr>
            <a:spLocks noGrp="1"/>
          </p:cNvSpPr>
          <p:nvPr>
            <p:ph idx="1"/>
          </p:nvPr>
        </p:nvSpPr>
        <p:spPr/>
        <p:txBody>
          <a:bodyPr>
            <a:normAutofit/>
          </a:bodyPr>
          <a:lstStyle/>
          <a:p>
            <a:pPr marL="0" indent="0" algn="ctr">
              <a:buNone/>
            </a:pPr>
            <a:endParaRPr lang="en-IE" sz="3200" dirty="0"/>
          </a:p>
          <a:p>
            <a:pPr marL="0" indent="0" algn="ctr">
              <a:buNone/>
            </a:pPr>
            <a:r>
              <a:rPr lang="en-IE" sz="3200" dirty="0"/>
              <a:t>Many thanks for your time.</a:t>
            </a:r>
          </a:p>
          <a:p>
            <a:pPr algn="ctr"/>
            <a:endParaRPr lang="en-IE" sz="3200" dirty="0"/>
          </a:p>
          <a:p>
            <a:pPr marL="0" indent="0" algn="ctr">
              <a:buNone/>
            </a:pPr>
            <a:r>
              <a:rPr lang="en-IE" sz="3200" dirty="0"/>
              <a:t>We are now happy to take questions.</a:t>
            </a:r>
          </a:p>
        </p:txBody>
      </p:sp>
      <p:sp>
        <p:nvSpPr>
          <p:cNvPr id="4" name="Slide Number Placeholder 3"/>
          <p:cNvSpPr>
            <a:spLocks noGrp="1"/>
          </p:cNvSpPr>
          <p:nvPr>
            <p:ph type="sldNum" sz="quarter" idx="12"/>
          </p:nvPr>
        </p:nvSpPr>
        <p:spPr/>
        <p:txBody>
          <a:bodyPr/>
          <a:lstStyle/>
          <a:p>
            <a:pPr>
              <a:defRPr/>
            </a:pPr>
            <a:fld id="{B9CC64BF-0BEE-4876-9004-28750C2942D4}" type="slidenum">
              <a:rPr lang="en-US" smtClean="0"/>
              <a:pPr>
                <a:defRPr/>
              </a:pPr>
              <a:t>17</a:t>
            </a:fld>
            <a:endParaRPr lang="en-US" dirty="0"/>
          </a:p>
        </p:txBody>
      </p:sp>
    </p:spTree>
    <p:extLst>
      <p:ext uri="{BB962C8B-B14F-4D97-AF65-F5344CB8AC3E}">
        <p14:creationId xmlns:p14="http://schemas.microsoft.com/office/powerpoint/2010/main" val="30760346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99392"/>
            <a:ext cx="9252520" cy="7128792"/>
          </a:xfrm>
          <a:prstGeom prst="rect">
            <a:avLst/>
          </a:prstGeom>
          <a:solidFill>
            <a:srgbClr val="606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Rectangle 8"/>
          <p:cNvSpPr/>
          <p:nvPr/>
        </p:nvSpPr>
        <p:spPr>
          <a:xfrm>
            <a:off x="-1601421" y="-35009"/>
            <a:ext cx="288031" cy="6893008"/>
          </a:xfrm>
          <a:prstGeom prst="rect">
            <a:avLst/>
          </a:prstGeom>
          <a:solidFill>
            <a:srgbClr val="56AC5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2033468" y="-35009"/>
            <a:ext cx="288031" cy="6893008"/>
          </a:xfrm>
          <a:prstGeom prst="rect">
            <a:avLst/>
          </a:prstGeom>
          <a:solidFill>
            <a:srgbClr val="56AC5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3210130" y="-35008"/>
            <a:ext cx="1033106" cy="6893007"/>
          </a:xfrm>
          <a:prstGeom prst="rect">
            <a:avLst/>
          </a:prstGeom>
          <a:solidFill>
            <a:srgbClr val="0087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3777027" y="-35008"/>
            <a:ext cx="1033106" cy="6893007"/>
          </a:xfrm>
          <a:prstGeom prst="rect">
            <a:avLst/>
          </a:prstGeom>
          <a:solidFill>
            <a:srgbClr val="0087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4270984" y="-35009"/>
            <a:ext cx="288031" cy="6893008"/>
          </a:xfrm>
          <a:prstGeom prst="rect">
            <a:avLst/>
          </a:prstGeom>
          <a:solidFill>
            <a:srgbClr val="56AC5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5434231" y="-35008"/>
            <a:ext cx="1033106" cy="6893007"/>
          </a:xfrm>
          <a:prstGeom prst="rect">
            <a:avLst/>
          </a:prstGeom>
          <a:solidFill>
            <a:srgbClr val="0087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3713584" y="191447"/>
            <a:ext cx="5544616" cy="1053591"/>
          </a:xfrm>
          <a:prstGeom prst="rect">
            <a:avLst/>
          </a:prstGeom>
          <a:solidFill>
            <a:srgbClr val="4FA84B">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Title 1"/>
          <p:cNvSpPr txBox="1">
            <a:spLocks/>
          </p:cNvSpPr>
          <p:nvPr/>
        </p:nvSpPr>
        <p:spPr>
          <a:xfrm>
            <a:off x="3923928" y="476672"/>
            <a:ext cx="4762872" cy="634082"/>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3600" b="0" kern="1200" cap="all" baseline="0">
                <a:solidFill>
                  <a:srgbClr val="FFFFFF"/>
                </a:solidFill>
                <a:latin typeface="+mj-lt"/>
                <a:ea typeface="+mj-ea"/>
                <a:cs typeface="+mj-cs"/>
              </a:defRPr>
            </a:lvl1pPr>
          </a:lstStyle>
          <a:p>
            <a:pPr fontAlgn="auto">
              <a:spcAft>
                <a:spcPts val="0"/>
              </a:spcAft>
            </a:pPr>
            <a:r>
              <a:rPr lang="en-IE" sz="3200" b="1" dirty="0"/>
              <a:t>Thank you</a:t>
            </a:r>
            <a:endParaRPr lang="en-IE" sz="3000" b="1" dirty="0"/>
          </a:p>
        </p:txBody>
      </p:sp>
      <p:grpSp>
        <p:nvGrpSpPr>
          <p:cNvPr id="3" name="Group 2"/>
          <p:cNvGrpSpPr/>
          <p:nvPr/>
        </p:nvGrpSpPr>
        <p:grpSpPr>
          <a:xfrm>
            <a:off x="-449400" y="6165304"/>
            <a:ext cx="10151320" cy="928478"/>
            <a:chOff x="0" y="6126521"/>
            <a:chExt cx="9144000" cy="967261"/>
          </a:xfrm>
        </p:grpSpPr>
        <p:sp>
          <p:nvSpPr>
            <p:cNvPr id="19" name="Rectangle 18"/>
            <p:cNvSpPr/>
            <p:nvPr/>
          </p:nvSpPr>
          <p:spPr>
            <a:xfrm>
              <a:off x="0" y="6126521"/>
              <a:ext cx="9144000" cy="9672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pic>
          <p:nvPicPr>
            <p:cNvPr id="20" name="Picture 19" descr="http://www.vitruv-project.eu/_bilder/FA_Logo-03.pn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6000" contrast="7000"/>
                      </a14:imgEffect>
                    </a14:imgLayer>
                  </a14:imgProps>
                </a:ext>
              </a:extLst>
            </a:blip>
            <a:srcRect/>
            <a:stretch>
              <a:fillRect/>
            </a:stretch>
          </p:blipFill>
          <p:spPr bwMode="auto">
            <a:xfrm>
              <a:off x="3674814" y="6126522"/>
              <a:ext cx="1866379" cy="648072"/>
            </a:xfrm>
            <a:prstGeom prst="rect">
              <a:avLst/>
            </a:prstGeom>
            <a:noFill/>
          </p:spPr>
        </p:pic>
        <p:pic>
          <p:nvPicPr>
            <p:cNvPr id="22" name="Picture 21" descr="Image result for dun laoghaire rathdown county council logo"/>
            <p:cNvPicPr/>
            <p:nvPr/>
          </p:nvPicPr>
          <p:blipFill>
            <a:blip r:embed="rId4" cstate="print"/>
            <a:srcRect l="14478" t="18543" r="15166" b="16683"/>
            <a:stretch>
              <a:fillRect/>
            </a:stretch>
          </p:blipFill>
          <p:spPr bwMode="auto">
            <a:xfrm>
              <a:off x="1761057" y="6140292"/>
              <a:ext cx="1566426" cy="703938"/>
            </a:xfrm>
            <a:prstGeom prst="rect">
              <a:avLst/>
            </a:prstGeom>
            <a:noFill/>
            <a:ln w="9525">
              <a:noFill/>
              <a:miter lim="800000"/>
              <a:headEnd/>
              <a:tailEnd/>
            </a:ln>
          </p:spPr>
        </p:pic>
      </p:grpSp>
      <p:sp>
        <p:nvSpPr>
          <p:cNvPr id="24" name="Title 1"/>
          <p:cNvSpPr txBox="1">
            <a:spLocks/>
          </p:cNvSpPr>
          <p:nvPr/>
        </p:nvSpPr>
        <p:spPr bwMode="auto">
          <a:xfrm>
            <a:off x="2974987" y="1590112"/>
            <a:ext cx="6169013" cy="4707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algn="l" defTabSz="914400" rtl="0" eaLnBrk="1" latinLnBrk="0" hangingPunct="1">
              <a:lnSpc>
                <a:spcPct val="85000"/>
              </a:lnSpc>
              <a:spcBef>
                <a:spcPct val="0"/>
              </a:spcBef>
              <a:buNone/>
              <a:defRPr sz="3600" b="0" kern="1200" cap="all" baseline="0">
                <a:solidFill>
                  <a:srgbClr val="FFFFFF"/>
                </a:solidFill>
                <a:latin typeface="+mj-lt"/>
                <a:ea typeface="+mj-ea"/>
                <a:cs typeface="+mj-cs"/>
              </a:defRPr>
            </a:lvl1pPr>
          </a:lstStyle>
          <a:p>
            <a:pPr fontAlgn="auto">
              <a:lnSpc>
                <a:spcPct val="100000"/>
              </a:lnSpc>
              <a:spcAft>
                <a:spcPts val="0"/>
              </a:spcAft>
            </a:pPr>
            <a:endParaRPr lang="en-US" sz="2400" b="1" dirty="0">
              <a:cs typeface="Arial"/>
            </a:endParaRPr>
          </a:p>
        </p:txBody>
      </p:sp>
      <p:sp>
        <p:nvSpPr>
          <p:cNvPr id="5" name="TextBox 4"/>
          <p:cNvSpPr txBox="1"/>
          <p:nvPr/>
        </p:nvSpPr>
        <p:spPr>
          <a:xfrm>
            <a:off x="1403648" y="6165304"/>
            <a:ext cx="1872208" cy="692696"/>
          </a:xfrm>
          <a:prstGeom prst="rect">
            <a:avLst/>
          </a:prstGeom>
          <a:solidFill>
            <a:schemeClr val="tx1"/>
          </a:solidFill>
          <a:ln>
            <a:solidFill>
              <a:schemeClr val="tx1"/>
            </a:solidFill>
          </a:ln>
        </p:spPr>
        <p:txBody>
          <a:bodyPr wrap="square" rtlCol="0">
            <a:spAutoFit/>
          </a:bodyPr>
          <a:lstStyle/>
          <a:p>
            <a:endParaRPr lang="en-IE" dirty="0"/>
          </a:p>
        </p:txBody>
      </p:sp>
      <p:sp>
        <p:nvSpPr>
          <p:cNvPr id="23" name="Rectangle 22"/>
          <p:cNvSpPr/>
          <p:nvPr/>
        </p:nvSpPr>
        <p:spPr>
          <a:xfrm>
            <a:off x="2771800" y="1235636"/>
            <a:ext cx="6803746" cy="1262983"/>
          </a:xfrm>
          <a:prstGeom prst="rect">
            <a:avLst/>
          </a:prstGeom>
          <a:solidFill>
            <a:srgbClr val="0087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E" dirty="0"/>
          </a:p>
        </p:txBody>
      </p:sp>
      <p:sp>
        <p:nvSpPr>
          <p:cNvPr id="4" name="Rectangle 3"/>
          <p:cNvSpPr/>
          <p:nvPr/>
        </p:nvSpPr>
        <p:spPr>
          <a:xfrm>
            <a:off x="2962876" y="1576688"/>
            <a:ext cx="6167792" cy="82172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fontAlgn="auto">
              <a:spcAft>
                <a:spcPts val="0"/>
              </a:spcAft>
            </a:pPr>
            <a:r>
              <a:rPr lang="en-US" sz="2000" i="1" cap="all" dirty="0">
                <a:solidFill>
                  <a:srgbClr val="FFFFFF"/>
                </a:solidFill>
                <a:latin typeface="+mj-lt"/>
                <a:ea typeface="+mj-ea"/>
                <a:cs typeface="Arial"/>
              </a:rPr>
              <a:t>Dublin Regional Enterprise Strategy 2017-2019</a:t>
            </a:r>
          </a:p>
        </p:txBody>
      </p:sp>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94892" y="2494120"/>
            <a:ext cx="9599832" cy="3668977"/>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25282" y="4358959"/>
            <a:ext cx="5857343" cy="1813695"/>
          </a:xfrm>
          <a:prstGeom prst="rect">
            <a:avLst/>
          </a:prstGeom>
        </p:spPr>
      </p:pic>
      <p:pic>
        <p:nvPicPr>
          <p:cNvPr id="25" name="Picture 24"/>
          <p:cNvPicPr>
            <a:picLocks noChangeAspect="1"/>
          </p:cNvPicPr>
          <p:nvPr/>
        </p:nvPicPr>
        <p:blipFill rotWithShape="1">
          <a:blip r:embed="rId7">
            <a:extLst>
              <a:ext uri="{28A0092B-C50C-407E-A947-70E740481C1C}">
                <a14:useLocalDpi xmlns:a14="http://schemas.microsoft.com/office/drawing/2010/main" val="0"/>
              </a:ext>
            </a:extLst>
          </a:blip>
          <a:srcRect l="7476" t="31230" b="21539"/>
          <a:stretch/>
        </p:blipFill>
        <p:spPr>
          <a:xfrm>
            <a:off x="4125282" y="2491831"/>
            <a:ext cx="5522972" cy="1872209"/>
          </a:xfrm>
          <a:prstGeom prst="rect">
            <a:avLst/>
          </a:prstGeom>
        </p:spPr>
      </p:pic>
    </p:spTree>
    <p:extLst>
      <p:ext uri="{BB962C8B-B14F-4D97-AF65-F5344CB8AC3E}">
        <p14:creationId xmlns:p14="http://schemas.microsoft.com/office/powerpoint/2010/main" val="3798553345"/>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616624"/>
          </a:xfrm>
        </p:spPr>
        <p:txBody>
          <a:bodyPr/>
          <a:lstStyle/>
          <a:p>
            <a:endParaRPr lang="en-GB" dirty="0"/>
          </a:p>
          <a:p>
            <a:pPr marL="457200" lvl="1" indent="0">
              <a:buNone/>
            </a:pPr>
            <a:endParaRPr lang="en-GB" sz="3600" dirty="0"/>
          </a:p>
          <a:p>
            <a:endParaRPr lang="en-IE" sz="2000" dirty="0"/>
          </a:p>
        </p:txBody>
      </p:sp>
      <p:sp>
        <p:nvSpPr>
          <p:cNvPr id="4" name="Slide Number Placeholder 3"/>
          <p:cNvSpPr>
            <a:spLocks noGrp="1"/>
          </p:cNvSpPr>
          <p:nvPr>
            <p:ph type="sldNum" sz="quarter" idx="12"/>
          </p:nvPr>
        </p:nvSpPr>
        <p:spPr/>
        <p:txBody>
          <a:bodyPr/>
          <a:lstStyle/>
          <a:p>
            <a:pPr>
              <a:defRPr/>
            </a:pPr>
            <a:fld id="{B9CC64BF-0BEE-4876-9004-28750C2942D4}" type="slidenum">
              <a:rPr lang="en-US" smtClean="0"/>
              <a:pPr>
                <a:defRPr/>
              </a:pPr>
              <a:t>2</a:t>
            </a:fld>
            <a:endParaRPr lang="en-US" dirty="0"/>
          </a:p>
        </p:txBody>
      </p:sp>
      <p:sp>
        <p:nvSpPr>
          <p:cNvPr id="7" name="Rectangle 6"/>
          <p:cNvSpPr/>
          <p:nvPr/>
        </p:nvSpPr>
        <p:spPr>
          <a:xfrm>
            <a:off x="323527" y="1700808"/>
            <a:ext cx="8651309" cy="4585871"/>
          </a:xfrm>
          <a:prstGeom prst="rect">
            <a:avLst/>
          </a:prstGeom>
        </p:spPr>
        <p:txBody>
          <a:bodyPr wrap="square">
            <a:spAutoFit/>
          </a:bodyPr>
          <a:lstStyle/>
          <a:p>
            <a:pPr marL="444500" indent="-444500">
              <a:spcBef>
                <a:spcPts val="1200"/>
              </a:spcBef>
              <a:spcAft>
                <a:spcPts val="1200"/>
              </a:spcAft>
              <a:buFont typeface="Wingdings 3" panose="05040102010807070707" pitchFamily="18" charset="2"/>
              <a:buChar char="Ú"/>
              <a:defRPr/>
            </a:pPr>
            <a:r>
              <a:rPr lang="en-IE" sz="3200" dirty="0">
                <a:solidFill>
                  <a:schemeClr val="tx1"/>
                </a:solidFill>
                <a:latin typeface="+mj-lt"/>
              </a:rPr>
              <a:t>Establishing the Context </a:t>
            </a:r>
          </a:p>
          <a:p>
            <a:pPr marL="444500" indent="-444500">
              <a:spcBef>
                <a:spcPts val="1200"/>
              </a:spcBef>
              <a:spcAft>
                <a:spcPts val="1200"/>
              </a:spcAft>
              <a:buFont typeface="Wingdings 3" panose="05040102010807070707" pitchFamily="18" charset="2"/>
              <a:buChar char="Ú"/>
              <a:defRPr/>
            </a:pPr>
            <a:r>
              <a:rPr lang="en-IE" sz="3200" dirty="0">
                <a:solidFill>
                  <a:schemeClr val="tx1"/>
                </a:solidFill>
                <a:latin typeface="+mj-lt"/>
              </a:rPr>
              <a:t>Policy Framework</a:t>
            </a:r>
          </a:p>
          <a:p>
            <a:pPr marL="444500" indent="-444500">
              <a:spcBef>
                <a:spcPts val="1200"/>
              </a:spcBef>
              <a:spcAft>
                <a:spcPts val="1200"/>
              </a:spcAft>
              <a:buFont typeface="Wingdings 3" panose="05040102010807070707" pitchFamily="18" charset="2"/>
              <a:buChar char="Ú"/>
              <a:defRPr/>
            </a:pPr>
            <a:r>
              <a:rPr lang="en-IE" sz="3200" dirty="0">
                <a:solidFill>
                  <a:schemeClr val="tx1"/>
                </a:solidFill>
                <a:latin typeface="+mj-lt"/>
              </a:rPr>
              <a:t>Enterprise Landscape – Regionally</a:t>
            </a:r>
          </a:p>
          <a:p>
            <a:pPr marL="444500" indent="-444500">
              <a:spcBef>
                <a:spcPts val="1200"/>
              </a:spcBef>
              <a:spcAft>
                <a:spcPts val="1200"/>
              </a:spcAft>
              <a:buFont typeface="Wingdings 3" panose="05040102010807070707" pitchFamily="18" charset="2"/>
              <a:buChar char="Ú"/>
              <a:defRPr/>
            </a:pPr>
            <a:r>
              <a:rPr lang="en-IE" sz="3200" dirty="0">
                <a:solidFill>
                  <a:schemeClr val="tx1"/>
                </a:solidFill>
                <a:latin typeface="+mj-lt"/>
              </a:rPr>
              <a:t>Strategic Pathway to develop Strategy</a:t>
            </a:r>
          </a:p>
          <a:p>
            <a:pPr marL="444500" indent="-444500">
              <a:spcBef>
                <a:spcPts val="1200"/>
              </a:spcBef>
              <a:spcAft>
                <a:spcPts val="1200"/>
              </a:spcAft>
              <a:buFont typeface="Wingdings 3" panose="05040102010807070707" pitchFamily="18" charset="2"/>
              <a:buChar char="Ú"/>
              <a:defRPr/>
            </a:pPr>
            <a:r>
              <a:rPr lang="en-IE" sz="3200" dirty="0">
                <a:solidFill>
                  <a:schemeClr val="tx1"/>
                </a:solidFill>
                <a:latin typeface="+mj-lt"/>
              </a:rPr>
              <a:t>Next Steps</a:t>
            </a:r>
          </a:p>
          <a:p>
            <a:pPr>
              <a:spcBef>
                <a:spcPts val="1200"/>
              </a:spcBef>
              <a:spcAft>
                <a:spcPts val="1200"/>
              </a:spcAft>
              <a:defRPr/>
            </a:pPr>
            <a:endParaRPr lang="en-US" sz="3200" dirty="0">
              <a:solidFill>
                <a:schemeClr val="tx1"/>
              </a:solidFill>
              <a:latin typeface="+mj-lt"/>
            </a:endParaRPr>
          </a:p>
        </p:txBody>
      </p:sp>
      <p:sp>
        <p:nvSpPr>
          <p:cNvPr id="9" name="Title 1"/>
          <p:cNvSpPr txBox="1">
            <a:spLocks/>
          </p:cNvSpPr>
          <p:nvPr/>
        </p:nvSpPr>
        <p:spPr>
          <a:xfrm>
            <a:off x="457200" y="655672"/>
            <a:ext cx="8229600" cy="634082"/>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3600" b="0" kern="1200" cap="all" baseline="0">
                <a:solidFill>
                  <a:srgbClr val="FFFFFF"/>
                </a:solidFill>
                <a:latin typeface="+mj-lt"/>
                <a:ea typeface="+mj-ea"/>
                <a:cs typeface="+mj-cs"/>
              </a:defRPr>
            </a:lvl1pPr>
          </a:lstStyle>
          <a:p>
            <a:pPr fontAlgn="auto">
              <a:spcAft>
                <a:spcPts val="0"/>
              </a:spcAft>
            </a:pPr>
            <a:r>
              <a:rPr lang="en-IE" sz="3200" b="1" dirty="0"/>
              <a:t>Summary of presentation</a:t>
            </a:r>
            <a:endParaRPr lang="en-IE" sz="3000" b="1" dirty="0"/>
          </a:p>
        </p:txBody>
      </p:sp>
      <p:sp>
        <p:nvSpPr>
          <p:cNvPr id="6" name="TextBox 5"/>
          <p:cNvSpPr txBox="1"/>
          <p:nvPr/>
        </p:nvSpPr>
        <p:spPr>
          <a:xfrm>
            <a:off x="2555776" y="6466919"/>
            <a:ext cx="936104" cy="276999"/>
          </a:xfrm>
          <a:prstGeom prst="rect">
            <a:avLst/>
          </a:prstGeom>
          <a:solidFill>
            <a:schemeClr val="tx1"/>
          </a:solidFill>
        </p:spPr>
        <p:txBody>
          <a:bodyPr wrap="square" rtlCol="0">
            <a:spAutoFit/>
          </a:bodyPr>
          <a:lstStyle/>
          <a:p>
            <a:endParaRPr lang="en-IE" dirty="0"/>
          </a:p>
        </p:txBody>
      </p:sp>
    </p:spTree>
    <p:extLst>
      <p:ext uri="{BB962C8B-B14F-4D97-AF65-F5344CB8AC3E}">
        <p14:creationId xmlns:p14="http://schemas.microsoft.com/office/powerpoint/2010/main" val="431283656"/>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616624"/>
          </a:xfrm>
        </p:spPr>
        <p:txBody>
          <a:bodyPr/>
          <a:lstStyle/>
          <a:p>
            <a:endParaRPr lang="en-GB" dirty="0"/>
          </a:p>
          <a:p>
            <a:pPr marL="457200" lvl="1" indent="0">
              <a:buNone/>
            </a:pPr>
            <a:endParaRPr lang="en-GB" sz="3600" dirty="0"/>
          </a:p>
          <a:p>
            <a:endParaRPr lang="en-IE" sz="1800" dirty="0"/>
          </a:p>
          <a:p>
            <a:endParaRPr lang="en-GB" sz="2000" dirty="0"/>
          </a:p>
          <a:p>
            <a:endParaRPr lang="en-IE" sz="2000" dirty="0"/>
          </a:p>
          <a:p>
            <a:endParaRPr lang="en-IE" sz="2000" dirty="0"/>
          </a:p>
        </p:txBody>
      </p:sp>
      <p:sp>
        <p:nvSpPr>
          <p:cNvPr id="4" name="Slide Number Placeholder 3"/>
          <p:cNvSpPr>
            <a:spLocks noGrp="1"/>
          </p:cNvSpPr>
          <p:nvPr>
            <p:ph type="sldNum" sz="quarter" idx="12"/>
          </p:nvPr>
        </p:nvSpPr>
        <p:spPr/>
        <p:txBody>
          <a:bodyPr/>
          <a:lstStyle/>
          <a:p>
            <a:pPr>
              <a:defRPr/>
            </a:pPr>
            <a:fld id="{B9CC64BF-0BEE-4876-9004-28750C2942D4}" type="slidenum">
              <a:rPr lang="en-US" smtClean="0"/>
              <a:pPr>
                <a:defRPr/>
              </a:pPr>
              <a:t>3</a:t>
            </a:fld>
            <a:endParaRPr lang="en-US" dirty="0"/>
          </a:p>
        </p:txBody>
      </p:sp>
      <p:sp>
        <p:nvSpPr>
          <p:cNvPr id="7" name="Rectangle 6"/>
          <p:cNvSpPr/>
          <p:nvPr/>
        </p:nvSpPr>
        <p:spPr>
          <a:xfrm>
            <a:off x="323527" y="1700808"/>
            <a:ext cx="8651309" cy="1446550"/>
          </a:xfrm>
          <a:prstGeom prst="rect">
            <a:avLst/>
          </a:prstGeom>
        </p:spPr>
        <p:txBody>
          <a:bodyPr wrap="square">
            <a:spAutoFit/>
          </a:bodyPr>
          <a:lstStyle/>
          <a:p>
            <a:pPr marL="444500" indent="-444500">
              <a:spcBef>
                <a:spcPts val="1200"/>
              </a:spcBef>
              <a:spcAft>
                <a:spcPts val="1200"/>
              </a:spcAft>
              <a:buFont typeface="Wingdings 3" panose="05040102010807070707" pitchFamily="18" charset="2"/>
              <a:buChar char="Ú"/>
              <a:defRPr/>
            </a:pPr>
            <a:endParaRPr lang="en-US" sz="1400" dirty="0">
              <a:solidFill>
                <a:schemeClr val="tx1"/>
              </a:solidFill>
              <a:latin typeface="+mj-lt"/>
            </a:endParaRPr>
          </a:p>
          <a:p>
            <a:pPr marL="444500" indent="-444500">
              <a:spcBef>
                <a:spcPts val="1200"/>
              </a:spcBef>
              <a:spcAft>
                <a:spcPts val="1200"/>
              </a:spcAft>
              <a:buFont typeface="Wingdings 3" panose="05040102010807070707" pitchFamily="18" charset="2"/>
              <a:buChar char="Ú"/>
              <a:defRPr/>
            </a:pPr>
            <a:endParaRPr lang="en-US" sz="1400" dirty="0">
              <a:solidFill>
                <a:schemeClr val="tx1"/>
              </a:solidFill>
              <a:latin typeface="+mj-lt"/>
            </a:endParaRPr>
          </a:p>
          <a:p>
            <a:pPr marL="444500" indent="-444500">
              <a:spcBef>
                <a:spcPts val="1200"/>
              </a:spcBef>
              <a:spcAft>
                <a:spcPts val="1200"/>
              </a:spcAft>
              <a:buFont typeface="Wingdings 3" panose="05040102010807070707" pitchFamily="18" charset="2"/>
              <a:buChar char="Ú"/>
              <a:defRPr/>
            </a:pPr>
            <a:endParaRPr lang="en-US" sz="2000" dirty="0">
              <a:solidFill>
                <a:schemeClr val="tx1"/>
              </a:solidFill>
              <a:latin typeface="+mj-lt"/>
            </a:endParaRPr>
          </a:p>
        </p:txBody>
      </p:sp>
      <p:sp>
        <p:nvSpPr>
          <p:cNvPr id="9" name="Title 1"/>
          <p:cNvSpPr txBox="1">
            <a:spLocks/>
          </p:cNvSpPr>
          <p:nvPr/>
        </p:nvSpPr>
        <p:spPr>
          <a:xfrm>
            <a:off x="457200" y="655672"/>
            <a:ext cx="8229600" cy="634082"/>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3600" b="0" kern="1200" cap="all" baseline="0">
                <a:solidFill>
                  <a:srgbClr val="FFFFFF"/>
                </a:solidFill>
                <a:latin typeface="+mj-lt"/>
                <a:ea typeface="+mj-ea"/>
                <a:cs typeface="+mj-cs"/>
              </a:defRPr>
            </a:lvl1pPr>
          </a:lstStyle>
          <a:p>
            <a:pPr fontAlgn="auto">
              <a:spcAft>
                <a:spcPts val="0"/>
              </a:spcAft>
            </a:pPr>
            <a:r>
              <a:rPr lang="en-IE" sz="3200" b="1" dirty="0"/>
              <a:t>Establishing the Context</a:t>
            </a:r>
            <a:endParaRPr lang="en-IE" sz="3000" b="1" dirty="0"/>
          </a:p>
        </p:txBody>
      </p:sp>
      <p:sp>
        <p:nvSpPr>
          <p:cNvPr id="6" name="TextBox 5"/>
          <p:cNvSpPr txBox="1"/>
          <p:nvPr/>
        </p:nvSpPr>
        <p:spPr>
          <a:xfrm>
            <a:off x="2555776" y="6525344"/>
            <a:ext cx="936104" cy="276999"/>
          </a:xfrm>
          <a:prstGeom prst="rect">
            <a:avLst/>
          </a:prstGeom>
          <a:solidFill>
            <a:schemeClr val="tx1"/>
          </a:solidFill>
        </p:spPr>
        <p:txBody>
          <a:bodyPr wrap="square" rtlCol="0">
            <a:spAutoFit/>
          </a:bodyPr>
          <a:lstStyle/>
          <a:p>
            <a:endParaRPr lang="en-IE" dirty="0"/>
          </a:p>
        </p:txBody>
      </p:sp>
      <p:sp>
        <p:nvSpPr>
          <p:cNvPr id="8" name="Rectangle 7"/>
          <p:cNvSpPr/>
          <p:nvPr/>
        </p:nvSpPr>
        <p:spPr>
          <a:xfrm>
            <a:off x="323526" y="1556792"/>
            <a:ext cx="8651309" cy="4508927"/>
          </a:xfrm>
          <a:prstGeom prst="rect">
            <a:avLst/>
          </a:prstGeom>
        </p:spPr>
        <p:txBody>
          <a:bodyPr wrap="square">
            <a:spAutoFit/>
          </a:bodyPr>
          <a:lstStyle/>
          <a:p>
            <a:pPr marL="444500" indent="-444500">
              <a:spcBef>
                <a:spcPts val="0"/>
              </a:spcBef>
              <a:spcAft>
                <a:spcPts val="600"/>
              </a:spcAft>
              <a:buFont typeface="Wingdings 3" panose="05040102010807070707" pitchFamily="18" charset="2"/>
              <a:buChar char="Ú"/>
              <a:defRPr/>
            </a:pPr>
            <a:r>
              <a:rPr lang="en-IE" sz="3200" dirty="0">
                <a:solidFill>
                  <a:schemeClr val="tx1"/>
                </a:solidFill>
                <a:latin typeface="+mj-lt"/>
              </a:rPr>
              <a:t>Joint strategy for Enterprise for the four Dublin local authorities.</a:t>
            </a:r>
          </a:p>
          <a:p>
            <a:pPr marL="444500" indent="-444500">
              <a:spcBef>
                <a:spcPts val="0"/>
              </a:spcBef>
              <a:spcAft>
                <a:spcPts val="600"/>
              </a:spcAft>
              <a:buFont typeface="Wingdings 3" panose="05040102010807070707" pitchFamily="18" charset="2"/>
              <a:buChar char="Ú"/>
              <a:defRPr/>
            </a:pPr>
            <a:r>
              <a:rPr lang="en-IE" sz="3200" dirty="0">
                <a:solidFill>
                  <a:schemeClr val="tx1"/>
                </a:solidFill>
                <a:latin typeface="+mj-lt"/>
              </a:rPr>
              <a:t>Three year strategy to guide enterprise growth and development.</a:t>
            </a:r>
          </a:p>
          <a:p>
            <a:pPr marL="444500" indent="-444500">
              <a:spcBef>
                <a:spcPts val="0"/>
              </a:spcBef>
              <a:spcAft>
                <a:spcPts val="600"/>
              </a:spcAft>
              <a:buFont typeface="Wingdings 3" panose="05040102010807070707" pitchFamily="18" charset="2"/>
              <a:buChar char="Ú"/>
              <a:defRPr/>
            </a:pPr>
            <a:r>
              <a:rPr lang="en-IE" sz="3200" dirty="0">
                <a:solidFill>
                  <a:schemeClr val="tx1"/>
                </a:solidFill>
                <a:latin typeface="+mj-lt"/>
              </a:rPr>
              <a:t>Clear benefits to a combined strategy at a regional level:</a:t>
            </a:r>
          </a:p>
          <a:p>
            <a:pPr marL="901700" lvl="1" indent="-444500">
              <a:spcBef>
                <a:spcPts val="0"/>
              </a:spcBef>
              <a:spcAft>
                <a:spcPts val="0"/>
              </a:spcAft>
              <a:buFont typeface="Wingdings 3" panose="05040102010807070707" pitchFamily="18" charset="2"/>
              <a:buChar char="Ú"/>
              <a:defRPr/>
            </a:pPr>
            <a:r>
              <a:rPr lang="en-IE" sz="2000" dirty="0">
                <a:solidFill>
                  <a:schemeClr val="tx1"/>
                </a:solidFill>
                <a:latin typeface="+mj-lt"/>
              </a:rPr>
              <a:t>Joint initiatives;</a:t>
            </a:r>
          </a:p>
          <a:p>
            <a:pPr marL="901700" lvl="1" indent="-444500">
              <a:spcBef>
                <a:spcPts val="0"/>
              </a:spcBef>
              <a:spcAft>
                <a:spcPts val="0"/>
              </a:spcAft>
              <a:buFont typeface="Wingdings 3" panose="05040102010807070707" pitchFamily="18" charset="2"/>
              <a:buChar char="Ú"/>
              <a:defRPr/>
            </a:pPr>
            <a:r>
              <a:rPr lang="en-IE" sz="2000" dirty="0">
                <a:solidFill>
                  <a:schemeClr val="tx1"/>
                </a:solidFill>
                <a:latin typeface="+mj-lt"/>
              </a:rPr>
              <a:t>Complementarities and synergies;</a:t>
            </a:r>
          </a:p>
          <a:p>
            <a:pPr marL="901700" lvl="1" indent="-444500">
              <a:spcBef>
                <a:spcPts val="0"/>
              </a:spcBef>
              <a:spcAft>
                <a:spcPts val="0"/>
              </a:spcAft>
              <a:buFont typeface="Wingdings 3" panose="05040102010807070707" pitchFamily="18" charset="2"/>
              <a:buChar char="Ú"/>
              <a:defRPr/>
            </a:pPr>
            <a:r>
              <a:rPr lang="en-IE" sz="2000" dirty="0">
                <a:solidFill>
                  <a:schemeClr val="tx1"/>
                </a:solidFill>
                <a:latin typeface="+mj-lt"/>
              </a:rPr>
              <a:t>Enhanced sharing of best practices;</a:t>
            </a:r>
          </a:p>
          <a:p>
            <a:pPr marL="901700" lvl="1" indent="-444500">
              <a:spcBef>
                <a:spcPts val="0"/>
              </a:spcBef>
              <a:spcAft>
                <a:spcPts val="0"/>
              </a:spcAft>
              <a:buFont typeface="Wingdings 3" panose="05040102010807070707" pitchFamily="18" charset="2"/>
              <a:buChar char="Ú"/>
              <a:defRPr/>
            </a:pPr>
            <a:r>
              <a:rPr lang="en-IE" sz="2000" dirty="0">
                <a:solidFill>
                  <a:schemeClr val="tx1"/>
                </a:solidFill>
                <a:latin typeface="+mj-lt"/>
              </a:rPr>
              <a:t>Consistent voice for the Dublin Region.</a:t>
            </a:r>
          </a:p>
        </p:txBody>
      </p:sp>
    </p:spTree>
    <p:extLst>
      <p:ext uri="{BB962C8B-B14F-4D97-AF65-F5344CB8AC3E}">
        <p14:creationId xmlns:p14="http://schemas.microsoft.com/office/powerpoint/2010/main" val="1107508773"/>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616624"/>
          </a:xfrm>
        </p:spPr>
        <p:txBody>
          <a:bodyPr/>
          <a:lstStyle/>
          <a:p>
            <a:endParaRPr lang="en-GB" dirty="0"/>
          </a:p>
          <a:p>
            <a:pPr marL="457200" lvl="1" indent="0">
              <a:buNone/>
            </a:pPr>
            <a:endParaRPr lang="en-GB" sz="3600" dirty="0"/>
          </a:p>
          <a:p>
            <a:endParaRPr lang="en-IE" sz="1800" dirty="0"/>
          </a:p>
          <a:p>
            <a:pPr marL="0" indent="0">
              <a:buNone/>
            </a:pPr>
            <a:endParaRPr lang="en-GB" sz="2000" dirty="0"/>
          </a:p>
        </p:txBody>
      </p:sp>
      <p:sp>
        <p:nvSpPr>
          <p:cNvPr id="4" name="Slide Number Placeholder 3"/>
          <p:cNvSpPr>
            <a:spLocks noGrp="1"/>
          </p:cNvSpPr>
          <p:nvPr>
            <p:ph type="sldNum" sz="quarter" idx="12"/>
          </p:nvPr>
        </p:nvSpPr>
        <p:spPr/>
        <p:txBody>
          <a:bodyPr/>
          <a:lstStyle/>
          <a:p>
            <a:pPr>
              <a:defRPr/>
            </a:pPr>
            <a:fld id="{B9CC64BF-0BEE-4876-9004-28750C2942D4}" type="slidenum">
              <a:rPr lang="en-US" smtClean="0"/>
              <a:pPr>
                <a:defRPr/>
              </a:pPr>
              <a:t>4</a:t>
            </a:fld>
            <a:endParaRPr lang="en-US" dirty="0"/>
          </a:p>
        </p:txBody>
      </p:sp>
      <p:sp>
        <p:nvSpPr>
          <p:cNvPr id="7" name="Rectangle 6"/>
          <p:cNvSpPr/>
          <p:nvPr/>
        </p:nvSpPr>
        <p:spPr>
          <a:xfrm>
            <a:off x="323527" y="1556792"/>
            <a:ext cx="8651309" cy="4847481"/>
          </a:xfrm>
          <a:prstGeom prst="rect">
            <a:avLst/>
          </a:prstGeom>
        </p:spPr>
        <p:txBody>
          <a:bodyPr wrap="square">
            <a:spAutoFit/>
          </a:bodyPr>
          <a:lstStyle/>
          <a:p>
            <a:pPr marL="444500" indent="-444500">
              <a:spcBef>
                <a:spcPts val="0"/>
              </a:spcBef>
              <a:spcAft>
                <a:spcPts val="0"/>
              </a:spcAft>
              <a:buFont typeface="Wingdings 3" panose="05040102010807070707" pitchFamily="18" charset="2"/>
              <a:buChar char="Ú"/>
              <a:defRPr/>
            </a:pPr>
            <a:r>
              <a:rPr lang="en-IE" sz="3200" dirty="0">
                <a:solidFill>
                  <a:schemeClr val="tx1"/>
                </a:solidFill>
                <a:latin typeface="+mj-lt"/>
              </a:rPr>
              <a:t>A </a:t>
            </a:r>
            <a:r>
              <a:rPr lang="en-IE" sz="3200" b="1" i="1" dirty="0">
                <a:solidFill>
                  <a:schemeClr val="tx1"/>
                </a:solidFill>
                <a:latin typeface="+mj-lt"/>
              </a:rPr>
              <a:t>‘systems’ </a:t>
            </a:r>
            <a:r>
              <a:rPr lang="en-IE" sz="3200" dirty="0">
                <a:solidFill>
                  <a:schemeClr val="tx1"/>
                </a:solidFill>
                <a:latin typeface="+mj-lt"/>
              </a:rPr>
              <a:t>approach: </a:t>
            </a:r>
          </a:p>
          <a:p>
            <a:pPr marL="901700" lvl="1" indent="-444500">
              <a:spcBef>
                <a:spcPts val="0"/>
              </a:spcBef>
              <a:spcAft>
                <a:spcPts val="0"/>
              </a:spcAft>
              <a:buFont typeface="Wingdings 3" panose="05040102010807070707" pitchFamily="18" charset="2"/>
              <a:buChar char="Ú"/>
              <a:defRPr/>
            </a:pPr>
            <a:r>
              <a:rPr lang="en-IE" sz="2000" dirty="0">
                <a:solidFill>
                  <a:schemeClr val="tx1"/>
                </a:solidFill>
                <a:latin typeface="+mj-lt"/>
              </a:rPr>
              <a:t>Creating networks;</a:t>
            </a:r>
          </a:p>
          <a:p>
            <a:pPr marL="901700" lvl="1" indent="-444500">
              <a:spcBef>
                <a:spcPts val="0"/>
              </a:spcBef>
              <a:spcAft>
                <a:spcPts val="0"/>
              </a:spcAft>
              <a:buFont typeface="Wingdings 3" panose="05040102010807070707" pitchFamily="18" charset="2"/>
              <a:buChar char="Ú"/>
              <a:defRPr/>
            </a:pPr>
            <a:r>
              <a:rPr lang="en-IE" sz="2000" dirty="0">
                <a:solidFill>
                  <a:schemeClr val="tx1"/>
                </a:solidFill>
                <a:latin typeface="+mj-lt"/>
              </a:rPr>
              <a:t>Cluster development;</a:t>
            </a:r>
          </a:p>
          <a:p>
            <a:pPr marL="901700" lvl="1" indent="-444500">
              <a:spcBef>
                <a:spcPts val="0"/>
              </a:spcBef>
              <a:spcAft>
                <a:spcPts val="0"/>
              </a:spcAft>
              <a:buFont typeface="Wingdings 3" panose="05040102010807070707" pitchFamily="18" charset="2"/>
              <a:buChar char="Ú"/>
              <a:defRPr/>
            </a:pPr>
            <a:r>
              <a:rPr lang="en-IE" sz="2000" dirty="0">
                <a:solidFill>
                  <a:schemeClr val="tx1"/>
                </a:solidFill>
                <a:latin typeface="+mj-lt"/>
              </a:rPr>
              <a:t>Addressing coordination issues; </a:t>
            </a:r>
          </a:p>
          <a:p>
            <a:pPr marL="901700" lvl="1" indent="-444500">
              <a:spcBef>
                <a:spcPts val="0"/>
              </a:spcBef>
              <a:spcAft>
                <a:spcPts val="0"/>
              </a:spcAft>
              <a:buFont typeface="Wingdings 3" panose="05040102010807070707" pitchFamily="18" charset="2"/>
              <a:buChar char="Ú"/>
              <a:defRPr/>
            </a:pPr>
            <a:r>
              <a:rPr lang="en-IE" sz="2000" dirty="0">
                <a:solidFill>
                  <a:schemeClr val="tx1"/>
                </a:solidFill>
                <a:latin typeface="+mj-lt"/>
              </a:rPr>
              <a:t>Aligning strategic priorities;</a:t>
            </a:r>
          </a:p>
          <a:p>
            <a:pPr marL="901700" lvl="1" indent="-444500">
              <a:spcBef>
                <a:spcPts val="0"/>
              </a:spcBef>
              <a:spcAft>
                <a:spcPts val="0"/>
              </a:spcAft>
              <a:buFont typeface="Wingdings 3" panose="05040102010807070707" pitchFamily="18" charset="2"/>
              <a:buChar char="Ú"/>
              <a:defRPr/>
            </a:pPr>
            <a:r>
              <a:rPr lang="en-IE" sz="2000" dirty="0">
                <a:solidFill>
                  <a:schemeClr val="tx1"/>
                </a:solidFill>
                <a:latin typeface="+mj-lt"/>
              </a:rPr>
              <a:t>Dialogue with enterprise.</a:t>
            </a:r>
            <a:endParaRPr lang="en-US" sz="2000" dirty="0">
              <a:solidFill>
                <a:schemeClr val="tx1"/>
              </a:solidFill>
              <a:latin typeface="+mj-lt"/>
            </a:endParaRPr>
          </a:p>
          <a:p>
            <a:pPr marL="444500" indent="-444500">
              <a:spcBef>
                <a:spcPts val="600"/>
              </a:spcBef>
              <a:spcAft>
                <a:spcPts val="0"/>
              </a:spcAft>
              <a:buFont typeface="Wingdings 3" panose="05040102010807070707" pitchFamily="18" charset="2"/>
              <a:buChar char="Ú"/>
              <a:defRPr/>
            </a:pPr>
            <a:r>
              <a:rPr lang="en-US" sz="3200" dirty="0">
                <a:solidFill>
                  <a:schemeClr val="tx1"/>
                </a:solidFill>
                <a:latin typeface="+mj-lt"/>
              </a:rPr>
              <a:t>Underlying Themes:</a:t>
            </a:r>
          </a:p>
          <a:p>
            <a:pPr marL="901700" lvl="1" indent="-444500">
              <a:spcBef>
                <a:spcPts val="0"/>
              </a:spcBef>
              <a:spcAft>
                <a:spcPts val="0"/>
              </a:spcAft>
              <a:buFont typeface="Wingdings 3" panose="05040102010807070707" pitchFamily="18" charset="2"/>
              <a:buChar char="Ú"/>
              <a:defRPr/>
            </a:pPr>
            <a:r>
              <a:rPr lang="en-US" sz="2000" dirty="0">
                <a:solidFill>
                  <a:schemeClr val="tx1"/>
                </a:solidFill>
                <a:latin typeface="+mj-lt"/>
              </a:rPr>
              <a:t>Technological change;</a:t>
            </a:r>
          </a:p>
          <a:p>
            <a:pPr marL="901700" lvl="1" indent="-444500">
              <a:spcBef>
                <a:spcPts val="0"/>
              </a:spcBef>
              <a:spcAft>
                <a:spcPts val="0"/>
              </a:spcAft>
              <a:buFont typeface="Wingdings 3" panose="05040102010807070707" pitchFamily="18" charset="2"/>
              <a:buChar char="Ú"/>
              <a:defRPr/>
            </a:pPr>
            <a:r>
              <a:rPr lang="en-US" sz="2000" dirty="0">
                <a:solidFill>
                  <a:schemeClr val="tx1"/>
                </a:solidFill>
                <a:latin typeface="+mj-lt"/>
              </a:rPr>
              <a:t>Skills and talent;</a:t>
            </a:r>
          </a:p>
          <a:p>
            <a:pPr marL="901700" lvl="1" indent="-444500">
              <a:spcBef>
                <a:spcPts val="0"/>
              </a:spcBef>
              <a:spcAft>
                <a:spcPts val="0"/>
              </a:spcAft>
              <a:buFont typeface="Wingdings 3" panose="05040102010807070707" pitchFamily="18" charset="2"/>
              <a:buChar char="Ú"/>
              <a:defRPr/>
            </a:pPr>
            <a:r>
              <a:rPr lang="en-US" sz="2000" dirty="0">
                <a:solidFill>
                  <a:schemeClr val="tx1"/>
                </a:solidFill>
                <a:latin typeface="+mj-lt"/>
              </a:rPr>
              <a:t>Local enterprise reform;</a:t>
            </a:r>
          </a:p>
          <a:p>
            <a:pPr marL="901700" lvl="1" indent="-444500">
              <a:spcBef>
                <a:spcPts val="0"/>
              </a:spcBef>
              <a:spcAft>
                <a:spcPts val="0"/>
              </a:spcAft>
              <a:buFont typeface="Wingdings 3" panose="05040102010807070707" pitchFamily="18" charset="2"/>
              <a:buChar char="Ú"/>
              <a:defRPr/>
            </a:pPr>
            <a:r>
              <a:rPr lang="en-US" sz="2000" dirty="0">
                <a:solidFill>
                  <a:schemeClr val="tx1"/>
                </a:solidFill>
                <a:latin typeface="+mj-lt"/>
              </a:rPr>
              <a:t>Entrepreneurship and Innovation;</a:t>
            </a:r>
          </a:p>
          <a:p>
            <a:pPr marL="901700" lvl="1" indent="-444500">
              <a:spcBef>
                <a:spcPts val="0"/>
              </a:spcBef>
              <a:spcAft>
                <a:spcPts val="0"/>
              </a:spcAft>
              <a:buFont typeface="Wingdings 3" panose="05040102010807070707" pitchFamily="18" charset="2"/>
              <a:buChar char="Ú"/>
              <a:defRPr/>
            </a:pPr>
            <a:r>
              <a:rPr lang="en-US" sz="2000" dirty="0">
                <a:solidFill>
                  <a:schemeClr val="tx1"/>
                </a:solidFill>
                <a:latin typeface="+mj-lt"/>
              </a:rPr>
              <a:t>Place-making;</a:t>
            </a:r>
          </a:p>
          <a:p>
            <a:pPr marL="901700" lvl="1" indent="-444500">
              <a:spcBef>
                <a:spcPts val="0"/>
              </a:spcBef>
              <a:spcAft>
                <a:spcPts val="0"/>
              </a:spcAft>
              <a:buFont typeface="Wingdings 3" panose="05040102010807070707" pitchFamily="18" charset="2"/>
              <a:buChar char="Ú"/>
              <a:defRPr/>
            </a:pPr>
            <a:r>
              <a:rPr lang="en-US" sz="2000" dirty="0">
                <a:solidFill>
                  <a:schemeClr val="tx1"/>
                </a:solidFill>
                <a:latin typeface="+mj-lt"/>
              </a:rPr>
              <a:t>Smart </a:t>
            </a:r>
            <a:r>
              <a:rPr lang="en-IE" sz="2000" dirty="0">
                <a:solidFill>
                  <a:schemeClr val="tx1"/>
                </a:solidFill>
                <a:latin typeface="+mj-lt"/>
              </a:rPr>
              <a:t>specialisation;</a:t>
            </a:r>
          </a:p>
          <a:p>
            <a:pPr marL="901700" lvl="1" indent="-444500">
              <a:spcBef>
                <a:spcPts val="0"/>
              </a:spcBef>
              <a:spcAft>
                <a:spcPts val="0"/>
              </a:spcAft>
              <a:buFont typeface="Wingdings 3" panose="05040102010807070707" pitchFamily="18" charset="2"/>
              <a:buChar char="Ú"/>
              <a:defRPr/>
            </a:pPr>
            <a:r>
              <a:rPr lang="en-US" sz="2000" dirty="0">
                <a:solidFill>
                  <a:schemeClr val="tx1"/>
                </a:solidFill>
                <a:latin typeface="+mj-lt"/>
              </a:rPr>
              <a:t>Change and adaptation.</a:t>
            </a:r>
          </a:p>
        </p:txBody>
      </p:sp>
      <p:sp>
        <p:nvSpPr>
          <p:cNvPr id="9" name="Title 1"/>
          <p:cNvSpPr txBox="1">
            <a:spLocks/>
          </p:cNvSpPr>
          <p:nvPr/>
        </p:nvSpPr>
        <p:spPr>
          <a:xfrm>
            <a:off x="457200" y="655672"/>
            <a:ext cx="8229600" cy="634082"/>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3600" b="0" kern="1200" cap="all" baseline="0">
                <a:solidFill>
                  <a:srgbClr val="FFFFFF"/>
                </a:solidFill>
                <a:latin typeface="+mj-lt"/>
                <a:ea typeface="+mj-ea"/>
                <a:cs typeface="+mj-cs"/>
              </a:defRPr>
            </a:lvl1pPr>
          </a:lstStyle>
          <a:p>
            <a:pPr fontAlgn="auto">
              <a:spcAft>
                <a:spcPts val="0"/>
              </a:spcAft>
            </a:pPr>
            <a:r>
              <a:rPr lang="en-IE" sz="3200" b="1" dirty="0"/>
              <a:t>Policy Framework</a:t>
            </a:r>
            <a:endParaRPr lang="en-IE" sz="3000" b="1" dirty="0"/>
          </a:p>
        </p:txBody>
      </p:sp>
      <p:sp>
        <p:nvSpPr>
          <p:cNvPr id="6" name="TextBox 5"/>
          <p:cNvSpPr txBox="1"/>
          <p:nvPr/>
        </p:nvSpPr>
        <p:spPr>
          <a:xfrm>
            <a:off x="2555776" y="6525344"/>
            <a:ext cx="936104" cy="276999"/>
          </a:xfrm>
          <a:prstGeom prst="rect">
            <a:avLst/>
          </a:prstGeom>
          <a:solidFill>
            <a:schemeClr val="tx1"/>
          </a:solidFill>
        </p:spPr>
        <p:txBody>
          <a:bodyPr wrap="square" rtlCol="0">
            <a:spAutoFit/>
          </a:bodyPr>
          <a:lstStyle/>
          <a:p>
            <a:endParaRPr lang="en-IE" dirty="0"/>
          </a:p>
        </p:txBody>
      </p:sp>
    </p:spTree>
    <p:extLst>
      <p:ext uri="{BB962C8B-B14F-4D97-AF65-F5344CB8AC3E}">
        <p14:creationId xmlns:p14="http://schemas.microsoft.com/office/powerpoint/2010/main" val="2682028468"/>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75830" y="1985296"/>
            <a:ext cx="7956609" cy="3603944"/>
          </a:xfrm>
          <a:prstGeom prst="rect">
            <a:avLst/>
          </a:prstGeom>
          <a:solidFill>
            <a:schemeClr val="tx1"/>
          </a:solidFill>
        </p:spPr>
        <p:txBody>
          <a:bodyPr wrap="square" rtlCol="0">
            <a:spAutoFit/>
          </a:bodyPr>
          <a:lstStyle/>
          <a:p>
            <a:endParaRPr lang="en-IE" dirty="0"/>
          </a:p>
        </p:txBody>
      </p:sp>
      <p:sp>
        <p:nvSpPr>
          <p:cNvPr id="4" name="Slide Number Placeholder 3"/>
          <p:cNvSpPr>
            <a:spLocks noGrp="1"/>
          </p:cNvSpPr>
          <p:nvPr>
            <p:ph type="sldNum" sz="quarter" idx="12"/>
          </p:nvPr>
        </p:nvSpPr>
        <p:spPr/>
        <p:txBody>
          <a:bodyPr/>
          <a:lstStyle/>
          <a:p>
            <a:pPr>
              <a:defRPr/>
            </a:pPr>
            <a:fld id="{B9CC64BF-0BEE-4876-9004-28750C2942D4}" type="slidenum">
              <a:rPr lang="en-US" smtClean="0"/>
              <a:pPr>
                <a:defRPr/>
              </a:pPr>
              <a:t>5</a:t>
            </a:fld>
            <a:endParaRPr lang="en-US" dirty="0"/>
          </a:p>
        </p:txBody>
      </p:sp>
      <p:sp>
        <p:nvSpPr>
          <p:cNvPr id="9" name="Title 1"/>
          <p:cNvSpPr txBox="1">
            <a:spLocks/>
          </p:cNvSpPr>
          <p:nvPr/>
        </p:nvSpPr>
        <p:spPr>
          <a:xfrm>
            <a:off x="457200" y="655672"/>
            <a:ext cx="8229600" cy="634082"/>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3600" b="0" kern="1200" cap="all" baseline="0">
                <a:solidFill>
                  <a:srgbClr val="FFFFFF"/>
                </a:solidFill>
                <a:latin typeface="+mj-lt"/>
                <a:ea typeface="+mj-ea"/>
                <a:cs typeface="+mj-cs"/>
              </a:defRPr>
            </a:lvl1pPr>
          </a:lstStyle>
          <a:p>
            <a:pPr fontAlgn="auto">
              <a:spcAft>
                <a:spcPts val="0"/>
              </a:spcAft>
            </a:pPr>
            <a:r>
              <a:rPr lang="en-IE" sz="3200" b="1" dirty="0"/>
              <a:t>Enterprise Landscape  </a:t>
            </a:r>
            <a:endParaRPr lang="en-IE" sz="3000" b="1" dirty="0"/>
          </a:p>
        </p:txBody>
      </p:sp>
      <p:sp>
        <p:nvSpPr>
          <p:cNvPr id="6" name="TextBox 5"/>
          <p:cNvSpPr txBox="1"/>
          <p:nvPr/>
        </p:nvSpPr>
        <p:spPr>
          <a:xfrm>
            <a:off x="2555776" y="6525344"/>
            <a:ext cx="936104" cy="276999"/>
          </a:xfrm>
          <a:prstGeom prst="rect">
            <a:avLst/>
          </a:prstGeom>
          <a:solidFill>
            <a:schemeClr val="tx1"/>
          </a:solidFill>
        </p:spPr>
        <p:txBody>
          <a:bodyPr wrap="square" rtlCol="0">
            <a:spAutoFit/>
          </a:bodyPr>
          <a:lstStyle/>
          <a:p>
            <a:endParaRPr lang="en-IE" dirty="0"/>
          </a:p>
        </p:txBody>
      </p:sp>
      <p:pic>
        <p:nvPicPr>
          <p:cNvPr id="10" name="Picture 9"/>
          <p:cNvPicPr/>
          <p:nvPr/>
        </p:nvPicPr>
        <p:blipFill>
          <a:blip r:embed="rId2">
            <a:extLst>
              <a:ext uri="{28A0092B-C50C-407E-A947-70E740481C1C}">
                <a14:useLocalDpi xmlns:a14="http://schemas.microsoft.com/office/drawing/2010/main" val="0"/>
              </a:ext>
            </a:extLst>
          </a:blip>
          <a:srcRect/>
          <a:stretch>
            <a:fillRect/>
          </a:stretch>
        </p:blipFill>
        <p:spPr bwMode="auto">
          <a:xfrm>
            <a:off x="806853" y="2225858"/>
            <a:ext cx="7509563" cy="3147358"/>
          </a:xfrm>
          <a:prstGeom prst="rect">
            <a:avLst/>
          </a:prstGeom>
          <a:noFill/>
          <a:ln>
            <a:noFill/>
          </a:ln>
        </p:spPr>
      </p:pic>
    </p:spTree>
    <p:extLst>
      <p:ext uri="{BB962C8B-B14F-4D97-AF65-F5344CB8AC3E}">
        <p14:creationId xmlns:p14="http://schemas.microsoft.com/office/powerpoint/2010/main" val="4211296876"/>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9CC64BF-0BEE-4876-9004-28750C2942D4}" type="slidenum">
              <a:rPr lang="en-US" smtClean="0"/>
              <a:pPr>
                <a:defRPr/>
              </a:pPr>
              <a:t>6</a:t>
            </a:fld>
            <a:endParaRPr lang="en-US" dirty="0"/>
          </a:p>
        </p:txBody>
      </p:sp>
      <p:sp>
        <p:nvSpPr>
          <p:cNvPr id="7" name="Rectangle 6"/>
          <p:cNvSpPr/>
          <p:nvPr/>
        </p:nvSpPr>
        <p:spPr>
          <a:xfrm>
            <a:off x="323527" y="1700808"/>
            <a:ext cx="8496945" cy="4385816"/>
          </a:xfrm>
          <a:prstGeom prst="rect">
            <a:avLst/>
          </a:prstGeom>
        </p:spPr>
        <p:txBody>
          <a:bodyPr wrap="square">
            <a:spAutoFit/>
          </a:bodyPr>
          <a:lstStyle/>
          <a:p>
            <a:pPr marL="444500" indent="-444500">
              <a:spcBef>
                <a:spcPts val="0"/>
              </a:spcBef>
              <a:spcAft>
                <a:spcPts val="600"/>
              </a:spcAft>
              <a:buFont typeface="Wingdings 3" panose="05040102010807070707" pitchFamily="18" charset="2"/>
              <a:buChar char="Ú"/>
              <a:defRPr/>
            </a:pPr>
            <a:r>
              <a:rPr lang="en-IE" sz="2400" dirty="0">
                <a:solidFill>
                  <a:schemeClr val="tx1"/>
                </a:solidFill>
                <a:latin typeface="+mj-lt"/>
              </a:rPr>
              <a:t>Dublin Region:</a:t>
            </a:r>
          </a:p>
          <a:p>
            <a:pPr marL="901700" lvl="1" indent="-444500">
              <a:spcBef>
                <a:spcPts val="0"/>
              </a:spcBef>
              <a:spcAft>
                <a:spcPts val="0"/>
              </a:spcAft>
              <a:buFont typeface="Wingdings 3" panose="05040102010807070707" pitchFamily="18" charset="2"/>
              <a:buChar char="Ú"/>
              <a:defRPr/>
            </a:pPr>
            <a:r>
              <a:rPr lang="en-IE" sz="1600" dirty="0">
                <a:solidFill>
                  <a:schemeClr val="tx1"/>
                </a:solidFill>
                <a:latin typeface="+mj-lt"/>
              </a:rPr>
              <a:t>43% of national GVA;</a:t>
            </a:r>
          </a:p>
          <a:p>
            <a:pPr marL="901700" lvl="1" indent="-444500">
              <a:spcBef>
                <a:spcPts val="0"/>
              </a:spcBef>
              <a:spcAft>
                <a:spcPts val="0"/>
              </a:spcAft>
              <a:buFont typeface="Wingdings 3" panose="05040102010807070707" pitchFamily="18" charset="2"/>
              <a:buChar char="Ú"/>
              <a:defRPr/>
            </a:pPr>
            <a:r>
              <a:rPr lang="en-IE" sz="1600" dirty="0">
                <a:solidFill>
                  <a:schemeClr val="tx1"/>
                </a:solidFill>
                <a:latin typeface="+mj-lt"/>
              </a:rPr>
              <a:t>30% of employment.</a:t>
            </a:r>
            <a:endParaRPr lang="en-IE" sz="3200" dirty="0">
              <a:solidFill>
                <a:schemeClr val="tx1"/>
              </a:solidFill>
              <a:latin typeface="+mj-lt"/>
            </a:endParaRPr>
          </a:p>
          <a:p>
            <a:pPr marL="444500" indent="-444500">
              <a:spcBef>
                <a:spcPts val="0"/>
              </a:spcBef>
              <a:spcAft>
                <a:spcPts val="600"/>
              </a:spcAft>
              <a:buFont typeface="Wingdings 3" panose="05040102010807070707" pitchFamily="18" charset="2"/>
              <a:buChar char="Ú"/>
              <a:defRPr/>
            </a:pPr>
            <a:r>
              <a:rPr lang="en-IE" sz="2400" dirty="0">
                <a:solidFill>
                  <a:schemeClr val="tx1"/>
                </a:solidFill>
                <a:latin typeface="+mj-lt"/>
              </a:rPr>
              <a:t>Many Strengths:</a:t>
            </a:r>
          </a:p>
          <a:p>
            <a:pPr marL="901700" lvl="1" indent="-444500">
              <a:spcBef>
                <a:spcPts val="0"/>
              </a:spcBef>
              <a:spcAft>
                <a:spcPts val="0"/>
              </a:spcAft>
              <a:buFont typeface="Wingdings 3" panose="05040102010807070707" pitchFamily="18" charset="2"/>
              <a:buChar char="Ú"/>
              <a:defRPr/>
            </a:pPr>
            <a:r>
              <a:rPr lang="en-IE" sz="1600" dirty="0">
                <a:solidFill>
                  <a:schemeClr val="tx1"/>
                </a:solidFill>
                <a:latin typeface="+mj-lt"/>
              </a:rPr>
              <a:t>Including Pharma, ICT, Financial Services;</a:t>
            </a:r>
          </a:p>
          <a:p>
            <a:pPr marL="901700" lvl="1" indent="-444500">
              <a:spcBef>
                <a:spcPts val="0"/>
              </a:spcBef>
              <a:spcAft>
                <a:spcPts val="0"/>
              </a:spcAft>
              <a:buFont typeface="Wingdings 3" panose="05040102010807070707" pitchFamily="18" charset="2"/>
              <a:buChar char="Ú"/>
              <a:defRPr/>
            </a:pPr>
            <a:r>
              <a:rPr lang="en-IE" sz="1600" dirty="0">
                <a:solidFill>
                  <a:schemeClr val="tx1"/>
                </a:solidFill>
                <a:latin typeface="+mj-lt"/>
              </a:rPr>
              <a:t>Educated, diverse, open to new ideas;</a:t>
            </a:r>
          </a:p>
          <a:p>
            <a:pPr marL="901700" lvl="1" indent="-444500">
              <a:spcBef>
                <a:spcPts val="0"/>
              </a:spcBef>
              <a:spcAft>
                <a:spcPts val="0"/>
              </a:spcAft>
              <a:buFont typeface="Wingdings 3" panose="05040102010807070707" pitchFamily="18" charset="2"/>
              <a:buChar char="Ú"/>
              <a:defRPr/>
            </a:pPr>
            <a:r>
              <a:rPr lang="en-IE" sz="1600" dirty="0">
                <a:solidFill>
                  <a:schemeClr val="tx1"/>
                </a:solidFill>
                <a:latin typeface="+mj-lt"/>
              </a:rPr>
              <a:t>Connected nationally and internationally. </a:t>
            </a:r>
          </a:p>
          <a:p>
            <a:pPr marL="444500" indent="-444500">
              <a:spcBef>
                <a:spcPts val="0"/>
              </a:spcBef>
              <a:spcAft>
                <a:spcPts val="600"/>
              </a:spcAft>
              <a:buFont typeface="Wingdings 3" panose="05040102010807070707" pitchFamily="18" charset="2"/>
              <a:buChar char="Ú"/>
              <a:defRPr/>
            </a:pPr>
            <a:r>
              <a:rPr lang="en-IE" sz="2400" dirty="0">
                <a:solidFill>
                  <a:schemeClr val="tx1"/>
                </a:solidFill>
                <a:latin typeface="+mj-lt"/>
              </a:rPr>
              <a:t>Key Identified Issues:</a:t>
            </a:r>
          </a:p>
          <a:p>
            <a:pPr marL="901700" lvl="1" indent="-444500">
              <a:spcBef>
                <a:spcPts val="0"/>
              </a:spcBef>
              <a:spcAft>
                <a:spcPts val="0"/>
              </a:spcAft>
              <a:buFont typeface="Wingdings 3" panose="05040102010807070707" pitchFamily="18" charset="2"/>
              <a:buChar char="Ú"/>
              <a:defRPr/>
            </a:pPr>
            <a:r>
              <a:rPr lang="en-IE" sz="1600" dirty="0">
                <a:solidFill>
                  <a:schemeClr val="tx1"/>
                </a:solidFill>
                <a:latin typeface="+mj-lt"/>
              </a:rPr>
              <a:t>Affordable housing;</a:t>
            </a:r>
          </a:p>
          <a:p>
            <a:pPr marL="901700" lvl="1" indent="-444500">
              <a:spcBef>
                <a:spcPts val="0"/>
              </a:spcBef>
              <a:spcAft>
                <a:spcPts val="0"/>
              </a:spcAft>
              <a:buFont typeface="Wingdings 3" panose="05040102010807070707" pitchFamily="18" charset="2"/>
              <a:buChar char="Ú"/>
              <a:defRPr/>
            </a:pPr>
            <a:r>
              <a:rPr lang="en-IE" sz="1600" dirty="0">
                <a:solidFill>
                  <a:schemeClr val="tx1"/>
                </a:solidFill>
                <a:latin typeface="+mj-lt"/>
              </a:rPr>
              <a:t>Quality of Life;</a:t>
            </a:r>
          </a:p>
          <a:p>
            <a:pPr marL="901700" lvl="1" indent="-444500">
              <a:spcBef>
                <a:spcPts val="0"/>
              </a:spcBef>
              <a:spcAft>
                <a:spcPts val="0"/>
              </a:spcAft>
              <a:buFont typeface="Wingdings 3" panose="05040102010807070707" pitchFamily="18" charset="2"/>
              <a:buChar char="Ú"/>
              <a:defRPr/>
            </a:pPr>
            <a:r>
              <a:rPr lang="en-IE" sz="1600" dirty="0">
                <a:solidFill>
                  <a:schemeClr val="tx1"/>
                </a:solidFill>
                <a:latin typeface="+mj-lt"/>
              </a:rPr>
              <a:t>Collaboration across agencies;</a:t>
            </a:r>
          </a:p>
          <a:p>
            <a:pPr marL="901700" lvl="1" indent="-444500">
              <a:spcBef>
                <a:spcPts val="0"/>
              </a:spcBef>
              <a:spcAft>
                <a:spcPts val="0"/>
              </a:spcAft>
              <a:buFont typeface="Wingdings 3" panose="05040102010807070707" pitchFamily="18" charset="2"/>
              <a:buChar char="Ú"/>
              <a:defRPr/>
            </a:pPr>
            <a:r>
              <a:rPr lang="en-IE" sz="1600" dirty="0">
                <a:solidFill>
                  <a:schemeClr val="tx1"/>
                </a:solidFill>
                <a:latin typeface="+mj-lt"/>
              </a:rPr>
              <a:t>Start-up growth;</a:t>
            </a:r>
          </a:p>
          <a:p>
            <a:pPr marL="901700" lvl="1" indent="-444500">
              <a:spcBef>
                <a:spcPts val="0"/>
              </a:spcBef>
              <a:spcAft>
                <a:spcPts val="0"/>
              </a:spcAft>
              <a:buFont typeface="Wingdings 3" panose="05040102010807070707" pitchFamily="18" charset="2"/>
              <a:buChar char="Ú"/>
              <a:defRPr/>
            </a:pPr>
            <a:r>
              <a:rPr lang="en-IE" sz="1600" dirty="0">
                <a:solidFill>
                  <a:schemeClr val="tx1"/>
                </a:solidFill>
                <a:latin typeface="+mj-lt"/>
              </a:rPr>
              <a:t>Third level collaborations;</a:t>
            </a:r>
          </a:p>
          <a:p>
            <a:pPr marL="901700" lvl="1" indent="-444500">
              <a:spcBef>
                <a:spcPts val="0"/>
              </a:spcBef>
              <a:spcAft>
                <a:spcPts val="0"/>
              </a:spcAft>
              <a:buFont typeface="Wingdings 3" panose="05040102010807070707" pitchFamily="18" charset="2"/>
              <a:buChar char="Ú"/>
              <a:defRPr/>
            </a:pPr>
            <a:r>
              <a:rPr lang="en-IE" sz="1600" dirty="0">
                <a:solidFill>
                  <a:schemeClr val="tx1"/>
                </a:solidFill>
                <a:latin typeface="+mj-lt"/>
              </a:rPr>
              <a:t>Skills needs and potential shortages;</a:t>
            </a:r>
          </a:p>
          <a:p>
            <a:pPr marL="901700" lvl="1" indent="-444500">
              <a:spcBef>
                <a:spcPts val="0"/>
              </a:spcBef>
              <a:spcAft>
                <a:spcPts val="0"/>
              </a:spcAft>
              <a:buFont typeface="Wingdings 3" panose="05040102010807070707" pitchFamily="18" charset="2"/>
              <a:buChar char="Ú"/>
              <a:defRPr/>
            </a:pPr>
            <a:r>
              <a:rPr lang="en-IE" sz="1600" dirty="0">
                <a:solidFill>
                  <a:schemeClr val="tx1"/>
                </a:solidFill>
                <a:latin typeface="+mj-lt"/>
              </a:rPr>
              <a:t>Responsive education and training.</a:t>
            </a:r>
            <a:endParaRPr lang="en-US" sz="1400" dirty="0">
              <a:solidFill>
                <a:schemeClr val="tx1"/>
              </a:solidFill>
              <a:latin typeface="+mj-lt"/>
            </a:endParaRPr>
          </a:p>
        </p:txBody>
      </p:sp>
      <p:sp>
        <p:nvSpPr>
          <p:cNvPr id="9" name="Title 1"/>
          <p:cNvSpPr txBox="1">
            <a:spLocks/>
          </p:cNvSpPr>
          <p:nvPr/>
        </p:nvSpPr>
        <p:spPr>
          <a:xfrm>
            <a:off x="457200" y="655672"/>
            <a:ext cx="8229600" cy="634082"/>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3600" b="0" kern="1200" cap="all" baseline="0">
                <a:solidFill>
                  <a:srgbClr val="FFFFFF"/>
                </a:solidFill>
                <a:latin typeface="+mj-lt"/>
                <a:ea typeface="+mj-ea"/>
                <a:cs typeface="+mj-cs"/>
              </a:defRPr>
            </a:lvl1pPr>
          </a:lstStyle>
          <a:p>
            <a:pPr fontAlgn="auto">
              <a:spcAft>
                <a:spcPts val="0"/>
              </a:spcAft>
            </a:pPr>
            <a:r>
              <a:rPr lang="en-IE" sz="3200" b="1" dirty="0"/>
              <a:t>Enterprise Landscape</a:t>
            </a:r>
            <a:endParaRPr lang="en-IE" sz="3000" b="1" dirty="0"/>
          </a:p>
        </p:txBody>
      </p:sp>
      <p:sp>
        <p:nvSpPr>
          <p:cNvPr id="6" name="TextBox 5"/>
          <p:cNvSpPr txBox="1"/>
          <p:nvPr/>
        </p:nvSpPr>
        <p:spPr>
          <a:xfrm>
            <a:off x="2555776" y="6525344"/>
            <a:ext cx="936104" cy="276999"/>
          </a:xfrm>
          <a:prstGeom prst="rect">
            <a:avLst/>
          </a:prstGeom>
          <a:solidFill>
            <a:schemeClr val="tx1"/>
          </a:solidFill>
        </p:spPr>
        <p:txBody>
          <a:bodyPr wrap="square" rtlCol="0">
            <a:spAutoFit/>
          </a:bodyPr>
          <a:lstStyle/>
          <a:p>
            <a:endParaRPr lang="en-IE" dirty="0"/>
          </a:p>
        </p:txBody>
      </p:sp>
    </p:spTree>
    <p:extLst>
      <p:ext uri="{BB962C8B-B14F-4D97-AF65-F5344CB8AC3E}">
        <p14:creationId xmlns:p14="http://schemas.microsoft.com/office/powerpoint/2010/main" val="1681863839"/>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616624"/>
          </a:xfrm>
        </p:spPr>
        <p:txBody>
          <a:bodyPr/>
          <a:lstStyle/>
          <a:p>
            <a:endParaRPr lang="en-GB" dirty="0"/>
          </a:p>
          <a:p>
            <a:pPr marL="457200" lvl="1" indent="0">
              <a:buNone/>
            </a:pPr>
            <a:endParaRPr lang="en-GB" sz="3600" dirty="0"/>
          </a:p>
          <a:p>
            <a:endParaRPr lang="en-IE" sz="1800" dirty="0"/>
          </a:p>
          <a:p>
            <a:endParaRPr lang="en-GB" sz="2000" dirty="0"/>
          </a:p>
          <a:p>
            <a:endParaRPr lang="en-IE" sz="2000" dirty="0"/>
          </a:p>
        </p:txBody>
      </p:sp>
      <p:sp>
        <p:nvSpPr>
          <p:cNvPr id="4" name="Slide Number Placeholder 3"/>
          <p:cNvSpPr>
            <a:spLocks noGrp="1"/>
          </p:cNvSpPr>
          <p:nvPr>
            <p:ph type="sldNum" sz="quarter" idx="12"/>
          </p:nvPr>
        </p:nvSpPr>
        <p:spPr/>
        <p:txBody>
          <a:bodyPr/>
          <a:lstStyle/>
          <a:p>
            <a:pPr>
              <a:defRPr/>
            </a:pPr>
            <a:fld id="{B9CC64BF-0BEE-4876-9004-28750C2942D4}" type="slidenum">
              <a:rPr lang="en-US" smtClean="0"/>
              <a:pPr>
                <a:defRPr/>
              </a:pPr>
              <a:t>7</a:t>
            </a:fld>
            <a:endParaRPr lang="en-US" dirty="0"/>
          </a:p>
        </p:txBody>
      </p:sp>
      <p:sp>
        <p:nvSpPr>
          <p:cNvPr id="7" name="Rectangle 6"/>
          <p:cNvSpPr/>
          <p:nvPr/>
        </p:nvSpPr>
        <p:spPr>
          <a:xfrm>
            <a:off x="323527" y="1700808"/>
            <a:ext cx="8651309" cy="4185761"/>
          </a:xfrm>
          <a:prstGeom prst="rect">
            <a:avLst/>
          </a:prstGeom>
        </p:spPr>
        <p:txBody>
          <a:bodyPr wrap="square">
            <a:spAutoFit/>
          </a:bodyPr>
          <a:lstStyle/>
          <a:p>
            <a:pPr marL="444500" indent="-444500">
              <a:spcBef>
                <a:spcPts val="1200"/>
              </a:spcBef>
              <a:spcAft>
                <a:spcPts val="1200"/>
              </a:spcAft>
              <a:buFont typeface="Wingdings 3" panose="05040102010807070707" pitchFamily="18" charset="2"/>
              <a:buChar char="Ú"/>
              <a:defRPr/>
            </a:pPr>
            <a:r>
              <a:rPr lang="en-IE" sz="3200" dirty="0">
                <a:solidFill>
                  <a:schemeClr val="tx1"/>
                </a:solidFill>
                <a:latin typeface="+mj-lt"/>
              </a:rPr>
              <a:t>Regional Potential </a:t>
            </a:r>
            <a:r>
              <a:rPr lang="en-IE" sz="3200" b="1" i="1" dirty="0">
                <a:solidFill>
                  <a:schemeClr val="tx1"/>
                </a:solidFill>
                <a:latin typeface="+mj-lt"/>
              </a:rPr>
              <a:t/>
            </a:r>
            <a:br>
              <a:rPr lang="en-IE" sz="3200" b="1" i="1" dirty="0">
                <a:solidFill>
                  <a:schemeClr val="tx1"/>
                </a:solidFill>
                <a:latin typeface="+mj-lt"/>
              </a:rPr>
            </a:br>
            <a:r>
              <a:rPr lang="en-IE" sz="3200" b="1" i="1" dirty="0">
                <a:solidFill>
                  <a:schemeClr val="tx1"/>
                </a:solidFill>
                <a:latin typeface="+mj-lt"/>
              </a:rPr>
              <a:t>“Opportunity Growth </a:t>
            </a:r>
            <a:br>
              <a:rPr lang="en-IE" sz="3200" b="1" i="1" dirty="0">
                <a:solidFill>
                  <a:schemeClr val="tx1"/>
                </a:solidFill>
                <a:latin typeface="+mj-lt"/>
              </a:rPr>
            </a:br>
            <a:r>
              <a:rPr lang="en-IE" sz="3200" b="1" i="1" dirty="0">
                <a:solidFill>
                  <a:schemeClr val="tx1"/>
                </a:solidFill>
                <a:latin typeface="+mj-lt"/>
              </a:rPr>
              <a:t>Areas”</a:t>
            </a:r>
            <a:r>
              <a:rPr lang="en-IE" sz="3200" dirty="0">
                <a:solidFill>
                  <a:schemeClr val="tx1"/>
                </a:solidFill>
                <a:latin typeface="+mj-lt"/>
              </a:rPr>
              <a:t>:</a:t>
            </a:r>
          </a:p>
          <a:p>
            <a:pPr marL="901700" lvl="1" indent="-444500">
              <a:spcBef>
                <a:spcPts val="0"/>
              </a:spcBef>
              <a:spcAft>
                <a:spcPts val="0"/>
              </a:spcAft>
              <a:buFont typeface="Wingdings 3" panose="05040102010807070707" pitchFamily="18" charset="2"/>
              <a:buChar char="Ú"/>
              <a:defRPr/>
            </a:pPr>
            <a:r>
              <a:rPr lang="en-US" sz="2000" dirty="0">
                <a:solidFill>
                  <a:schemeClr val="tx1"/>
                </a:solidFill>
                <a:latin typeface="+mj-lt"/>
              </a:rPr>
              <a:t>Design and Creative Industries;</a:t>
            </a:r>
          </a:p>
          <a:p>
            <a:pPr marL="901700" lvl="1" indent="-444500">
              <a:spcBef>
                <a:spcPts val="0"/>
              </a:spcBef>
              <a:spcAft>
                <a:spcPts val="0"/>
              </a:spcAft>
              <a:buFont typeface="Wingdings 3" panose="05040102010807070707" pitchFamily="18" charset="2"/>
              <a:buChar char="Ú"/>
              <a:defRPr/>
            </a:pPr>
            <a:r>
              <a:rPr lang="en-US" sz="2000" dirty="0">
                <a:solidFill>
                  <a:schemeClr val="tx1"/>
                </a:solidFill>
                <a:latin typeface="+mj-lt"/>
              </a:rPr>
              <a:t>Food Industry;</a:t>
            </a:r>
          </a:p>
          <a:p>
            <a:pPr marL="901700" lvl="1" indent="-444500">
              <a:spcBef>
                <a:spcPts val="0"/>
              </a:spcBef>
              <a:spcAft>
                <a:spcPts val="0"/>
              </a:spcAft>
              <a:buFont typeface="Wingdings 3" panose="05040102010807070707" pitchFamily="18" charset="2"/>
              <a:buChar char="Ú"/>
              <a:defRPr/>
            </a:pPr>
            <a:r>
              <a:rPr lang="en-US" sz="2000" dirty="0">
                <a:solidFill>
                  <a:schemeClr val="tx1"/>
                </a:solidFill>
                <a:latin typeface="+mj-lt"/>
              </a:rPr>
              <a:t>Green Economy;</a:t>
            </a:r>
          </a:p>
          <a:p>
            <a:pPr marL="901700" lvl="1" indent="-444500">
              <a:spcBef>
                <a:spcPts val="0"/>
              </a:spcBef>
              <a:spcAft>
                <a:spcPts val="0"/>
              </a:spcAft>
              <a:buFont typeface="Wingdings 3" panose="05040102010807070707" pitchFamily="18" charset="2"/>
              <a:buChar char="Ú"/>
              <a:defRPr/>
            </a:pPr>
            <a:r>
              <a:rPr lang="en-US" sz="2000" dirty="0">
                <a:solidFill>
                  <a:schemeClr val="tx1"/>
                </a:solidFill>
                <a:latin typeface="+mj-lt"/>
              </a:rPr>
              <a:t>International Financial Services;</a:t>
            </a:r>
          </a:p>
          <a:p>
            <a:pPr marL="901700" lvl="1" indent="-444500">
              <a:spcBef>
                <a:spcPts val="0"/>
              </a:spcBef>
              <a:spcAft>
                <a:spcPts val="0"/>
              </a:spcAft>
              <a:buFont typeface="Wingdings 3" panose="05040102010807070707" pitchFamily="18" charset="2"/>
              <a:buChar char="Ú"/>
              <a:defRPr/>
            </a:pPr>
            <a:r>
              <a:rPr lang="en-US" sz="2000" dirty="0">
                <a:solidFill>
                  <a:schemeClr val="tx1"/>
                </a:solidFill>
                <a:latin typeface="+mj-lt"/>
              </a:rPr>
              <a:t>Pharma/BioPharma;</a:t>
            </a:r>
          </a:p>
          <a:p>
            <a:pPr marL="901700" lvl="1" indent="-444500">
              <a:spcBef>
                <a:spcPts val="0"/>
              </a:spcBef>
              <a:spcAft>
                <a:spcPts val="0"/>
              </a:spcAft>
              <a:buFont typeface="Wingdings 3" panose="05040102010807070707" pitchFamily="18" charset="2"/>
              <a:buChar char="Ú"/>
              <a:defRPr/>
            </a:pPr>
            <a:r>
              <a:rPr lang="en-US" sz="2000" dirty="0">
                <a:solidFill>
                  <a:schemeClr val="tx1"/>
                </a:solidFill>
                <a:latin typeface="+mj-lt"/>
              </a:rPr>
              <a:t>Software and Digital;</a:t>
            </a:r>
          </a:p>
          <a:p>
            <a:pPr marL="901700" lvl="1" indent="-444500">
              <a:spcBef>
                <a:spcPts val="0"/>
              </a:spcBef>
              <a:spcAft>
                <a:spcPts val="0"/>
              </a:spcAft>
              <a:buFont typeface="Wingdings 3" panose="05040102010807070707" pitchFamily="18" charset="2"/>
              <a:buChar char="Ú"/>
              <a:defRPr/>
            </a:pPr>
            <a:r>
              <a:rPr lang="en-US" sz="2000" dirty="0">
                <a:solidFill>
                  <a:schemeClr val="tx1"/>
                </a:solidFill>
                <a:latin typeface="+mj-lt"/>
              </a:rPr>
              <a:t>Tourism;</a:t>
            </a:r>
          </a:p>
          <a:p>
            <a:pPr marL="901700" lvl="1" indent="-444500">
              <a:spcBef>
                <a:spcPts val="0"/>
              </a:spcBef>
              <a:spcAft>
                <a:spcPts val="0"/>
              </a:spcAft>
              <a:buFont typeface="Wingdings 3" panose="05040102010807070707" pitchFamily="18" charset="2"/>
              <a:buChar char="Ú"/>
              <a:defRPr/>
            </a:pPr>
            <a:r>
              <a:rPr lang="en-US" sz="2000" dirty="0">
                <a:solidFill>
                  <a:schemeClr val="tx1"/>
                </a:solidFill>
                <a:latin typeface="+mj-lt"/>
              </a:rPr>
              <a:t>Education.</a:t>
            </a:r>
          </a:p>
        </p:txBody>
      </p:sp>
      <p:sp>
        <p:nvSpPr>
          <p:cNvPr id="9" name="Title 1"/>
          <p:cNvSpPr txBox="1">
            <a:spLocks/>
          </p:cNvSpPr>
          <p:nvPr/>
        </p:nvSpPr>
        <p:spPr>
          <a:xfrm>
            <a:off x="457200" y="655672"/>
            <a:ext cx="8229600" cy="634082"/>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3600" b="0" kern="1200" cap="all" baseline="0">
                <a:solidFill>
                  <a:srgbClr val="FFFFFF"/>
                </a:solidFill>
                <a:latin typeface="+mj-lt"/>
                <a:ea typeface="+mj-ea"/>
                <a:cs typeface="+mj-cs"/>
              </a:defRPr>
            </a:lvl1pPr>
          </a:lstStyle>
          <a:p>
            <a:pPr fontAlgn="auto">
              <a:spcAft>
                <a:spcPts val="0"/>
              </a:spcAft>
            </a:pPr>
            <a:r>
              <a:rPr lang="en-IE" sz="3200" b="1" dirty="0"/>
              <a:t>Enterprise Landscape  </a:t>
            </a:r>
            <a:endParaRPr lang="en-IE" sz="3000" b="1" dirty="0"/>
          </a:p>
        </p:txBody>
      </p:sp>
      <p:sp>
        <p:nvSpPr>
          <p:cNvPr id="6" name="TextBox 5"/>
          <p:cNvSpPr txBox="1"/>
          <p:nvPr/>
        </p:nvSpPr>
        <p:spPr>
          <a:xfrm>
            <a:off x="2555776" y="6525344"/>
            <a:ext cx="936104" cy="276999"/>
          </a:xfrm>
          <a:prstGeom prst="rect">
            <a:avLst/>
          </a:prstGeom>
          <a:solidFill>
            <a:schemeClr val="tx1"/>
          </a:solidFill>
        </p:spPr>
        <p:txBody>
          <a:bodyPr wrap="square" rtlCol="0">
            <a:spAutoFit/>
          </a:bodyPr>
          <a:lstStyle/>
          <a:p>
            <a:endParaRPr lang="en-IE"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2040" y="1628800"/>
            <a:ext cx="4003272" cy="4560134"/>
          </a:xfrm>
          <a:prstGeom prst="rect">
            <a:avLst/>
          </a:prstGeom>
        </p:spPr>
      </p:pic>
    </p:spTree>
    <p:extLst>
      <p:ext uri="{BB962C8B-B14F-4D97-AF65-F5344CB8AC3E}">
        <p14:creationId xmlns:p14="http://schemas.microsoft.com/office/powerpoint/2010/main" val="1207286047"/>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9CC64BF-0BEE-4876-9004-28750C2942D4}" type="slidenum">
              <a:rPr lang="en-US" smtClean="0"/>
              <a:pPr>
                <a:defRPr/>
              </a:pPr>
              <a:t>8</a:t>
            </a:fld>
            <a:endParaRPr lang="en-US" dirty="0"/>
          </a:p>
        </p:txBody>
      </p:sp>
      <p:sp>
        <p:nvSpPr>
          <p:cNvPr id="9" name="Title 1"/>
          <p:cNvSpPr txBox="1">
            <a:spLocks/>
          </p:cNvSpPr>
          <p:nvPr/>
        </p:nvSpPr>
        <p:spPr>
          <a:xfrm>
            <a:off x="457200" y="655672"/>
            <a:ext cx="8229600" cy="634082"/>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3600" b="0" kern="1200" cap="all" baseline="0">
                <a:solidFill>
                  <a:srgbClr val="FFFFFF"/>
                </a:solidFill>
                <a:latin typeface="+mj-lt"/>
                <a:ea typeface="+mj-ea"/>
                <a:cs typeface="+mj-cs"/>
              </a:defRPr>
            </a:lvl1pPr>
          </a:lstStyle>
          <a:p>
            <a:pPr fontAlgn="auto">
              <a:spcAft>
                <a:spcPts val="0"/>
              </a:spcAft>
            </a:pPr>
            <a:r>
              <a:rPr lang="en-IE" sz="3200" b="1" i="1" dirty="0"/>
              <a:t>‘Strategic Pathway’</a:t>
            </a:r>
            <a:r>
              <a:rPr lang="en-IE" sz="3200" b="1" dirty="0"/>
              <a:t> to develop</a:t>
            </a:r>
            <a:endParaRPr lang="en-IE" sz="3000" b="1" dirty="0"/>
          </a:p>
        </p:txBody>
      </p:sp>
      <p:sp>
        <p:nvSpPr>
          <p:cNvPr id="6" name="TextBox 5"/>
          <p:cNvSpPr txBox="1"/>
          <p:nvPr/>
        </p:nvSpPr>
        <p:spPr>
          <a:xfrm>
            <a:off x="2555776" y="6525344"/>
            <a:ext cx="936104" cy="276999"/>
          </a:xfrm>
          <a:prstGeom prst="rect">
            <a:avLst/>
          </a:prstGeom>
          <a:solidFill>
            <a:schemeClr val="tx1"/>
          </a:solidFill>
        </p:spPr>
        <p:txBody>
          <a:bodyPr wrap="square" rtlCol="0">
            <a:spAutoFit/>
          </a:bodyPr>
          <a:lstStyle/>
          <a:p>
            <a:endParaRPr lang="en-IE" dirty="0"/>
          </a:p>
        </p:txBody>
      </p:sp>
      <p:pic>
        <p:nvPicPr>
          <p:cNvPr id="2" name="Picture 1"/>
          <p:cNvPicPr>
            <a:picLocks noChangeAspect="1"/>
          </p:cNvPicPr>
          <p:nvPr/>
        </p:nvPicPr>
        <p:blipFill>
          <a:blip r:embed="rId2"/>
          <a:stretch>
            <a:fillRect/>
          </a:stretch>
        </p:blipFill>
        <p:spPr>
          <a:xfrm>
            <a:off x="97155" y="2991208"/>
            <a:ext cx="8939341" cy="1445904"/>
          </a:xfrm>
          <a:prstGeom prst="rect">
            <a:avLst/>
          </a:prstGeom>
        </p:spPr>
      </p:pic>
    </p:spTree>
    <p:extLst>
      <p:ext uri="{BB962C8B-B14F-4D97-AF65-F5344CB8AC3E}">
        <p14:creationId xmlns:p14="http://schemas.microsoft.com/office/powerpoint/2010/main" val="2640861315"/>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9CC64BF-0BEE-4876-9004-28750C2942D4}" type="slidenum">
              <a:rPr lang="en-US" smtClean="0"/>
              <a:pPr>
                <a:defRPr/>
              </a:pPr>
              <a:t>9</a:t>
            </a:fld>
            <a:endParaRPr lang="en-US" dirty="0"/>
          </a:p>
        </p:txBody>
      </p:sp>
      <p:sp>
        <p:nvSpPr>
          <p:cNvPr id="7" name="Rectangle 6"/>
          <p:cNvSpPr/>
          <p:nvPr/>
        </p:nvSpPr>
        <p:spPr>
          <a:xfrm>
            <a:off x="668030" y="3068960"/>
            <a:ext cx="7807939" cy="954107"/>
          </a:xfrm>
          <a:prstGeom prst="rect">
            <a:avLst/>
          </a:prstGeom>
        </p:spPr>
        <p:txBody>
          <a:bodyPr wrap="square">
            <a:spAutoFit/>
          </a:bodyPr>
          <a:lstStyle/>
          <a:p>
            <a:pPr>
              <a:spcBef>
                <a:spcPts val="1200"/>
              </a:spcBef>
              <a:spcAft>
                <a:spcPts val="1200"/>
              </a:spcAft>
              <a:defRPr/>
            </a:pPr>
            <a:r>
              <a:rPr lang="en-IE" sz="2800" i="1" dirty="0">
                <a:solidFill>
                  <a:schemeClr val="tx1"/>
                </a:solidFill>
                <a:latin typeface="+mj-lt"/>
              </a:rPr>
              <a:t>“…for the creation of a globally competitive and innovative enterprise and living environment”.</a:t>
            </a:r>
          </a:p>
        </p:txBody>
      </p:sp>
      <p:sp>
        <p:nvSpPr>
          <p:cNvPr id="9" name="Title 1"/>
          <p:cNvSpPr txBox="1">
            <a:spLocks/>
          </p:cNvSpPr>
          <p:nvPr/>
        </p:nvSpPr>
        <p:spPr>
          <a:xfrm>
            <a:off x="457200" y="655672"/>
            <a:ext cx="8229600" cy="634082"/>
          </a:xfrm>
          <a:prstGeom prst="rect">
            <a:avLst/>
          </a:prstGeom>
        </p:spPr>
        <p:txBody>
          <a:bodyPr vert="horz" lIns="91440" tIns="45720" rIns="91440" bIns="45720" rtlCol="0" anchor="ctr">
            <a:normAutofit/>
          </a:bodyPr>
          <a:lstStyle>
            <a:lvl1pPr algn="l" defTabSz="914400" rtl="0" eaLnBrk="1" latinLnBrk="0" hangingPunct="1">
              <a:lnSpc>
                <a:spcPct val="85000"/>
              </a:lnSpc>
              <a:spcBef>
                <a:spcPct val="0"/>
              </a:spcBef>
              <a:buNone/>
              <a:defRPr sz="3600" b="0" kern="1200" cap="all" baseline="0">
                <a:solidFill>
                  <a:srgbClr val="FFFFFF"/>
                </a:solidFill>
                <a:latin typeface="+mj-lt"/>
                <a:ea typeface="+mj-ea"/>
                <a:cs typeface="+mj-cs"/>
              </a:defRPr>
            </a:lvl1pPr>
          </a:lstStyle>
          <a:p>
            <a:pPr fontAlgn="auto">
              <a:spcAft>
                <a:spcPts val="0"/>
              </a:spcAft>
            </a:pPr>
            <a:r>
              <a:rPr lang="en-IE" sz="3200" b="1" dirty="0"/>
              <a:t>Vision for enterprise development</a:t>
            </a:r>
            <a:endParaRPr lang="en-IE" sz="3000" b="1" dirty="0"/>
          </a:p>
        </p:txBody>
      </p:sp>
      <p:sp>
        <p:nvSpPr>
          <p:cNvPr id="6" name="TextBox 5"/>
          <p:cNvSpPr txBox="1"/>
          <p:nvPr/>
        </p:nvSpPr>
        <p:spPr>
          <a:xfrm>
            <a:off x="2555776" y="6525344"/>
            <a:ext cx="936104" cy="276999"/>
          </a:xfrm>
          <a:prstGeom prst="rect">
            <a:avLst/>
          </a:prstGeom>
          <a:solidFill>
            <a:schemeClr val="tx1"/>
          </a:solidFill>
        </p:spPr>
        <p:txBody>
          <a:bodyPr wrap="square" rtlCol="0">
            <a:spAutoFit/>
          </a:bodyPr>
          <a:lstStyle/>
          <a:p>
            <a:endParaRPr lang="en-IE" dirty="0"/>
          </a:p>
        </p:txBody>
      </p:sp>
    </p:spTree>
    <p:extLst>
      <p:ext uri="{BB962C8B-B14F-4D97-AF65-F5344CB8AC3E}">
        <p14:creationId xmlns:p14="http://schemas.microsoft.com/office/powerpoint/2010/main" val="1011321632"/>
      </p:ext>
    </p:extLst>
  </p:cSld>
  <p:clrMapOvr>
    <a:masterClrMapping/>
  </p:clrMapOvr>
  <p:transition spd="slow">
    <p:push dir="u"/>
  </p:transition>
</p:sld>
</file>

<file path=ppt/theme/_rels/theme4.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Indecon slide template">
  <a:themeElements>
    <a:clrScheme name="Status Update and Data Issues - 18.01.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tus Update and Data Issues - 18.01.07">
      <a:majorFont>
        <a:latin typeface="Arial Narrow"/>
        <a:ea typeface=""/>
        <a:cs typeface="Arial"/>
      </a:majorFont>
      <a:minorFont>
        <a:latin typeface="Arial Narrow"/>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eaVert"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accent2"/>
            </a:solidFill>
            <a:effectLst/>
            <a:latin typeface="Arial Narrow" pitchFamily="34"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eaVert"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accent2"/>
            </a:solidFill>
            <a:effectLst/>
            <a:latin typeface="Arial Narrow" pitchFamily="34" charset="0"/>
          </a:defRPr>
        </a:defPPr>
      </a:lstStyle>
    </a:lnDef>
  </a:objectDefaults>
  <a:extraClrSchemeLst>
    <a:extraClrScheme>
      <a:clrScheme name="Status Update and Data Issues - 18.01.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tus Update and Data Issues - 18.01.07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tus Update and Data Issues - 18.01.07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tus Update and Data Issues - 18.01.07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tus Update and Data Issues - 18.01.07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tus Update and Data Issues - 18.01.07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tus Update and Data Issues - 18.01.07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tus Update and Data Issues - 18.01.07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tus Update and Data Issues - 18.01.07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tus Update and Data Issues - 18.01.07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tus Update and Data Issues - 18.01.07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tus Update and Data Issues - 18.01.07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eaVert"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accent2"/>
            </a:solidFill>
            <a:effectLst/>
            <a:latin typeface="Arial Narrow" pitchFamily="34"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eaVert"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accent2"/>
            </a:solidFill>
            <a:effectLst/>
            <a:latin typeface="Arial Narrow"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anded">
  <a:themeElements>
    <a:clrScheme name="Banded">
      <a:dk1>
        <a:srgbClr val="2C2C2C"/>
      </a:dk1>
      <a:lt1>
        <a:srgbClr val="FFFFFF"/>
      </a:lt1>
      <a:dk2>
        <a:srgbClr val="606060"/>
      </a:dk2>
      <a:lt2>
        <a:srgbClr val="EDEDED"/>
      </a:lt2>
      <a:accent1>
        <a:srgbClr val="FFC000"/>
      </a:accent1>
      <a:accent2>
        <a:srgbClr val="A5D028"/>
      </a:accent2>
      <a:accent3>
        <a:srgbClr val="08CC78"/>
      </a:accent3>
      <a:accent4>
        <a:srgbClr val="099BDD"/>
      </a:accent4>
      <a:accent5>
        <a:srgbClr val="828288"/>
      </a:accent5>
      <a:accent6>
        <a:srgbClr val="F56617"/>
      </a:accent6>
      <a:hlink>
        <a:srgbClr val="FF9933"/>
      </a:hlink>
      <a:folHlink>
        <a:srgbClr val="B2B2B2"/>
      </a:folHlink>
    </a:clrScheme>
    <a:fontScheme name="Corbe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B1D2DA32-AC8B-4194-BF85-FF4A5B40EB50}"/>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Indecon slide template</Template>
  <TotalTime>22464</TotalTime>
  <Words>757</Words>
  <Application>Microsoft Office PowerPoint</Application>
  <PresentationFormat>On-screen Show (4:3)</PresentationFormat>
  <Paragraphs>160</Paragraphs>
  <Slides>18</Slides>
  <Notes>0</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18</vt:i4>
      </vt:variant>
    </vt:vector>
  </HeadingPairs>
  <TitlesOfParts>
    <vt:vector size="29" baseType="lpstr">
      <vt:lpstr>Corbel</vt:lpstr>
      <vt:lpstr>Wingdings</vt:lpstr>
      <vt:lpstr>Arial Narrow</vt:lpstr>
      <vt:lpstr>Arial</vt:lpstr>
      <vt:lpstr>Wingdings 3</vt:lpstr>
      <vt:lpstr>Courier New</vt:lpstr>
      <vt:lpstr>Calibri</vt:lpstr>
      <vt:lpstr>Indecon slide template</vt:lpstr>
      <vt:lpstr>Custom Design</vt:lpstr>
      <vt:lpstr>1_Custom Design</vt:lpstr>
      <vt:lpstr>Banded</vt:lpstr>
      <vt:lpstr>Dublin Regional enterprise Strategy: 2017-2019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Action 1</vt:lpstr>
      <vt:lpstr>Action 2</vt:lpstr>
      <vt:lpstr>Action 3</vt:lpstr>
      <vt:lpstr>questions</vt:lpstr>
      <vt:lpstr>PowerPoint Presentation</vt:lpstr>
    </vt:vector>
  </TitlesOfParts>
  <Company>Indecon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TG4 Licence Fee Adjustment Review</dc:title>
  <dc:creator>N Kelly</dc:creator>
  <cp:lastModifiedBy>Vanessa O'Donnell</cp:lastModifiedBy>
  <cp:revision>1031</cp:revision>
  <cp:lastPrinted>2016-08-15T18:58:54Z</cp:lastPrinted>
  <dcterms:created xsi:type="dcterms:W3CDTF">2011-11-09T11:16:54Z</dcterms:created>
  <dcterms:modified xsi:type="dcterms:W3CDTF">2016-11-08T14:22:50Z</dcterms:modified>
</cp:coreProperties>
</file>