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1"/>
  </p:notesMasterIdLst>
  <p:handoutMasterIdLst>
    <p:handoutMasterId r:id="rId42"/>
  </p:handoutMasterIdLst>
  <p:sldIdLst>
    <p:sldId id="286" r:id="rId2"/>
    <p:sldId id="367" r:id="rId3"/>
    <p:sldId id="366" r:id="rId4"/>
    <p:sldId id="368" r:id="rId5"/>
    <p:sldId id="369" r:id="rId6"/>
    <p:sldId id="307" r:id="rId7"/>
    <p:sldId id="314" r:id="rId8"/>
    <p:sldId id="317" r:id="rId9"/>
    <p:sldId id="370" r:id="rId10"/>
    <p:sldId id="312" r:id="rId11"/>
    <p:sldId id="373" r:id="rId12"/>
    <p:sldId id="372" r:id="rId13"/>
    <p:sldId id="310" r:id="rId14"/>
    <p:sldId id="308" r:id="rId15"/>
    <p:sldId id="299" r:id="rId16"/>
    <p:sldId id="306" r:id="rId17"/>
    <p:sldId id="303" r:id="rId18"/>
    <p:sldId id="257" r:id="rId19"/>
    <p:sldId id="258" r:id="rId20"/>
    <p:sldId id="319" r:id="rId21"/>
    <p:sldId id="337" r:id="rId22"/>
    <p:sldId id="354" r:id="rId23"/>
    <p:sldId id="358" r:id="rId24"/>
    <p:sldId id="259" r:id="rId25"/>
    <p:sldId id="348" r:id="rId26"/>
    <p:sldId id="351" r:id="rId27"/>
    <p:sldId id="352" r:id="rId28"/>
    <p:sldId id="353" r:id="rId29"/>
    <p:sldId id="277" r:id="rId30"/>
    <p:sldId id="343" r:id="rId31"/>
    <p:sldId id="344" r:id="rId32"/>
    <p:sldId id="345" r:id="rId33"/>
    <p:sldId id="346" r:id="rId34"/>
    <p:sldId id="362" r:id="rId35"/>
    <p:sldId id="363" r:id="rId36"/>
    <p:sldId id="371" r:id="rId37"/>
    <p:sldId id="335" r:id="rId38"/>
    <p:sldId id="283" r:id="rId39"/>
    <p:sldId id="336" r:id="rId40"/>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3" d="100"/>
          <a:sy n="63" d="100"/>
        </p:scale>
        <p:origin x="84" y="756"/>
      </p:cViewPr>
      <p:guideLst>
        <p:guide orient="horz" pos="2160"/>
        <p:guide pos="3840"/>
      </p:guideLst>
    </p:cSldViewPr>
  </p:slideViewPr>
  <p:notesTextViewPr>
    <p:cViewPr>
      <p:scale>
        <a:sx n="3" d="2"/>
        <a:sy n="3" d="2"/>
      </p:scale>
      <p:origin x="0" y="0"/>
    </p:cViewPr>
  </p:notesTextViewPr>
  <p:sorterViewPr>
    <p:cViewPr>
      <p:scale>
        <a:sx n="100" d="100"/>
        <a:sy n="100" d="100"/>
      </p:scale>
      <p:origin x="0" y="-37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I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ED9D3EDD-3649-4D1B-95B9-31BDA18479D2}" type="datetimeFigureOut">
              <a:rPr lang="en-IE"/>
              <a:pPr>
                <a:defRPr/>
              </a:pPr>
              <a:t>02/11/2016</a:t>
            </a:fld>
            <a:endParaRPr lang="en-IE"/>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IE"/>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0F7997B9-767F-4B9D-8673-A4AF19147063}" type="slidenum">
              <a:rPr lang="en-IE"/>
              <a:pPr>
                <a:defRPr/>
              </a:pPr>
              <a:t>‹#›</a:t>
            </a:fld>
            <a:endParaRPr lang="en-IE"/>
          </a:p>
        </p:txBody>
      </p:sp>
    </p:spTree>
    <p:extLst>
      <p:ext uri="{BB962C8B-B14F-4D97-AF65-F5344CB8AC3E}">
        <p14:creationId xmlns:p14="http://schemas.microsoft.com/office/powerpoint/2010/main" val="3660377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IE"/>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8B44437-053C-4709-BC16-242958B4A89A}" type="datetimeFigureOut">
              <a:rPr lang="en-IE"/>
              <a:pPr>
                <a:defRPr/>
              </a:pPr>
              <a:t>02/11/2016</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IE" noProof="0" smtClean="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smtClean="0"/>
          </a:p>
        </p:txBody>
      </p:sp>
      <p:sp>
        <p:nvSpPr>
          <p:cNvPr id="6" name="Footer Placeholder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IE"/>
          </a:p>
        </p:txBody>
      </p:sp>
      <p:sp>
        <p:nvSpPr>
          <p:cNvPr id="7" name="Slide Number Placeholder 6"/>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8164E5B-E7A0-4F20-9E5F-767BADA9D4FE}" type="slidenum">
              <a:rPr lang="en-IE"/>
              <a:pPr>
                <a:defRPr/>
              </a:pPr>
              <a:t>‹#›</a:t>
            </a:fld>
            <a:endParaRPr lang="en-IE"/>
          </a:p>
        </p:txBody>
      </p:sp>
    </p:spTree>
    <p:extLst>
      <p:ext uri="{BB962C8B-B14F-4D97-AF65-F5344CB8AC3E}">
        <p14:creationId xmlns:p14="http://schemas.microsoft.com/office/powerpoint/2010/main" val="931896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smtClean="0"/>
          </a:p>
        </p:txBody>
      </p:sp>
      <p:sp>
        <p:nvSpPr>
          <p:cNvPr id="4" name="Slide Number Placeholder 3"/>
          <p:cNvSpPr>
            <a:spLocks noGrp="1"/>
          </p:cNvSpPr>
          <p:nvPr>
            <p:ph type="sldNum" sz="quarter" idx="5"/>
          </p:nvPr>
        </p:nvSpPr>
        <p:spPr/>
        <p:txBody>
          <a:bodyPr/>
          <a:lstStyle/>
          <a:p>
            <a:pPr>
              <a:defRPr/>
            </a:pPr>
            <a:fld id="{A6C41931-F2AC-44F8-B669-876B63587035}" type="slidenum">
              <a:rPr lang="en-IE" smtClean="0"/>
              <a:pPr>
                <a:defRPr/>
              </a:pPr>
              <a:t>16</a:t>
            </a:fld>
            <a:endParaRPr lang="en-IE"/>
          </a:p>
        </p:txBody>
      </p:sp>
    </p:spTree>
    <p:extLst>
      <p:ext uri="{BB962C8B-B14F-4D97-AF65-F5344CB8AC3E}">
        <p14:creationId xmlns:p14="http://schemas.microsoft.com/office/powerpoint/2010/main" val="4100373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Logo_SDCC_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9400" y="476250"/>
            <a:ext cx="28432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3"/>
          <p:cNvSpPr>
            <a:spLocks noChangeShapeType="1"/>
          </p:cNvSpPr>
          <p:nvPr/>
        </p:nvSpPr>
        <p:spPr bwMode="auto">
          <a:xfrm>
            <a:off x="9169400" y="90805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sp>
        <p:nvSpPr>
          <p:cNvPr id="6" name="Line 9"/>
          <p:cNvSpPr>
            <a:spLocks noChangeShapeType="1"/>
          </p:cNvSpPr>
          <p:nvPr/>
        </p:nvSpPr>
        <p:spPr bwMode="auto">
          <a:xfrm>
            <a:off x="406400" y="2819400"/>
            <a:ext cx="109728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sp>
        <p:nvSpPr>
          <p:cNvPr id="52228" name="Rectangle 4"/>
          <p:cNvSpPr>
            <a:spLocks noGrp="1" noChangeArrowheads="1"/>
          </p:cNvSpPr>
          <p:nvPr>
            <p:ph type="ctrTitle"/>
          </p:nvPr>
        </p:nvSpPr>
        <p:spPr>
          <a:xfrm>
            <a:off x="431800" y="476250"/>
            <a:ext cx="8640763" cy="2133600"/>
          </a:xfrm>
        </p:spPr>
        <p:txBody>
          <a:bodyPr/>
          <a:lstStyle>
            <a:lvl1pPr algn="r">
              <a:defRPr sz="4800"/>
            </a:lvl1pPr>
          </a:lstStyle>
          <a:p>
            <a:pPr lvl="0"/>
            <a:r>
              <a:rPr lang="en-GB" altLang="en-US" noProof="0" smtClean="0"/>
              <a:t>Click to edit Master title style</a:t>
            </a:r>
          </a:p>
        </p:txBody>
      </p:sp>
      <p:sp>
        <p:nvSpPr>
          <p:cNvPr id="52229" name="Rectangle 5"/>
          <p:cNvSpPr>
            <a:spLocks noGrp="1" noChangeArrowheads="1"/>
          </p:cNvSpPr>
          <p:nvPr>
            <p:ph type="subTitle" idx="1"/>
          </p:nvPr>
        </p:nvSpPr>
        <p:spPr>
          <a:xfrm>
            <a:off x="623888" y="3068638"/>
            <a:ext cx="8037512" cy="2362200"/>
          </a:xfrm>
        </p:spPr>
        <p:txBody>
          <a:bodyPr/>
          <a:lstStyle>
            <a:lvl1pPr marL="0" indent="0" algn="r">
              <a:buFont typeface="Wingdings" panose="05000000000000000000" pitchFamily="2" charset="2"/>
              <a:buNone/>
              <a:defRPr sz="3200"/>
            </a:lvl1pPr>
          </a:lstStyle>
          <a:p>
            <a:pPr lvl="0"/>
            <a:r>
              <a:rPr lang="en-GB" altLang="en-US" noProof="0" smtClean="0"/>
              <a:t>Click to edit Master subtitle style</a:t>
            </a:r>
          </a:p>
        </p:txBody>
      </p:sp>
      <p:sp>
        <p:nvSpPr>
          <p:cNvPr id="7" name="Rectangle 6"/>
          <p:cNvSpPr>
            <a:spLocks noGrp="1" noChangeArrowheads="1"/>
          </p:cNvSpPr>
          <p:nvPr>
            <p:ph type="dt" sz="half" idx="10"/>
          </p:nvPr>
        </p:nvSpPr>
        <p:spPr/>
        <p:txBody>
          <a:bodyPr/>
          <a:lstStyle>
            <a:lvl1pPr>
              <a:defRPr/>
            </a:lvl1pPr>
          </a:lstStyle>
          <a:p>
            <a:pPr>
              <a:defRPr/>
            </a:pPr>
            <a:fld id="{1E09EC30-2DA0-4905-AC7B-382999238153}" type="datetimeFigureOut">
              <a:rPr lang="en-IE"/>
              <a:pPr>
                <a:defRPr/>
              </a:pPr>
              <a:t>02/11/2016</a:t>
            </a:fld>
            <a:endParaRPr lang="en-GB" altLang="en-US"/>
          </a:p>
        </p:txBody>
      </p:sp>
      <p:sp>
        <p:nvSpPr>
          <p:cNvPr id="8" name="Rectangle 7"/>
          <p:cNvSpPr>
            <a:spLocks noGrp="1" noChangeArrowheads="1"/>
          </p:cNvSpPr>
          <p:nvPr>
            <p:ph type="ftr" sz="quarter" idx="11"/>
          </p:nvPr>
        </p:nvSpPr>
        <p:spPr/>
        <p:txBody>
          <a:bodyPr/>
          <a:lstStyle>
            <a:lvl1pPr>
              <a:defRPr/>
            </a:lvl1pPr>
          </a:lstStyle>
          <a:p>
            <a:pPr>
              <a:defRPr/>
            </a:pPr>
            <a:endParaRPr lang="en-GB" altLang="en-US"/>
          </a:p>
        </p:txBody>
      </p:sp>
      <p:sp>
        <p:nvSpPr>
          <p:cNvPr id="9" name="Rectangle 8"/>
          <p:cNvSpPr>
            <a:spLocks noGrp="1" noChangeArrowheads="1"/>
          </p:cNvSpPr>
          <p:nvPr>
            <p:ph type="sldNum" sz="quarter" idx="12"/>
          </p:nvPr>
        </p:nvSpPr>
        <p:spPr/>
        <p:txBody>
          <a:bodyPr/>
          <a:lstStyle>
            <a:lvl1pPr>
              <a:defRPr/>
            </a:lvl1pPr>
          </a:lstStyle>
          <a:p>
            <a:pPr>
              <a:defRPr/>
            </a:pPr>
            <a:fld id="{1BAB1800-FAEE-49AE-A11F-324CBEC75121}" type="slidenum">
              <a:rPr lang="en-GB" altLang="en-US"/>
              <a:pPr>
                <a:defRPr/>
              </a:pPr>
              <a:t>‹#›</a:t>
            </a:fld>
            <a:endParaRPr lang="en-GB" altLang="en-US"/>
          </a:p>
        </p:txBody>
      </p:sp>
    </p:spTree>
    <p:extLst>
      <p:ext uri="{BB962C8B-B14F-4D97-AF65-F5344CB8AC3E}">
        <p14:creationId xmlns:p14="http://schemas.microsoft.com/office/powerpoint/2010/main" val="244551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5"/>
          <p:cNvSpPr>
            <a:spLocks noGrp="1" noChangeArrowheads="1"/>
          </p:cNvSpPr>
          <p:nvPr>
            <p:ph type="dt" sz="half" idx="10"/>
          </p:nvPr>
        </p:nvSpPr>
        <p:spPr>
          <a:ln/>
        </p:spPr>
        <p:txBody>
          <a:bodyPr/>
          <a:lstStyle>
            <a:lvl1pPr>
              <a:defRPr/>
            </a:lvl1pPr>
          </a:lstStyle>
          <a:p>
            <a:pPr>
              <a:defRPr/>
            </a:pPr>
            <a:fld id="{8247DE63-0482-4D74-B2AE-3BFFCC69140C}" type="datetimeFigureOut">
              <a:rPr lang="en-IE"/>
              <a:pPr>
                <a:defRPr/>
              </a:pPr>
              <a:t>02/11/2016</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4FB19A7A-6F59-497E-9CA7-A13A5CF18879}" type="slidenum">
              <a:rPr lang="en-GB" altLang="en-US"/>
              <a:pPr>
                <a:defRPr/>
              </a:pPr>
              <a:t>‹#›</a:t>
            </a:fld>
            <a:endParaRPr lang="en-GB" altLang="en-US"/>
          </a:p>
        </p:txBody>
      </p:sp>
    </p:spTree>
    <p:extLst>
      <p:ext uri="{BB962C8B-B14F-4D97-AF65-F5344CB8AC3E}">
        <p14:creationId xmlns:p14="http://schemas.microsoft.com/office/powerpoint/2010/main" val="2884432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122238"/>
            <a:ext cx="2890838" cy="5970587"/>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292100" y="122238"/>
            <a:ext cx="8521700" cy="5970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5"/>
          <p:cNvSpPr>
            <a:spLocks noGrp="1" noChangeArrowheads="1"/>
          </p:cNvSpPr>
          <p:nvPr>
            <p:ph type="dt" sz="half" idx="10"/>
          </p:nvPr>
        </p:nvSpPr>
        <p:spPr>
          <a:ln/>
        </p:spPr>
        <p:txBody>
          <a:bodyPr/>
          <a:lstStyle>
            <a:lvl1pPr>
              <a:defRPr/>
            </a:lvl1pPr>
          </a:lstStyle>
          <a:p>
            <a:pPr>
              <a:defRPr/>
            </a:pPr>
            <a:fld id="{25F754BB-50C4-4BB8-B0AA-10CF8F3C688B}" type="datetimeFigureOut">
              <a:rPr lang="en-IE"/>
              <a:pPr>
                <a:defRPr/>
              </a:pPr>
              <a:t>02/11/2016</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3558D574-1498-4D95-A1AA-EDBEE23E4FB1}" type="slidenum">
              <a:rPr lang="en-GB" altLang="en-US"/>
              <a:pPr>
                <a:defRPr/>
              </a:pPr>
              <a:t>‹#›</a:t>
            </a:fld>
            <a:endParaRPr lang="en-GB" altLang="en-US"/>
          </a:p>
        </p:txBody>
      </p:sp>
    </p:spTree>
    <p:extLst>
      <p:ext uri="{BB962C8B-B14F-4D97-AF65-F5344CB8AC3E}">
        <p14:creationId xmlns:p14="http://schemas.microsoft.com/office/powerpoint/2010/main" val="393762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5"/>
          <p:cNvSpPr>
            <a:spLocks noGrp="1" noChangeArrowheads="1"/>
          </p:cNvSpPr>
          <p:nvPr>
            <p:ph type="dt" sz="half" idx="10"/>
          </p:nvPr>
        </p:nvSpPr>
        <p:spPr>
          <a:ln/>
        </p:spPr>
        <p:txBody>
          <a:bodyPr/>
          <a:lstStyle>
            <a:lvl1pPr>
              <a:defRPr/>
            </a:lvl1pPr>
          </a:lstStyle>
          <a:p>
            <a:pPr>
              <a:defRPr/>
            </a:pPr>
            <a:fld id="{2D1A1F66-9983-41A7-9C7D-239CC341BB12}" type="datetimeFigureOut">
              <a:rPr lang="en-IE"/>
              <a:pPr>
                <a:defRPr/>
              </a:pPr>
              <a:t>02/11/2016</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843CDF33-03B1-4A73-8669-E6ADE22A8CFA}" type="slidenum">
              <a:rPr lang="en-GB" altLang="en-US"/>
              <a:pPr>
                <a:defRPr/>
              </a:pPr>
              <a:t>‹#›</a:t>
            </a:fld>
            <a:endParaRPr lang="en-GB" altLang="en-US"/>
          </a:p>
        </p:txBody>
      </p:sp>
    </p:spTree>
    <p:extLst>
      <p:ext uri="{BB962C8B-B14F-4D97-AF65-F5344CB8AC3E}">
        <p14:creationId xmlns:p14="http://schemas.microsoft.com/office/powerpoint/2010/main" val="75116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26C662EE-9B75-41E8-BFD5-668507C03105}" type="datetimeFigureOut">
              <a:rPr lang="en-IE"/>
              <a:pPr>
                <a:defRPr/>
              </a:pPr>
              <a:t>02/11/2016</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AEDCFE3F-20CD-40A1-8F1F-2588AA496F4C}" type="slidenum">
              <a:rPr lang="en-GB" altLang="en-US"/>
              <a:pPr>
                <a:defRPr/>
              </a:pPr>
              <a:t>‹#›</a:t>
            </a:fld>
            <a:endParaRPr lang="en-GB" altLang="en-US"/>
          </a:p>
        </p:txBody>
      </p:sp>
    </p:spTree>
    <p:extLst>
      <p:ext uri="{BB962C8B-B14F-4D97-AF65-F5344CB8AC3E}">
        <p14:creationId xmlns:p14="http://schemas.microsoft.com/office/powerpoint/2010/main" val="3671895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306388" y="1414463"/>
            <a:ext cx="5699125"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57913" y="1414463"/>
            <a:ext cx="5699125"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5"/>
          <p:cNvSpPr>
            <a:spLocks noGrp="1" noChangeArrowheads="1"/>
          </p:cNvSpPr>
          <p:nvPr>
            <p:ph type="dt" sz="half" idx="10"/>
          </p:nvPr>
        </p:nvSpPr>
        <p:spPr>
          <a:ln/>
        </p:spPr>
        <p:txBody>
          <a:bodyPr/>
          <a:lstStyle>
            <a:lvl1pPr>
              <a:defRPr/>
            </a:lvl1pPr>
          </a:lstStyle>
          <a:p>
            <a:pPr>
              <a:defRPr/>
            </a:pPr>
            <a:fld id="{497B6D1D-6182-4C2F-8593-BABC677F6019}" type="datetimeFigureOut">
              <a:rPr lang="en-IE"/>
              <a:pPr>
                <a:defRPr/>
              </a:pPr>
              <a:t>02/11/2016</a:t>
            </a:fld>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CEBA488C-91A9-49D4-8F1C-071B4E5467B4}" type="slidenum">
              <a:rPr lang="en-GB" altLang="en-US"/>
              <a:pPr>
                <a:defRPr/>
              </a:pPr>
              <a:t>‹#›</a:t>
            </a:fld>
            <a:endParaRPr lang="en-GB" altLang="en-US"/>
          </a:p>
        </p:txBody>
      </p:sp>
    </p:spTree>
    <p:extLst>
      <p:ext uri="{BB962C8B-B14F-4D97-AF65-F5344CB8AC3E}">
        <p14:creationId xmlns:p14="http://schemas.microsoft.com/office/powerpoint/2010/main" val="2421412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5"/>
          <p:cNvSpPr>
            <a:spLocks noGrp="1" noChangeArrowheads="1"/>
          </p:cNvSpPr>
          <p:nvPr>
            <p:ph type="dt" sz="half" idx="10"/>
          </p:nvPr>
        </p:nvSpPr>
        <p:spPr>
          <a:ln/>
        </p:spPr>
        <p:txBody>
          <a:bodyPr/>
          <a:lstStyle>
            <a:lvl1pPr>
              <a:defRPr/>
            </a:lvl1pPr>
          </a:lstStyle>
          <a:p>
            <a:pPr>
              <a:defRPr/>
            </a:pPr>
            <a:fld id="{797A80D3-F4AF-42A7-9DD6-B9F54355C0B7}" type="datetimeFigureOut">
              <a:rPr lang="en-IE"/>
              <a:pPr>
                <a:defRPr/>
              </a:pPr>
              <a:t>02/11/2016</a:t>
            </a:fld>
            <a:endParaRPr lang="en-GB"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7"/>
          <p:cNvSpPr>
            <a:spLocks noGrp="1" noChangeArrowheads="1"/>
          </p:cNvSpPr>
          <p:nvPr>
            <p:ph type="sldNum" sz="quarter" idx="12"/>
          </p:nvPr>
        </p:nvSpPr>
        <p:spPr>
          <a:ln/>
        </p:spPr>
        <p:txBody>
          <a:bodyPr/>
          <a:lstStyle>
            <a:lvl1pPr>
              <a:defRPr/>
            </a:lvl1pPr>
          </a:lstStyle>
          <a:p>
            <a:pPr>
              <a:defRPr/>
            </a:pPr>
            <a:fld id="{BF85E130-55E3-4260-AF54-6F055E1D6994}" type="slidenum">
              <a:rPr lang="en-GB" altLang="en-US"/>
              <a:pPr>
                <a:defRPr/>
              </a:pPr>
              <a:t>‹#›</a:t>
            </a:fld>
            <a:endParaRPr lang="en-GB" altLang="en-US"/>
          </a:p>
        </p:txBody>
      </p:sp>
    </p:spTree>
    <p:extLst>
      <p:ext uri="{BB962C8B-B14F-4D97-AF65-F5344CB8AC3E}">
        <p14:creationId xmlns:p14="http://schemas.microsoft.com/office/powerpoint/2010/main" val="286610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Rectangle 5"/>
          <p:cNvSpPr>
            <a:spLocks noGrp="1" noChangeArrowheads="1"/>
          </p:cNvSpPr>
          <p:nvPr>
            <p:ph type="dt" sz="half" idx="10"/>
          </p:nvPr>
        </p:nvSpPr>
        <p:spPr>
          <a:ln/>
        </p:spPr>
        <p:txBody>
          <a:bodyPr/>
          <a:lstStyle>
            <a:lvl1pPr>
              <a:defRPr/>
            </a:lvl1pPr>
          </a:lstStyle>
          <a:p>
            <a:pPr>
              <a:defRPr/>
            </a:pPr>
            <a:fld id="{743F76D3-BC2B-4F8A-AB55-F36C0AE64165}" type="datetimeFigureOut">
              <a:rPr lang="en-IE"/>
              <a:pPr>
                <a:defRPr/>
              </a:pPr>
              <a:t>02/11/2016</a:t>
            </a:fld>
            <a:endParaRPr lang="en-GB"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7"/>
          <p:cNvSpPr>
            <a:spLocks noGrp="1" noChangeArrowheads="1"/>
          </p:cNvSpPr>
          <p:nvPr>
            <p:ph type="sldNum" sz="quarter" idx="12"/>
          </p:nvPr>
        </p:nvSpPr>
        <p:spPr>
          <a:ln/>
        </p:spPr>
        <p:txBody>
          <a:bodyPr/>
          <a:lstStyle>
            <a:lvl1pPr>
              <a:defRPr/>
            </a:lvl1pPr>
          </a:lstStyle>
          <a:p>
            <a:pPr>
              <a:defRPr/>
            </a:pPr>
            <a:fld id="{730558CA-B24F-4C54-B939-8662E6CB1D0F}" type="slidenum">
              <a:rPr lang="en-GB" altLang="en-US"/>
              <a:pPr>
                <a:defRPr/>
              </a:pPr>
              <a:t>‹#›</a:t>
            </a:fld>
            <a:endParaRPr lang="en-GB" altLang="en-US"/>
          </a:p>
        </p:txBody>
      </p:sp>
    </p:spTree>
    <p:extLst>
      <p:ext uri="{BB962C8B-B14F-4D97-AF65-F5344CB8AC3E}">
        <p14:creationId xmlns:p14="http://schemas.microsoft.com/office/powerpoint/2010/main" val="79219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4D7A7B30-BA82-4D63-A96D-F9D2CB9CF421}" type="datetimeFigureOut">
              <a:rPr lang="en-IE"/>
              <a:pPr>
                <a:defRPr/>
              </a:pPr>
              <a:t>02/11/2016</a:t>
            </a:fld>
            <a:endParaRPr lang="en-GB"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7"/>
          <p:cNvSpPr>
            <a:spLocks noGrp="1" noChangeArrowheads="1"/>
          </p:cNvSpPr>
          <p:nvPr>
            <p:ph type="sldNum" sz="quarter" idx="12"/>
          </p:nvPr>
        </p:nvSpPr>
        <p:spPr>
          <a:ln/>
        </p:spPr>
        <p:txBody>
          <a:bodyPr/>
          <a:lstStyle>
            <a:lvl1pPr>
              <a:defRPr/>
            </a:lvl1pPr>
          </a:lstStyle>
          <a:p>
            <a:pPr>
              <a:defRPr/>
            </a:pPr>
            <a:fld id="{40FD1A9B-C55B-4307-9ACE-702829F63E1B}" type="slidenum">
              <a:rPr lang="en-GB" altLang="en-US"/>
              <a:pPr>
                <a:defRPr/>
              </a:pPr>
              <a:t>‹#›</a:t>
            </a:fld>
            <a:endParaRPr lang="en-GB" altLang="en-US"/>
          </a:p>
        </p:txBody>
      </p:sp>
    </p:spTree>
    <p:extLst>
      <p:ext uri="{BB962C8B-B14F-4D97-AF65-F5344CB8AC3E}">
        <p14:creationId xmlns:p14="http://schemas.microsoft.com/office/powerpoint/2010/main" val="3440398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BC7C47D9-40FE-4183-8424-5274A86C9322}" type="datetimeFigureOut">
              <a:rPr lang="en-IE"/>
              <a:pPr>
                <a:defRPr/>
              </a:pPr>
              <a:t>02/11/2016</a:t>
            </a:fld>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2BF077C3-9732-4A91-A3E0-E4C1356C18CA}" type="slidenum">
              <a:rPr lang="en-GB" altLang="en-US"/>
              <a:pPr>
                <a:defRPr/>
              </a:pPr>
              <a:t>‹#›</a:t>
            </a:fld>
            <a:endParaRPr lang="en-GB" altLang="en-US"/>
          </a:p>
        </p:txBody>
      </p:sp>
    </p:spTree>
    <p:extLst>
      <p:ext uri="{BB962C8B-B14F-4D97-AF65-F5344CB8AC3E}">
        <p14:creationId xmlns:p14="http://schemas.microsoft.com/office/powerpoint/2010/main" val="118599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8D23ABD-B592-43E6-9F4C-B1F22CE50D41}" type="datetimeFigureOut">
              <a:rPr lang="en-IE"/>
              <a:pPr>
                <a:defRPr/>
              </a:pPr>
              <a:t>02/11/2016</a:t>
            </a:fld>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156D47DF-1CBC-42FF-B77A-A5356C6D279E}" type="slidenum">
              <a:rPr lang="en-GB" altLang="en-US"/>
              <a:pPr>
                <a:defRPr/>
              </a:pPr>
              <a:t>‹#›</a:t>
            </a:fld>
            <a:endParaRPr lang="en-GB" altLang="en-US"/>
          </a:p>
        </p:txBody>
      </p:sp>
    </p:spTree>
    <p:extLst>
      <p:ext uri="{BB962C8B-B14F-4D97-AF65-F5344CB8AC3E}">
        <p14:creationId xmlns:p14="http://schemas.microsoft.com/office/powerpoint/2010/main" val="3583557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412875"/>
            <a:ext cx="12192000" cy="4678363"/>
          </a:xfrm>
          <a:prstGeom prst="rect">
            <a:avLst/>
          </a:prstGeom>
          <a:solidFill>
            <a:srgbClr val="DDDDD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IE" smtClean="0"/>
          </a:p>
        </p:txBody>
      </p:sp>
      <p:sp>
        <p:nvSpPr>
          <p:cNvPr id="1027" name="Rectangle 3"/>
          <p:cNvSpPr>
            <a:spLocks noGrp="1" noChangeArrowheads="1"/>
          </p:cNvSpPr>
          <p:nvPr>
            <p:ph type="title"/>
          </p:nvPr>
        </p:nvSpPr>
        <p:spPr bwMode="auto">
          <a:xfrm>
            <a:off x="292100" y="122238"/>
            <a:ext cx="990441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306388" y="1414463"/>
            <a:ext cx="11550650" cy="467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51205" name="Rectangle 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cs typeface="Arial" panose="020B0604020202020204" pitchFamily="34" charset="0"/>
              </a:defRPr>
            </a:lvl1pPr>
          </a:lstStyle>
          <a:p>
            <a:pPr>
              <a:defRPr/>
            </a:pPr>
            <a:fld id="{23029B32-2AA7-4905-8F23-74E23D38EE4F}" type="datetimeFigureOut">
              <a:rPr lang="en-IE"/>
              <a:pPr>
                <a:defRPr/>
              </a:pPr>
              <a:t>02/11/2016</a:t>
            </a:fld>
            <a:endParaRPr lang="en-GB" altLang="en-US"/>
          </a:p>
        </p:txBody>
      </p:sp>
      <p:sp>
        <p:nvSpPr>
          <p:cNvPr id="51206" name="Rectangle 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cs typeface="Arial" panose="020B0604020202020204" pitchFamily="34" charset="0"/>
              </a:defRPr>
            </a:lvl1pPr>
          </a:lstStyle>
          <a:p>
            <a:pPr>
              <a:defRPr/>
            </a:pPr>
            <a:endParaRPr lang="en-GB" altLang="en-US"/>
          </a:p>
        </p:txBody>
      </p:sp>
      <p:sp>
        <p:nvSpPr>
          <p:cNvPr id="51207" name="Rectangle 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cs typeface="Arial" panose="020B0604020202020204" pitchFamily="34" charset="0"/>
              </a:defRPr>
            </a:lvl1pPr>
          </a:lstStyle>
          <a:p>
            <a:pPr>
              <a:defRPr/>
            </a:pPr>
            <a:fld id="{4D64FE6B-C13A-47B0-821C-11CD9B99D460}" type="slidenum">
              <a:rPr lang="en-GB" altLang="en-US"/>
              <a:pPr>
                <a:defRPr/>
              </a:pPr>
              <a:t>‹#›</a:t>
            </a:fld>
            <a:endParaRPr lang="en-GB" altLang="en-US"/>
          </a:p>
        </p:txBody>
      </p:sp>
      <p:pic>
        <p:nvPicPr>
          <p:cNvPr id="1032" name="Picture 10" descr="Logo_SDCC_Colou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20338" y="333375"/>
            <a:ext cx="1871662"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9"/>
          <p:cNvSpPr>
            <a:spLocks noChangeShapeType="1"/>
          </p:cNvSpPr>
          <p:nvPr/>
        </p:nvSpPr>
        <p:spPr bwMode="auto">
          <a:xfrm>
            <a:off x="10320338" y="115888"/>
            <a:ext cx="0" cy="1189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spTree>
  </p:cSld>
  <p:clrMap bg1="lt1" tx1="dk1" bg2="lt2" tx2="dk2" accent1="accent1" accent2="accent2" accent3="accent3" accent4="accent4" accent5="accent5" accent6="accent6" hlink="hlink" folHlink="folHlink"/>
  <p:sldLayoutIdLst>
    <p:sldLayoutId id="2147484033"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iming>
    <p:tnLst>
      <p:par>
        <p:cTn id="1" dur="indefinite" restart="never" nodeType="tmRoot"/>
      </p:par>
    </p:tnLst>
  </p:timing>
  <p:txStyles>
    <p:titleStyle>
      <a:lvl1pPr algn="l" rtl="0" eaLnBrk="0" fontAlgn="base" hangingPunct="0">
        <a:spcBef>
          <a:spcPct val="0"/>
        </a:spcBef>
        <a:spcAft>
          <a:spcPct val="0"/>
        </a:spcAft>
        <a:defRPr sz="3900" b="1" kern="1200">
          <a:solidFill>
            <a:srgbClr val="FF9900"/>
          </a:solidFill>
          <a:latin typeface="+mj-lt"/>
          <a:ea typeface="+mj-ea"/>
          <a:cs typeface="+mj-cs"/>
        </a:defRPr>
      </a:lvl1pPr>
      <a:lvl2pPr algn="l" rtl="0" eaLnBrk="0" fontAlgn="base" hangingPunct="0">
        <a:spcBef>
          <a:spcPct val="0"/>
        </a:spcBef>
        <a:spcAft>
          <a:spcPct val="0"/>
        </a:spcAft>
        <a:defRPr sz="3900" b="1">
          <a:solidFill>
            <a:srgbClr val="FF9900"/>
          </a:solidFill>
          <a:latin typeface="Arial" panose="020B0604020202020204" pitchFamily="34" charset="0"/>
        </a:defRPr>
      </a:lvl2pPr>
      <a:lvl3pPr algn="l" rtl="0" eaLnBrk="0" fontAlgn="base" hangingPunct="0">
        <a:spcBef>
          <a:spcPct val="0"/>
        </a:spcBef>
        <a:spcAft>
          <a:spcPct val="0"/>
        </a:spcAft>
        <a:defRPr sz="3900" b="1">
          <a:solidFill>
            <a:srgbClr val="FF9900"/>
          </a:solidFill>
          <a:latin typeface="Arial" panose="020B0604020202020204" pitchFamily="34" charset="0"/>
        </a:defRPr>
      </a:lvl3pPr>
      <a:lvl4pPr algn="l" rtl="0" eaLnBrk="0" fontAlgn="base" hangingPunct="0">
        <a:spcBef>
          <a:spcPct val="0"/>
        </a:spcBef>
        <a:spcAft>
          <a:spcPct val="0"/>
        </a:spcAft>
        <a:defRPr sz="3900" b="1">
          <a:solidFill>
            <a:srgbClr val="FF9900"/>
          </a:solidFill>
          <a:latin typeface="Arial" panose="020B0604020202020204" pitchFamily="34" charset="0"/>
        </a:defRPr>
      </a:lvl4pPr>
      <a:lvl5pPr algn="l" rtl="0" eaLnBrk="0" fontAlgn="base" hangingPunct="0">
        <a:spcBef>
          <a:spcPct val="0"/>
        </a:spcBef>
        <a:spcAft>
          <a:spcPct val="0"/>
        </a:spcAft>
        <a:defRPr sz="3900" b="1">
          <a:solidFill>
            <a:srgbClr val="FF9900"/>
          </a:solidFill>
          <a:latin typeface="Arial" panose="020B0604020202020204" pitchFamily="34" charset="0"/>
        </a:defRPr>
      </a:lvl5pPr>
      <a:lvl6pPr marL="457200" algn="l" rtl="0" fontAlgn="base">
        <a:spcBef>
          <a:spcPct val="0"/>
        </a:spcBef>
        <a:spcAft>
          <a:spcPct val="0"/>
        </a:spcAft>
        <a:defRPr sz="3900" b="1">
          <a:solidFill>
            <a:srgbClr val="FF9900"/>
          </a:solidFill>
          <a:latin typeface="Arial" panose="020B0604020202020204" pitchFamily="34" charset="0"/>
        </a:defRPr>
      </a:lvl6pPr>
      <a:lvl7pPr marL="914400" algn="l" rtl="0" fontAlgn="base">
        <a:spcBef>
          <a:spcPct val="0"/>
        </a:spcBef>
        <a:spcAft>
          <a:spcPct val="0"/>
        </a:spcAft>
        <a:defRPr sz="3900" b="1">
          <a:solidFill>
            <a:srgbClr val="FF9900"/>
          </a:solidFill>
          <a:latin typeface="Arial" panose="020B0604020202020204" pitchFamily="34" charset="0"/>
        </a:defRPr>
      </a:lvl7pPr>
      <a:lvl8pPr marL="1371600" algn="l" rtl="0" fontAlgn="base">
        <a:spcBef>
          <a:spcPct val="0"/>
        </a:spcBef>
        <a:spcAft>
          <a:spcPct val="0"/>
        </a:spcAft>
        <a:defRPr sz="3900" b="1">
          <a:solidFill>
            <a:srgbClr val="FF9900"/>
          </a:solidFill>
          <a:latin typeface="Arial" panose="020B0604020202020204" pitchFamily="34" charset="0"/>
        </a:defRPr>
      </a:lvl8pPr>
      <a:lvl9pPr marL="1828800" algn="l" rtl="0" fontAlgn="base">
        <a:spcBef>
          <a:spcPct val="0"/>
        </a:spcBef>
        <a:spcAft>
          <a:spcPct val="0"/>
        </a:spcAft>
        <a:defRPr sz="3900" b="1">
          <a:solidFill>
            <a:srgbClr val="FF9900"/>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24000" y="1697038"/>
            <a:ext cx="9144000" cy="1812925"/>
          </a:xfrm>
        </p:spPr>
        <p:txBody>
          <a:bodyPr/>
          <a:lstStyle/>
          <a:p>
            <a:pPr algn="ctr" eaLnBrk="1" hangingPunct="1"/>
            <a:r>
              <a:rPr lang="en-IE" altLang="en-US" sz="6600" smtClean="0"/>
              <a:t>Draft Budget 2017</a:t>
            </a:r>
          </a:p>
        </p:txBody>
      </p:sp>
      <p:sp>
        <p:nvSpPr>
          <p:cNvPr id="5123" name="Subtitle 2"/>
          <p:cNvSpPr>
            <a:spLocks noGrp="1"/>
          </p:cNvSpPr>
          <p:nvPr>
            <p:ph type="subTitle" idx="4294967295"/>
          </p:nvPr>
        </p:nvSpPr>
        <p:spPr>
          <a:xfrm>
            <a:off x="1060450" y="3876675"/>
            <a:ext cx="10042525" cy="1779588"/>
          </a:xfrm>
        </p:spPr>
        <p:txBody>
          <a:bodyPr/>
          <a:lstStyle/>
          <a:p>
            <a:pPr marL="0" indent="0" algn="r" eaLnBrk="1" hangingPunct="1">
              <a:lnSpc>
                <a:spcPct val="80000"/>
              </a:lnSpc>
              <a:buFont typeface="Wingdings" panose="05000000000000000000" pitchFamily="2" charset="2"/>
              <a:buNone/>
            </a:pPr>
            <a:r>
              <a:rPr lang="en-IE" altLang="en-US" sz="2800" smtClean="0"/>
              <a:t>Ronan FitzGerald</a:t>
            </a:r>
          </a:p>
          <a:p>
            <a:pPr marL="0" indent="0" algn="r" eaLnBrk="1" hangingPunct="1">
              <a:lnSpc>
                <a:spcPct val="80000"/>
              </a:lnSpc>
              <a:buFont typeface="Wingdings" panose="05000000000000000000" pitchFamily="2" charset="2"/>
              <a:buNone/>
            </a:pPr>
            <a:r>
              <a:rPr lang="en-IE" altLang="en-US" sz="2800" smtClean="0"/>
              <a:t>Head of Finance</a:t>
            </a:r>
          </a:p>
          <a:p>
            <a:pPr marL="0" indent="0" algn="r" eaLnBrk="1" hangingPunct="1">
              <a:lnSpc>
                <a:spcPct val="80000"/>
              </a:lnSpc>
              <a:buFont typeface="Wingdings" panose="05000000000000000000" pitchFamily="2" charset="2"/>
              <a:buNone/>
            </a:pPr>
            <a:endParaRPr lang="en-IE" altLang="en-US" sz="2800" smtClean="0"/>
          </a:p>
          <a:p>
            <a:pPr marL="0" indent="0" algn="r" eaLnBrk="1" hangingPunct="1">
              <a:lnSpc>
                <a:spcPct val="80000"/>
              </a:lnSpc>
              <a:buFont typeface="Wingdings" panose="05000000000000000000" pitchFamily="2" charset="2"/>
              <a:buNone/>
            </a:pPr>
            <a:r>
              <a:rPr lang="en-IE" altLang="en-US" sz="2800" smtClean="0"/>
              <a:t>3</a:t>
            </a:r>
            <a:r>
              <a:rPr lang="en-IE" altLang="en-US" sz="2800" baseline="30000" smtClean="0"/>
              <a:t>rd</a:t>
            </a:r>
            <a:r>
              <a:rPr lang="en-IE" altLang="en-US" sz="2800" smtClean="0"/>
              <a:t> November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49225"/>
            <a:ext cx="7886700" cy="993775"/>
          </a:xfrm>
        </p:spPr>
        <p:txBody>
          <a:bodyPr/>
          <a:lstStyle/>
          <a:p>
            <a:pPr eaLnBrk="1" hangingPunct="1"/>
            <a:r>
              <a:rPr lang="en-IE" altLang="en-US" smtClean="0"/>
              <a:t>Payroll Analysis</a:t>
            </a:r>
            <a:endParaRPr lang="en-IE" altLang="en-US" sz="2400" smtClean="0">
              <a:solidFill>
                <a:srgbClr val="FF0000"/>
              </a:solidFill>
            </a:endParaRPr>
          </a:p>
        </p:txBody>
      </p:sp>
      <p:pic>
        <p:nvPicPr>
          <p:cNvPr id="1433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838" y="1706563"/>
            <a:ext cx="11449050"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IE" altLang="en-US" smtClean="0"/>
              <a:t>Central Management Charge</a:t>
            </a:r>
          </a:p>
        </p:txBody>
      </p:sp>
      <p:pic>
        <p:nvPicPr>
          <p:cNvPr id="15363"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98513" y="1479550"/>
            <a:ext cx="9156700" cy="506253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9763" y="-198438"/>
            <a:ext cx="5732462" cy="732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01638" y="-463550"/>
            <a:ext cx="9904412" cy="1219200"/>
          </a:xfrm>
        </p:spPr>
        <p:txBody>
          <a:bodyPr/>
          <a:lstStyle/>
          <a:p>
            <a:r>
              <a:rPr lang="en-IE" altLang="en-US" smtClean="0"/>
              <a:t>Local Property Tax 2017</a:t>
            </a:r>
          </a:p>
        </p:txBody>
      </p:sp>
      <p:sp>
        <p:nvSpPr>
          <p:cNvPr id="3" name="Content Placeholder 2"/>
          <p:cNvSpPr>
            <a:spLocks noGrp="1"/>
          </p:cNvSpPr>
          <p:nvPr>
            <p:ph idx="1"/>
          </p:nvPr>
        </p:nvSpPr>
        <p:spPr>
          <a:xfrm>
            <a:off x="401638" y="1319213"/>
            <a:ext cx="10764837" cy="5173662"/>
          </a:xfrm>
        </p:spPr>
        <p:txBody>
          <a:bodyPr/>
          <a:lstStyle/>
          <a:p>
            <a:pPr>
              <a:defRPr/>
            </a:pPr>
            <a:r>
              <a:rPr lang="en-IE" sz="2600" dirty="0" smtClean="0"/>
              <a:t>Fin. 04/2016 Prov. Allocation 2017    		   €25,109,705</a:t>
            </a:r>
          </a:p>
          <a:p>
            <a:pPr>
              <a:defRPr/>
            </a:pPr>
            <a:r>
              <a:rPr lang="en-IE" sz="2600" dirty="0" smtClean="0"/>
              <a:t>Cost of -15% Variation		       		    	    </a:t>
            </a:r>
            <a:r>
              <a:rPr lang="en-IE" sz="2600" u="sng" dirty="0" smtClean="0">
                <a:solidFill>
                  <a:srgbClr val="FF0000"/>
                </a:solidFill>
              </a:rPr>
              <a:t>(€4,708,070)</a:t>
            </a:r>
          </a:p>
          <a:p>
            <a:pPr marL="0" indent="0">
              <a:buFont typeface="Wingdings" panose="05000000000000000000" pitchFamily="2" charset="2"/>
              <a:buNone/>
              <a:defRPr/>
            </a:pPr>
            <a:r>
              <a:rPr lang="en-IE" sz="2600" dirty="0" smtClean="0"/>
              <a:t>  </a:t>
            </a:r>
            <a:r>
              <a:rPr lang="en-IE" sz="2600" b="1" dirty="0" smtClean="0"/>
              <a:t>Revised 2017 LPT Allocation</a:t>
            </a:r>
            <a:r>
              <a:rPr lang="en-IE" sz="2600" dirty="0" smtClean="0"/>
              <a:t>	</a:t>
            </a:r>
            <a:r>
              <a:rPr lang="en-IE" sz="2600" b="1" dirty="0" smtClean="0"/>
              <a:t>         		   </a:t>
            </a:r>
            <a:r>
              <a:rPr lang="en-IE" sz="2600" b="1" u="sng" dirty="0" smtClean="0"/>
              <a:t>€20,401,635</a:t>
            </a:r>
          </a:p>
          <a:p>
            <a:pPr>
              <a:defRPr/>
            </a:pPr>
            <a:endParaRPr lang="en-IE" sz="2600" b="1" u="sng" dirty="0" smtClean="0"/>
          </a:p>
          <a:p>
            <a:pPr marL="0" indent="0">
              <a:buFontTx/>
              <a:buNone/>
              <a:defRPr/>
            </a:pPr>
            <a:r>
              <a:rPr lang="en-IE" sz="2600" i="1" dirty="0" smtClean="0">
                <a:solidFill>
                  <a:srgbClr val="3333FF"/>
                </a:solidFill>
              </a:rPr>
              <a:t>Circular Fin. 07/2016 allocated as follows:</a:t>
            </a:r>
          </a:p>
          <a:p>
            <a:pPr>
              <a:defRPr/>
            </a:pPr>
            <a:r>
              <a:rPr lang="en-IE" sz="2600" dirty="0" smtClean="0"/>
              <a:t>Discretionary Grant			           	    €5,425,619</a:t>
            </a:r>
          </a:p>
          <a:p>
            <a:pPr>
              <a:defRPr/>
            </a:pPr>
            <a:r>
              <a:rPr lang="en-IE" sz="2600" dirty="0" smtClean="0"/>
              <a:t>Roads Grant				</a:t>
            </a:r>
            <a:r>
              <a:rPr lang="en-IE" sz="2600" smtClean="0"/>
              <a:t>                        €</a:t>
            </a:r>
            <a:r>
              <a:rPr lang="en-IE" sz="2600" dirty="0" smtClean="0"/>
              <a:t>2,886,859</a:t>
            </a:r>
          </a:p>
          <a:p>
            <a:pPr>
              <a:defRPr/>
            </a:pPr>
            <a:r>
              <a:rPr lang="en-IE" sz="2600" dirty="0" smtClean="0"/>
              <a:t>Housing Revenue Grants	 		    	    €2,200,000</a:t>
            </a:r>
          </a:p>
          <a:p>
            <a:pPr>
              <a:defRPr/>
            </a:pPr>
            <a:r>
              <a:rPr lang="en-IE" sz="2600" dirty="0" smtClean="0"/>
              <a:t>Housing Capital Grants		   		    </a:t>
            </a:r>
            <a:r>
              <a:rPr lang="en-IE" sz="2600" u="sng" dirty="0" smtClean="0"/>
              <a:t>€9,889,157</a:t>
            </a:r>
          </a:p>
          <a:p>
            <a:pPr marL="0" indent="0">
              <a:buFont typeface="Wingdings" panose="05000000000000000000" pitchFamily="2" charset="2"/>
              <a:buNone/>
              <a:defRPr/>
            </a:pPr>
            <a:r>
              <a:rPr lang="en-IE" sz="2600" dirty="0" smtClean="0"/>
              <a:t>								  </a:t>
            </a:r>
            <a:r>
              <a:rPr lang="en-IE" sz="2600" b="1" u="sng" dirty="0" smtClean="0"/>
              <a:t>€20,401,635</a:t>
            </a:r>
          </a:p>
          <a:p>
            <a:pPr marL="0" indent="0">
              <a:buFont typeface="Wingdings" panose="05000000000000000000" pitchFamily="2" charset="2"/>
              <a:buNone/>
              <a:defRPr/>
            </a:pPr>
            <a:endParaRPr lang="en-IE" sz="2600" b="1" u="sn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31775" y="0"/>
            <a:ext cx="9640888" cy="1404938"/>
          </a:xfrm>
        </p:spPr>
        <p:txBody>
          <a:bodyPr/>
          <a:lstStyle/>
          <a:p>
            <a:pPr eaLnBrk="1" hangingPunct="1"/>
            <a:r>
              <a:rPr lang="en-IE" altLang="en-US" sz="3600" smtClean="0"/>
              <a:t>Commercial Rates &amp; PEL: </a:t>
            </a:r>
            <a:br>
              <a:rPr lang="en-IE" altLang="en-US" sz="3600" smtClean="0"/>
            </a:br>
            <a:r>
              <a:rPr lang="en-IE" altLang="en-US" sz="3600" smtClean="0"/>
              <a:t>ARV of 0.162 proposed for 2017</a:t>
            </a:r>
            <a:endParaRPr lang="en-US" altLang="en-US" sz="3600" smtClean="0"/>
          </a:p>
        </p:txBody>
      </p:sp>
      <p:sp>
        <p:nvSpPr>
          <p:cNvPr id="16387" name="Rectangle 3"/>
          <p:cNvSpPr>
            <a:spLocks noGrp="1" noChangeArrowheads="1"/>
          </p:cNvSpPr>
          <p:nvPr>
            <p:ph type="body" idx="1"/>
          </p:nvPr>
        </p:nvSpPr>
        <p:spPr>
          <a:xfrm>
            <a:off x="849313" y="1404938"/>
            <a:ext cx="10209212" cy="4989512"/>
          </a:xfrm>
        </p:spPr>
        <p:txBody>
          <a:bodyPr/>
          <a:lstStyle/>
          <a:p>
            <a:pPr eaLnBrk="1" hangingPunct="1">
              <a:defRPr/>
            </a:pPr>
            <a:r>
              <a:rPr lang="en-IE" altLang="en-US" sz="2800" dirty="0" smtClean="0"/>
              <a:t>2016 Comm. Rates (billed)				</a:t>
            </a:r>
            <a:r>
              <a:rPr lang="en-IE" altLang="en-US" sz="2800" b="1" dirty="0" smtClean="0"/>
              <a:t>€117.3m</a:t>
            </a:r>
            <a:br>
              <a:rPr lang="en-IE" altLang="en-US" sz="2800" b="1" dirty="0" smtClean="0"/>
            </a:br>
            <a:endParaRPr lang="en-IE" altLang="en-US" sz="2000" b="1" dirty="0" smtClean="0">
              <a:solidFill>
                <a:srgbClr val="FF3300"/>
              </a:solidFill>
            </a:endParaRPr>
          </a:p>
          <a:p>
            <a:pPr eaLnBrk="1" hangingPunct="1">
              <a:defRPr/>
            </a:pPr>
            <a:r>
              <a:rPr lang="en-IE" altLang="en-US" sz="2800" dirty="0" smtClean="0"/>
              <a:t>Includes adjustment for:</a:t>
            </a:r>
            <a:br>
              <a:rPr lang="en-IE" altLang="en-US" sz="2800" dirty="0" smtClean="0"/>
            </a:br>
            <a:r>
              <a:rPr lang="en-US" altLang="en-US" sz="2800" dirty="0" smtClean="0"/>
              <a:t>- Rates tribunal decisions			</a:t>
            </a:r>
            <a:r>
              <a:rPr lang="en-US" altLang="en-US" sz="2800" u="sng" dirty="0" smtClean="0">
                <a:solidFill>
                  <a:srgbClr val="FF0000"/>
                </a:solidFill>
              </a:rPr>
              <a:t>-€0.2m</a:t>
            </a:r>
          </a:p>
          <a:p>
            <a:pPr marL="0" indent="0" eaLnBrk="1" hangingPunct="1">
              <a:buFont typeface="Wingdings" panose="05000000000000000000" pitchFamily="2" charset="2"/>
              <a:buNone/>
              <a:defRPr/>
            </a:pPr>
            <a:r>
              <a:rPr lang="en-US" altLang="en-US" sz="2800" dirty="0"/>
              <a:t>   </a:t>
            </a:r>
            <a:endParaRPr lang="en-IE" altLang="en-US" sz="2000" u="sng" dirty="0" smtClean="0"/>
          </a:p>
          <a:p>
            <a:pPr eaLnBrk="1" hangingPunct="1">
              <a:defRPr/>
            </a:pPr>
            <a:r>
              <a:rPr lang="en-IE" altLang="en-US" sz="2800" b="1" dirty="0" smtClean="0"/>
              <a:t>Draft Budget 2017 Comm. Rates  </a:t>
            </a:r>
            <a:r>
              <a:rPr lang="en-IE" altLang="en-US" sz="2800" dirty="0" smtClean="0"/>
              <a:t>			</a:t>
            </a:r>
            <a:r>
              <a:rPr lang="en-IE" altLang="en-US" sz="2800" b="1" dirty="0" smtClean="0"/>
              <a:t>€117.1m</a:t>
            </a:r>
          </a:p>
          <a:p>
            <a:pPr eaLnBrk="1" hangingPunct="1">
              <a:defRPr/>
            </a:pPr>
            <a:r>
              <a:rPr lang="en-IE" altLang="en-US" sz="2800" dirty="0" smtClean="0"/>
              <a:t>Draft Budget 2017 PEL					</a:t>
            </a:r>
            <a:r>
              <a:rPr lang="en-IE" altLang="en-US" sz="2800" u="sng" dirty="0" smtClean="0"/>
              <a:t>    €1.6m</a:t>
            </a:r>
            <a:r>
              <a:rPr lang="en-IE" altLang="en-US" sz="2800" b="1" dirty="0" smtClean="0"/>
              <a:t/>
            </a:r>
            <a:br>
              <a:rPr lang="en-IE" altLang="en-US" sz="2800" b="1" dirty="0" smtClean="0"/>
            </a:br>
            <a:r>
              <a:rPr lang="en-IE" altLang="en-US" sz="2800" b="1" dirty="0" smtClean="0"/>
              <a:t>Total								€118.7m				</a:t>
            </a:r>
            <a:endParaRPr lang="en-IE" altLang="en-US" sz="2000" dirty="0" smtClean="0"/>
          </a:p>
          <a:p>
            <a:pPr eaLnBrk="1" hangingPunct="1">
              <a:defRPr/>
            </a:pPr>
            <a:r>
              <a:rPr lang="en-IE" altLang="en-US" sz="2800" dirty="0" smtClean="0"/>
              <a:t>Funding 52</a:t>
            </a:r>
            <a:r>
              <a:rPr lang="en-IE" altLang="en-US" sz="2800" b="1" dirty="0" smtClean="0"/>
              <a:t>%</a:t>
            </a:r>
            <a:r>
              <a:rPr lang="en-IE" altLang="en-US" sz="2800" dirty="0" smtClean="0"/>
              <a:t> of proposed Budget 2017</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a:xfrm>
            <a:off x="-23813" y="-146050"/>
            <a:ext cx="10196513" cy="1219200"/>
          </a:xfrm>
        </p:spPr>
        <p:txBody>
          <a:bodyPr/>
          <a:lstStyle/>
          <a:p>
            <a:pPr eaLnBrk="1" hangingPunct="1"/>
            <a:r>
              <a:rPr lang="en-IE" altLang="en-US" smtClean="0"/>
              <a:t>Commercial Rates Billing 2016</a:t>
            </a:r>
          </a:p>
        </p:txBody>
      </p:sp>
      <p:pic>
        <p:nvPicPr>
          <p:cNvPr id="1945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114046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0" y="-231775"/>
            <a:ext cx="10196513" cy="1219200"/>
          </a:xfrm>
        </p:spPr>
        <p:txBody>
          <a:bodyPr/>
          <a:lstStyle/>
          <a:p>
            <a:r>
              <a:rPr lang="en-IE" altLang="en-US" smtClean="0"/>
              <a:t>Commercial Rates Vacancies 2012 - 2015</a:t>
            </a:r>
          </a:p>
        </p:txBody>
      </p:sp>
      <p:pic>
        <p:nvPicPr>
          <p:cNvPr id="2048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238" y="987425"/>
            <a:ext cx="10225087"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idx="4294967295"/>
          </p:nvPr>
        </p:nvSpPr>
        <p:spPr>
          <a:xfrm>
            <a:off x="1330325" y="2401888"/>
            <a:ext cx="9144000" cy="2387600"/>
          </a:xfrm>
        </p:spPr>
        <p:txBody>
          <a:bodyPr/>
          <a:lstStyle/>
          <a:p>
            <a:pPr algn="ctr" eaLnBrk="1" hangingPunct="1"/>
            <a:r>
              <a:rPr lang="en-IE" altLang="en-US" sz="6600" smtClean="0"/>
              <a:t>Director of Housing, Social &amp; Community Development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a:xfrm>
            <a:off x="292100" y="122238"/>
            <a:ext cx="9904413" cy="1039812"/>
          </a:xfrm>
        </p:spPr>
        <p:txBody>
          <a:bodyPr/>
          <a:lstStyle/>
          <a:p>
            <a:pPr eaLnBrk="1" hangingPunct="1"/>
            <a:r>
              <a:rPr lang="en-IE" altLang="en-US" smtClean="0"/>
              <a:t>Division A</a:t>
            </a:r>
            <a:endParaRPr lang="en-GB" altLang="en-US" smtClean="0"/>
          </a:p>
        </p:txBody>
      </p:sp>
      <p:sp>
        <p:nvSpPr>
          <p:cNvPr id="23555" name="Content Placeholder 5"/>
          <p:cNvSpPr>
            <a:spLocks noGrp="1"/>
          </p:cNvSpPr>
          <p:nvPr>
            <p:ph idx="1"/>
          </p:nvPr>
        </p:nvSpPr>
        <p:spPr/>
        <p:txBody>
          <a:bodyPr/>
          <a:lstStyle/>
          <a:p>
            <a:pPr eaLnBrk="1" hangingPunct="1">
              <a:lnSpc>
                <a:spcPct val="90000"/>
              </a:lnSpc>
              <a:buFontTx/>
              <a:buChar char="•"/>
            </a:pPr>
            <a:r>
              <a:rPr lang="en-IE" altLang="en-US" sz="2300" smtClean="0"/>
              <a:t>Maintenance of 9,194 units - €14.22m</a:t>
            </a:r>
          </a:p>
          <a:p>
            <a:pPr eaLnBrk="1" hangingPunct="1">
              <a:lnSpc>
                <a:spcPct val="90000"/>
              </a:lnSpc>
              <a:buFontTx/>
              <a:buChar char="•"/>
            </a:pPr>
            <a:r>
              <a:rPr lang="en-IE" altLang="en-US" sz="2300" smtClean="0"/>
              <a:t>Windows and Doors Programme provision of €1m including works under the DHPCLG Energy Efficiency programme</a:t>
            </a:r>
          </a:p>
          <a:p>
            <a:pPr eaLnBrk="1" hangingPunct="1">
              <a:lnSpc>
                <a:spcPct val="90000"/>
              </a:lnSpc>
              <a:buFontTx/>
              <a:buChar char="•"/>
            </a:pPr>
            <a:r>
              <a:rPr lang="en-IE" altLang="en-US" sz="2300" smtClean="0"/>
              <a:t>Estate Management Works Provision of €165,000</a:t>
            </a:r>
          </a:p>
          <a:p>
            <a:pPr eaLnBrk="1" hangingPunct="1">
              <a:lnSpc>
                <a:spcPct val="90000"/>
              </a:lnSpc>
              <a:buFontTx/>
              <a:buChar char="•"/>
            </a:pPr>
            <a:r>
              <a:rPr lang="en-IE" altLang="en-US" sz="2300" smtClean="0"/>
              <a:t>Homeless Services increased by €152,100 for 2016 Outturn and 2017 bringing total financial support to €2.6m</a:t>
            </a:r>
          </a:p>
          <a:p>
            <a:pPr eaLnBrk="1" hangingPunct="1">
              <a:lnSpc>
                <a:spcPct val="90000"/>
              </a:lnSpc>
              <a:buFontTx/>
              <a:buChar char="•"/>
            </a:pPr>
            <a:r>
              <a:rPr lang="en-IE" altLang="en-US" sz="2300" smtClean="0"/>
              <a:t>Housing Grants provision of €1.65m</a:t>
            </a:r>
          </a:p>
          <a:p>
            <a:pPr>
              <a:buFont typeface="Arial" panose="020B0604020202020204" pitchFamily="34" charset="0"/>
              <a:buChar char="•"/>
            </a:pPr>
            <a:r>
              <a:rPr lang="en-IE" altLang="en-US" sz="2300" smtClean="0"/>
              <a:t>€1m has been provided to deal with the backlog of DPG extension and improvement works required to council units </a:t>
            </a:r>
          </a:p>
          <a:p>
            <a:pPr eaLnBrk="1" hangingPunct="1">
              <a:lnSpc>
                <a:spcPct val="90000"/>
              </a:lnSpc>
              <a:buFontTx/>
              <a:buChar char="•"/>
            </a:pPr>
            <a:r>
              <a:rPr lang="en-IE" altLang="en-US" sz="2300" smtClean="0"/>
              <a:t>Total Provision of €200,000 Pilot Caravan Loan Scheme</a:t>
            </a:r>
          </a:p>
          <a:p>
            <a:pPr eaLnBrk="1" hangingPunct="1">
              <a:lnSpc>
                <a:spcPct val="90000"/>
              </a:lnSpc>
              <a:buFontTx/>
              <a:buChar char="•"/>
            </a:pPr>
            <a:r>
              <a:rPr lang="en-IE" altLang="en-US" sz="2300" smtClean="0"/>
              <a:t>Provision for works in Estates on roads and landscaping improvements - €300,000 - Provision in Div B</a:t>
            </a:r>
          </a:p>
          <a:p>
            <a:pPr eaLnBrk="1" hangingPunct="1">
              <a:lnSpc>
                <a:spcPct val="90000"/>
              </a:lnSpc>
              <a:buFontTx/>
              <a:buChar char="•"/>
            </a:pPr>
            <a:r>
              <a:rPr lang="en-IE" altLang="en-US" sz="2300" smtClean="0"/>
              <a:t>€300,000 recoupable costs associated with inspections of Private Rented dwellings</a:t>
            </a:r>
          </a:p>
          <a:p>
            <a:pPr eaLnBrk="1" hangingPunct="1">
              <a:lnSpc>
                <a:spcPct val="90000"/>
              </a:lnSpc>
              <a:buFontTx/>
              <a:buChar char="•"/>
            </a:pPr>
            <a:r>
              <a:rPr lang="en-IE" altLang="en-US" sz="2300" smtClean="0"/>
              <a:t>Rental Income of €22.58m in 2017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a:xfrm>
            <a:off x="292100" y="0"/>
            <a:ext cx="9904413" cy="1219200"/>
          </a:xfrm>
        </p:spPr>
        <p:txBody>
          <a:bodyPr/>
          <a:lstStyle/>
          <a:p>
            <a:pPr eaLnBrk="1" hangingPunct="1"/>
            <a:r>
              <a:rPr lang="en-GB" altLang="en-US" smtClean="0"/>
              <a:t>Part of Division D, F &amp; G</a:t>
            </a:r>
          </a:p>
        </p:txBody>
      </p:sp>
      <p:sp>
        <p:nvSpPr>
          <p:cNvPr id="24579" name="Content Placeholder 1"/>
          <p:cNvSpPr>
            <a:spLocks noGrp="1"/>
          </p:cNvSpPr>
          <p:nvPr>
            <p:ph idx="1"/>
          </p:nvPr>
        </p:nvSpPr>
        <p:spPr>
          <a:xfrm>
            <a:off x="292100" y="1219200"/>
            <a:ext cx="11550650" cy="5184775"/>
          </a:xfrm>
        </p:spPr>
        <p:txBody>
          <a:bodyPr/>
          <a:lstStyle/>
          <a:p>
            <a:pPr eaLnBrk="1" hangingPunct="1">
              <a:lnSpc>
                <a:spcPct val="80000"/>
              </a:lnSpc>
            </a:pPr>
            <a:r>
              <a:rPr lang="en-IE" altLang="en-US" sz="2600" smtClean="0"/>
              <a:t>Additional Support Capital for new LEADER Projects of €100,000</a:t>
            </a:r>
          </a:p>
          <a:p>
            <a:pPr eaLnBrk="1" hangingPunct="1">
              <a:lnSpc>
                <a:spcPct val="80000"/>
              </a:lnSpc>
            </a:pPr>
            <a:r>
              <a:rPr lang="en-IE" altLang="en-US" sz="2600" smtClean="0"/>
              <a:t>Support for the Public Participation Network net provision of €45,000</a:t>
            </a:r>
          </a:p>
          <a:p>
            <a:pPr eaLnBrk="1" hangingPunct="1">
              <a:lnSpc>
                <a:spcPct val="80000"/>
              </a:lnSpc>
            </a:pPr>
            <a:r>
              <a:rPr lang="en-IE" altLang="en-US" sz="2600" smtClean="0"/>
              <a:t>Social Inclusion Work plan of €55,500</a:t>
            </a:r>
          </a:p>
          <a:p>
            <a:pPr eaLnBrk="1" hangingPunct="1">
              <a:lnSpc>
                <a:spcPct val="80000"/>
              </a:lnSpc>
            </a:pPr>
            <a:r>
              <a:rPr lang="en-IE" altLang="en-US" sz="2600" smtClean="0"/>
              <a:t>Provision of €50,000 for Active Age work plan</a:t>
            </a:r>
          </a:p>
          <a:p>
            <a:pPr eaLnBrk="1" hangingPunct="1">
              <a:lnSpc>
                <a:spcPct val="80000"/>
              </a:lnSpc>
            </a:pPr>
            <a:r>
              <a:rPr lang="en-IE" altLang="en-US" sz="2600" smtClean="0"/>
              <a:t>€32,600 towards work of Local Community Development Committee</a:t>
            </a:r>
          </a:p>
          <a:p>
            <a:pPr eaLnBrk="1" hangingPunct="1">
              <a:lnSpc>
                <a:spcPct val="80000"/>
              </a:lnSpc>
            </a:pPr>
            <a:r>
              <a:rPr lang="en-IE" altLang="en-US" sz="2600" smtClean="0"/>
              <a:t>Contributions towards Festivals and Events of €282,000 including Summer Projects, Health and Wellbeing Week and Initiatives with Healthy Ireland and Institute of Population Health with Tallaght Hospital and Healthy South Dublin County and an Intercultural Food Festival</a:t>
            </a:r>
          </a:p>
          <a:p>
            <a:pPr eaLnBrk="1" hangingPunct="1">
              <a:lnSpc>
                <a:spcPct val="80000"/>
              </a:lnSpc>
            </a:pPr>
            <a:r>
              <a:rPr lang="en-IE" altLang="en-US" sz="2600" smtClean="0"/>
              <a:t>Partnership with FAI, Leinster Branch IRFU, Leinster Cricket Federation and Dublin GAA County Board - €229,900</a:t>
            </a:r>
          </a:p>
          <a:p>
            <a:pPr eaLnBrk="1" hangingPunct="1">
              <a:lnSpc>
                <a:spcPct val="80000"/>
              </a:lnSpc>
            </a:pPr>
            <a:r>
              <a:rPr lang="en-IE" altLang="en-US" sz="2600" smtClean="0"/>
              <a:t>Community Grants and Contributions of €250,000</a:t>
            </a:r>
          </a:p>
          <a:p>
            <a:pPr eaLnBrk="1" hangingPunct="1">
              <a:lnSpc>
                <a:spcPct val="80000"/>
              </a:lnSpc>
            </a:pPr>
            <a:r>
              <a:rPr lang="en-IE" altLang="en-US" sz="2600" smtClean="0"/>
              <a:t>Provision of €250,000 for Maintenance/Support / Upkeep of Community Facilities with additional support of €250,000 for sinking fund for Council Buildings </a:t>
            </a:r>
          </a:p>
          <a:p>
            <a:endParaRPr lang="en-IE" altLang="en-US" sz="26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IE" altLang="en-US" smtClean="0"/>
              <a:t>Revenue Expenditure 2017 v 2016</a:t>
            </a:r>
          </a:p>
        </p:txBody>
      </p:sp>
      <p:pic>
        <p:nvPicPr>
          <p:cNvPr id="61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50950" y="1585913"/>
            <a:ext cx="8509000" cy="4602162"/>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xfrm>
            <a:off x="292100" y="0"/>
            <a:ext cx="9904413" cy="1219200"/>
          </a:xfrm>
        </p:spPr>
        <p:txBody>
          <a:bodyPr/>
          <a:lstStyle/>
          <a:p>
            <a:pPr eaLnBrk="1" hangingPunct="1"/>
            <a:r>
              <a:rPr lang="en-GB" altLang="en-US" smtClean="0"/>
              <a:t>Part of Division D, F &amp; G</a:t>
            </a:r>
          </a:p>
        </p:txBody>
      </p:sp>
      <p:sp>
        <p:nvSpPr>
          <p:cNvPr id="24579" name="Rectangle 6"/>
          <p:cNvSpPr>
            <a:spLocks noGrp="1" noChangeArrowheads="1"/>
          </p:cNvSpPr>
          <p:nvPr>
            <p:ph type="body" idx="1"/>
          </p:nvPr>
        </p:nvSpPr>
        <p:spPr>
          <a:xfrm>
            <a:off x="292100" y="1401763"/>
            <a:ext cx="11550650" cy="4678362"/>
          </a:xfrm>
        </p:spPr>
        <p:txBody>
          <a:bodyPr/>
          <a:lstStyle/>
          <a:p>
            <a:pPr eaLnBrk="1" hangingPunct="1">
              <a:lnSpc>
                <a:spcPct val="80000"/>
              </a:lnSpc>
              <a:defRPr/>
            </a:pPr>
            <a:r>
              <a:rPr lang="en-IE" altLang="en-US" sz="2800" dirty="0" smtClean="0"/>
              <a:t>Funding for Sports Initiatives and Programmes – </a:t>
            </a:r>
            <a:r>
              <a:rPr lang="en-IE" altLang="en-US" sz="2800" dirty="0" err="1" smtClean="0"/>
              <a:t>incl</a:t>
            </a:r>
            <a:r>
              <a:rPr lang="en-IE" altLang="en-US" sz="2800" dirty="0" smtClean="0"/>
              <a:t> SPORTIVATE 2016/2017</a:t>
            </a:r>
          </a:p>
          <a:p>
            <a:pPr eaLnBrk="1" hangingPunct="1">
              <a:lnSpc>
                <a:spcPct val="80000"/>
              </a:lnSpc>
              <a:defRPr/>
            </a:pPr>
            <a:r>
              <a:rPr lang="en-IE" altLang="en-US" sz="2800" dirty="0" smtClean="0"/>
              <a:t>Provision of €25,000 support for programme of  opportunities with the Hospitality Sector and the ETB</a:t>
            </a:r>
          </a:p>
          <a:p>
            <a:pPr eaLnBrk="1" hangingPunct="1">
              <a:lnSpc>
                <a:spcPct val="80000"/>
              </a:lnSpc>
              <a:defRPr/>
            </a:pPr>
            <a:r>
              <a:rPr lang="en-IE" altLang="en-US" sz="2800" dirty="0" smtClean="0"/>
              <a:t>Subventions supports towards upkeep to Community/Sports Leisure Facilities</a:t>
            </a:r>
          </a:p>
          <a:p>
            <a:pPr eaLnBrk="1" hangingPunct="1">
              <a:lnSpc>
                <a:spcPct val="80000"/>
              </a:lnSpc>
              <a:defRPr/>
            </a:pPr>
            <a:r>
              <a:rPr lang="en-IE" altLang="en-US" sz="2800" dirty="0" smtClean="0"/>
              <a:t>Provision of €80,000 to </a:t>
            </a:r>
            <a:r>
              <a:rPr lang="en-IE" altLang="en-US" sz="2800" dirty="0" err="1" smtClean="0"/>
              <a:t>subvent</a:t>
            </a:r>
            <a:r>
              <a:rPr lang="en-IE" altLang="en-US" sz="2800" dirty="0" smtClean="0"/>
              <a:t> 4 school sports halls providing Community Access with DDLETB</a:t>
            </a:r>
          </a:p>
          <a:p>
            <a:pPr eaLnBrk="1" hangingPunct="1">
              <a:lnSpc>
                <a:spcPct val="80000"/>
              </a:lnSpc>
              <a:defRPr/>
            </a:pPr>
            <a:r>
              <a:rPr lang="en-IE" altLang="en-US" sz="2800" dirty="0" smtClean="0"/>
              <a:t>Community Initiative Fund provision of €250,000</a:t>
            </a:r>
          </a:p>
          <a:p>
            <a:pPr eaLnBrk="1" hangingPunct="1">
              <a:lnSpc>
                <a:spcPct val="80000"/>
              </a:lnSpc>
              <a:defRPr/>
            </a:pPr>
            <a:r>
              <a:rPr lang="en-IE" altLang="en-US" sz="2800" dirty="0" smtClean="0"/>
              <a:t>Community Endeavour Awards 2017 provision of €30,000</a:t>
            </a:r>
          </a:p>
          <a:p>
            <a:pPr eaLnBrk="1" hangingPunct="1">
              <a:lnSpc>
                <a:spcPct val="80000"/>
              </a:lnSpc>
              <a:defRPr/>
            </a:pPr>
            <a:r>
              <a:rPr lang="en-IE" altLang="en-US" sz="2800" dirty="0" smtClean="0"/>
              <a:t>Provision of €100,000 for Tidy Towns </a:t>
            </a:r>
          </a:p>
          <a:p>
            <a:pPr eaLnBrk="1" hangingPunct="1">
              <a:lnSpc>
                <a:spcPct val="80000"/>
              </a:lnSpc>
              <a:defRPr/>
            </a:pPr>
            <a:r>
              <a:rPr lang="en-IE" altLang="en-US" sz="2800" dirty="0" smtClean="0"/>
              <a:t>School Meals provision for 23 schools of €215,000</a:t>
            </a:r>
          </a:p>
          <a:p>
            <a:pPr eaLnBrk="1" hangingPunct="1">
              <a:lnSpc>
                <a:spcPct val="80000"/>
              </a:lnSpc>
              <a:defRPr/>
            </a:pPr>
            <a:r>
              <a:rPr lang="en-IE" altLang="en-US" sz="2800" dirty="0" smtClean="0"/>
              <a:t>Education and Sports Bursaries provision of €50,000 </a:t>
            </a:r>
          </a:p>
          <a:p>
            <a:pPr eaLnBrk="1" hangingPunct="1">
              <a:lnSpc>
                <a:spcPct val="80000"/>
              </a:lnSpc>
              <a:defRPr/>
            </a:pPr>
            <a:endParaRPr lang="en-GB" altLang="en-US" sz="2800" dirty="0" smtClean="0"/>
          </a:p>
          <a:p>
            <a:pPr marL="0" indent="0" eaLnBrk="1" hangingPunct="1">
              <a:lnSpc>
                <a:spcPct val="80000"/>
              </a:lnSpc>
              <a:buFont typeface="Wingdings" panose="05000000000000000000" pitchFamily="2" charset="2"/>
              <a:buNone/>
              <a:defRPr/>
            </a:pPr>
            <a:endParaRPr lang="en-GB" altLang="en-US" sz="26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idx="4294967295"/>
          </p:nvPr>
        </p:nvSpPr>
        <p:spPr>
          <a:xfrm>
            <a:off x="0" y="1941513"/>
            <a:ext cx="12095163" cy="2387600"/>
          </a:xfrm>
        </p:spPr>
        <p:txBody>
          <a:bodyPr/>
          <a:lstStyle/>
          <a:p>
            <a:pPr algn="ctr" eaLnBrk="1" hangingPunct="1"/>
            <a:r>
              <a:rPr lang="en-IE" altLang="en-US" sz="6000" smtClean="0"/>
              <a:t>Director of Land Use, Planning and Transportation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p:txBody>
          <a:bodyPr/>
          <a:lstStyle/>
          <a:p>
            <a:pPr eaLnBrk="1" hangingPunct="1"/>
            <a:r>
              <a:rPr lang="en-IE" altLang="en-US" smtClean="0"/>
              <a:t>Division B – Road Transport &amp; Safety</a:t>
            </a:r>
            <a:endParaRPr lang="en-US" altLang="en-US" smtClean="0"/>
          </a:p>
        </p:txBody>
      </p:sp>
      <p:sp>
        <p:nvSpPr>
          <p:cNvPr id="2" name="Rectangle 1"/>
          <p:cNvSpPr/>
          <p:nvPr/>
        </p:nvSpPr>
        <p:spPr>
          <a:xfrm>
            <a:off x="1188720" y="1722438"/>
            <a:ext cx="9875520" cy="3816429"/>
          </a:xfrm>
          <a:prstGeom prst="rect">
            <a:avLst/>
          </a:prstGeom>
        </p:spPr>
        <p:txBody>
          <a:bodyPr>
            <a:spAutoFit/>
          </a:bodyPr>
          <a:lstStyle/>
          <a:p>
            <a:pPr>
              <a:defRPr/>
            </a:pPr>
            <a:r>
              <a:rPr lang="en-IE" sz="2400" b="1" dirty="0"/>
              <a:t>Overall 2017 Proposed Budget of €27.549m</a:t>
            </a:r>
          </a:p>
          <a:p>
            <a:pPr>
              <a:defRPr/>
            </a:pPr>
            <a:endParaRPr lang="en-IE" sz="2200" dirty="0"/>
          </a:p>
          <a:p>
            <a:pPr>
              <a:defRPr/>
            </a:pPr>
            <a:r>
              <a:rPr lang="en-IE" sz="2200" b="1" u="sng" dirty="0"/>
              <a:t>Reductions:</a:t>
            </a:r>
            <a:r>
              <a:rPr lang="en-IE" sz="2200" dirty="0"/>
              <a:t>	</a:t>
            </a:r>
          </a:p>
          <a:p>
            <a:pPr>
              <a:defRPr/>
            </a:pPr>
            <a:r>
              <a:rPr lang="en-IE" sz="2200" dirty="0"/>
              <a:t>	Insurances 				€650,000</a:t>
            </a:r>
          </a:p>
          <a:p>
            <a:pPr>
              <a:defRPr/>
            </a:pPr>
            <a:r>
              <a:rPr lang="en-IE" sz="2200" dirty="0"/>
              <a:t>	Public Lighting Energy 		€200,000</a:t>
            </a:r>
          </a:p>
          <a:p>
            <a:pPr lvl="6">
              <a:defRPr/>
            </a:pPr>
            <a:endParaRPr lang="en-IE" sz="2200" dirty="0"/>
          </a:p>
          <a:p>
            <a:pPr>
              <a:defRPr/>
            </a:pPr>
            <a:r>
              <a:rPr lang="en-IE" sz="2200" b="1" u="sng" dirty="0"/>
              <a:t>Increased provisions:</a:t>
            </a:r>
          </a:p>
          <a:p>
            <a:pPr>
              <a:defRPr/>
            </a:pPr>
            <a:r>
              <a:rPr lang="en-IE" sz="2200" dirty="0"/>
              <a:t>	Social Housing Estate renewal 	+€100k to €300K</a:t>
            </a:r>
          </a:p>
          <a:p>
            <a:pPr>
              <a:defRPr/>
            </a:pPr>
            <a:r>
              <a:rPr lang="en-IE" sz="2200" dirty="0"/>
              <a:t>	Traffic Camera Centre 		€100K for Equipment renewal</a:t>
            </a:r>
          </a:p>
          <a:p>
            <a:pPr>
              <a:defRPr/>
            </a:pPr>
            <a:r>
              <a:rPr lang="en-IE" sz="2200" dirty="0"/>
              <a:t>	Traffic Signal Renewal 		€150K</a:t>
            </a:r>
          </a:p>
          <a:p>
            <a:pPr>
              <a:defRPr/>
            </a:pPr>
            <a:r>
              <a:rPr lang="en-IE" sz="2200" dirty="0"/>
              <a:t>	Traffic Calming			€100k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IE" altLang="en-US" smtClean="0"/>
              <a:t>Division D – Development Management</a:t>
            </a:r>
          </a:p>
        </p:txBody>
      </p:sp>
      <p:sp>
        <p:nvSpPr>
          <p:cNvPr id="29699" name="Content Placeholder 2"/>
          <p:cNvSpPr>
            <a:spLocks noGrp="1"/>
          </p:cNvSpPr>
          <p:nvPr>
            <p:ph idx="1"/>
          </p:nvPr>
        </p:nvSpPr>
        <p:spPr>
          <a:xfrm>
            <a:off x="147638" y="1547813"/>
            <a:ext cx="11934825" cy="4678362"/>
          </a:xfrm>
        </p:spPr>
        <p:txBody>
          <a:bodyPr/>
          <a:lstStyle/>
          <a:p>
            <a:pPr>
              <a:defRPr/>
            </a:pPr>
            <a:r>
              <a:rPr lang="en-IE" sz="2400" dirty="0" smtClean="0"/>
              <a:t>Provisions for Forward Planning &amp; development Management largely unchanged.</a:t>
            </a:r>
          </a:p>
          <a:p>
            <a:pPr>
              <a:defRPr/>
            </a:pPr>
            <a:endParaRPr lang="en-IE" sz="2400" dirty="0" smtClean="0"/>
          </a:p>
          <a:p>
            <a:pPr>
              <a:defRPr/>
            </a:pPr>
            <a:r>
              <a:rPr lang="en-IE" sz="2400" dirty="0" smtClean="0"/>
              <a:t>Provisions made for </a:t>
            </a:r>
            <a:r>
              <a:rPr lang="en-IE" sz="2400" dirty="0" err="1" smtClean="0"/>
              <a:t>Clonburris</a:t>
            </a:r>
            <a:r>
              <a:rPr lang="en-IE" sz="2400" dirty="0" smtClean="0"/>
              <a:t> SDZ and new LAP’s as per County Development Plan</a:t>
            </a:r>
          </a:p>
          <a:p>
            <a:pPr>
              <a:defRPr/>
            </a:pPr>
            <a:endParaRPr lang="en-IE" sz="2400" dirty="0" smtClean="0"/>
          </a:p>
          <a:p>
            <a:pPr>
              <a:defRPr/>
            </a:pPr>
            <a:r>
              <a:rPr lang="en-IE" sz="2400" dirty="0" smtClean="0"/>
              <a:t>Staff Costs re-assessed but no change in Staff Resources assignments</a:t>
            </a:r>
          </a:p>
          <a:p>
            <a:pPr>
              <a:defRPr/>
            </a:pPr>
            <a:endParaRPr lang="en-IE" sz="2400" dirty="0" smtClean="0"/>
          </a:p>
          <a:p>
            <a:pPr>
              <a:defRPr/>
            </a:pPr>
            <a:r>
              <a:rPr lang="en-IE" sz="2400" dirty="0" smtClean="0"/>
              <a:t>Provision of €25k made for Vacant Site levy</a:t>
            </a:r>
          </a:p>
          <a:p>
            <a:pPr>
              <a:defRPr/>
            </a:pPr>
            <a:endParaRPr lang="en-IE" sz="2400" dirty="0" smtClean="0"/>
          </a:p>
          <a:p>
            <a:pPr>
              <a:defRPr/>
            </a:pPr>
            <a:r>
              <a:rPr lang="en-IE" sz="2400" dirty="0" smtClean="0"/>
              <a:t>Planning Application Fees income expected to increase to €1.02m from €750k </a:t>
            </a:r>
          </a:p>
          <a:p>
            <a:pPr marL="0" indent="0">
              <a:buFont typeface="Wingdings" panose="05000000000000000000" pitchFamily="2" charset="2"/>
              <a:buNone/>
              <a:defRPr/>
            </a:pPr>
            <a:endParaRPr lang="en-IE" altLang="en-US"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idx="4294967295"/>
          </p:nvPr>
        </p:nvSpPr>
        <p:spPr>
          <a:xfrm>
            <a:off x="766763" y="1171575"/>
            <a:ext cx="10864850" cy="3168650"/>
          </a:xfrm>
        </p:spPr>
        <p:txBody>
          <a:bodyPr/>
          <a:lstStyle/>
          <a:p>
            <a:pPr algn="ctr" eaLnBrk="1" hangingPunct="1"/>
            <a:r>
              <a:rPr lang="en-IE" altLang="en-US" sz="6600" smtClean="0"/>
              <a:t>Director of Environment, Water and Climate Change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title" idx="4294967295"/>
          </p:nvPr>
        </p:nvSpPr>
        <p:spPr>
          <a:xfrm>
            <a:off x="0" y="39688"/>
            <a:ext cx="9904413" cy="1219200"/>
          </a:xfrm>
        </p:spPr>
        <p:txBody>
          <a:bodyPr/>
          <a:lstStyle/>
          <a:p>
            <a:pPr eaLnBrk="1" hangingPunct="1"/>
            <a:r>
              <a:rPr lang="en-IE" altLang="en-US" smtClean="0"/>
              <a:t>Division C – Water Services</a:t>
            </a:r>
            <a:endParaRPr lang="en-GB" altLang="en-US" smtClean="0"/>
          </a:p>
        </p:txBody>
      </p:sp>
      <p:sp>
        <p:nvSpPr>
          <p:cNvPr id="32771" name="Rectangle 10"/>
          <p:cNvSpPr>
            <a:spLocks noGrp="1" noChangeArrowheads="1"/>
          </p:cNvSpPr>
          <p:nvPr>
            <p:ph type="body" idx="4294967295"/>
          </p:nvPr>
        </p:nvSpPr>
        <p:spPr/>
        <p:txBody>
          <a:bodyPr/>
          <a:lstStyle/>
          <a:p>
            <a:pPr eaLnBrk="1" hangingPunct="1">
              <a:defRPr/>
            </a:pPr>
            <a:r>
              <a:rPr lang="en-GB" altLang="en-US" sz="2800" dirty="0"/>
              <a:t>Division C - Expenditure of </a:t>
            </a:r>
            <a:r>
              <a:rPr lang="en-GB" altLang="en-US" sz="2800" b="1" dirty="0"/>
              <a:t>€11.4m</a:t>
            </a:r>
            <a:r>
              <a:rPr lang="en-GB" altLang="en-US" sz="2800" dirty="0"/>
              <a:t>, €</a:t>
            </a:r>
            <a:r>
              <a:rPr lang="en-IE" altLang="en-US" sz="2800" b="1" dirty="0"/>
              <a:t>8.0m</a:t>
            </a:r>
            <a:r>
              <a:rPr lang="en-GB" altLang="en-US" sz="2800" dirty="0"/>
              <a:t> is </a:t>
            </a:r>
          </a:p>
          <a:p>
            <a:pPr marL="0" indent="0" eaLnBrk="1" hangingPunct="1">
              <a:buFont typeface="Wingdings" panose="05000000000000000000" pitchFamily="2" charset="2"/>
              <a:buNone/>
              <a:defRPr/>
            </a:pPr>
            <a:r>
              <a:rPr lang="en-GB" altLang="en-US" sz="2800" dirty="0"/>
              <a:t>    recoupable from Irish Water under the SLA.</a:t>
            </a:r>
          </a:p>
          <a:p>
            <a:pPr marL="0" indent="0" eaLnBrk="1" hangingPunct="1">
              <a:buFont typeface="Wingdings" panose="05000000000000000000" pitchFamily="2" charset="2"/>
              <a:buNone/>
              <a:defRPr/>
            </a:pPr>
            <a:r>
              <a:rPr lang="en-GB" altLang="en-US" sz="2800" dirty="0"/>
              <a:t> </a:t>
            </a:r>
            <a:r>
              <a:rPr lang="en-IE" altLang="en-US" sz="2800" dirty="0"/>
              <a:t>The following statutory responsibilities remain with</a:t>
            </a:r>
          </a:p>
          <a:p>
            <a:pPr marL="0" indent="0" eaLnBrk="1" hangingPunct="1">
              <a:buFont typeface="Wingdings" panose="05000000000000000000" pitchFamily="2" charset="2"/>
              <a:buNone/>
              <a:defRPr/>
            </a:pPr>
            <a:r>
              <a:rPr lang="en-IE" altLang="en-US" sz="2800" dirty="0"/>
              <a:t> the Local </a:t>
            </a:r>
            <a:r>
              <a:rPr lang="en-IE" altLang="en-US" sz="2800" dirty="0" smtClean="0"/>
              <a:t>Authority: </a:t>
            </a:r>
            <a:endParaRPr lang="en-IE" altLang="en-US" sz="2800" dirty="0"/>
          </a:p>
          <a:p>
            <a:pPr lvl="1" eaLnBrk="1" hangingPunct="1">
              <a:lnSpc>
                <a:spcPct val="80000"/>
              </a:lnSpc>
              <a:defRPr/>
            </a:pPr>
            <a:r>
              <a:rPr lang="en-IE" altLang="en-US" sz="2800" dirty="0"/>
              <a:t>Surface Water Drainage </a:t>
            </a:r>
          </a:p>
          <a:p>
            <a:pPr lvl="1" eaLnBrk="1" hangingPunct="1">
              <a:lnSpc>
                <a:spcPct val="80000"/>
              </a:lnSpc>
              <a:defRPr/>
            </a:pPr>
            <a:r>
              <a:rPr lang="en-IE" altLang="en-US" sz="2800" dirty="0"/>
              <a:t>River Basin Management </a:t>
            </a:r>
          </a:p>
          <a:p>
            <a:pPr lvl="1" eaLnBrk="1" hangingPunct="1">
              <a:lnSpc>
                <a:spcPct val="80000"/>
              </a:lnSpc>
              <a:defRPr/>
            </a:pPr>
            <a:r>
              <a:rPr lang="en-IE" altLang="en-US" sz="2800" dirty="0"/>
              <a:t>Flood Management &amp; Prevention/ Emergency Management</a:t>
            </a:r>
          </a:p>
          <a:p>
            <a:pPr lvl="1" eaLnBrk="1" hangingPunct="1">
              <a:lnSpc>
                <a:spcPct val="80000"/>
              </a:lnSpc>
              <a:defRPr/>
            </a:pPr>
            <a:r>
              <a:rPr lang="en-IE" altLang="en-US" sz="2800" dirty="0"/>
              <a:t>Climate Change Adaptation &amp; Mitigation</a:t>
            </a:r>
          </a:p>
          <a:p>
            <a:pPr eaLnBrk="1" hangingPunct="1">
              <a:lnSpc>
                <a:spcPct val="80000"/>
              </a:lnSpc>
              <a:defRPr/>
            </a:pPr>
            <a:r>
              <a:rPr lang="en-IE" altLang="en-US" sz="2800" dirty="0"/>
              <a:t>Overall expenditure for this component of Division C – Surface Water/Flood Management is </a:t>
            </a:r>
            <a:r>
              <a:rPr lang="en-IE" altLang="en-US" sz="2800" b="1" dirty="0"/>
              <a:t>€3.0m </a:t>
            </a:r>
            <a:r>
              <a:rPr lang="en-IE" altLang="en-US" sz="2800" dirty="0"/>
              <a:t>for 2017.</a:t>
            </a:r>
          </a:p>
          <a:p>
            <a:pPr marL="0" indent="0" eaLnBrk="1" hangingPunct="1">
              <a:buFont typeface="Wingdings" panose="05000000000000000000" pitchFamily="2" charset="2"/>
              <a:buNone/>
              <a:defRPr/>
            </a:pPr>
            <a:endParaRPr lang="en-GB" altLang="en-US" dirty="0" smtClean="0"/>
          </a:p>
        </p:txBody>
      </p:sp>
      <p:pic>
        <p:nvPicPr>
          <p:cNvPr id="30724" name="Picture 4" descr="P93000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0450" y="1414463"/>
            <a:ext cx="3511550" cy="2592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0" y="0"/>
            <a:ext cx="9904413" cy="1219200"/>
          </a:xfrm>
        </p:spPr>
        <p:txBody>
          <a:bodyPr/>
          <a:lstStyle/>
          <a:p>
            <a:pPr eaLnBrk="1" hangingPunct="1"/>
            <a:r>
              <a:rPr lang="en-IE" altLang="en-US" smtClean="0"/>
              <a:t>Environmental Services (Division E)</a:t>
            </a:r>
            <a:endParaRPr lang="en-GB" altLang="en-US" smtClean="0"/>
          </a:p>
        </p:txBody>
      </p:sp>
      <p:sp>
        <p:nvSpPr>
          <p:cNvPr id="8195" name="Rectangle 6"/>
          <p:cNvSpPr>
            <a:spLocks noGrp="1" noChangeArrowheads="1"/>
          </p:cNvSpPr>
          <p:nvPr>
            <p:ph type="body" idx="1"/>
          </p:nvPr>
        </p:nvSpPr>
        <p:spPr>
          <a:xfrm>
            <a:off x="319088" y="1414463"/>
            <a:ext cx="11550650" cy="5443537"/>
          </a:xfrm>
        </p:spPr>
        <p:txBody>
          <a:bodyPr/>
          <a:lstStyle/>
          <a:p>
            <a:pPr marL="0" indent="0" eaLnBrk="1" hangingPunct="1">
              <a:lnSpc>
                <a:spcPct val="80000"/>
              </a:lnSpc>
              <a:buFont typeface="Wingdings" panose="05000000000000000000" pitchFamily="2" charset="2"/>
              <a:buNone/>
              <a:defRPr/>
            </a:pPr>
            <a:r>
              <a:rPr lang="en-IE" altLang="en-US" sz="2400" dirty="0"/>
              <a:t>The overall expenditure in Division E is </a:t>
            </a:r>
            <a:r>
              <a:rPr lang="en-IE" altLang="en-US" sz="2400" b="1" dirty="0"/>
              <a:t>€40 million</a:t>
            </a:r>
            <a:r>
              <a:rPr lang="en-IE" altLang="en-US" sz="2400" dirty="0"/>
              <a:t>. The main areas of expenditure include:</a:t>
            </a:r>
            <a:endParaRPr lang="en-IE" altLang="en-US" sz="2100" dirty="0"/>
          </a:p>
          <a:p>
            <a:pPr eaLnBrk="1" hangingPunct="1">
              <a:lnSpc>
                <a:spcPct val="80000"/>
              </a:lnSpc>
              <a:defRPr/>
            </a:pPr>
            <a:r>
              <a:rPr lang="en-IE" altLang="en-US" sz="2100" dirty="0"/>
              <a:t>Landfill Operations reduced as a result of falling aftercare costs 	</a:t>
            </a:r>
            <a:r>
              <a:rPr lang="en-IE" altLang="en-US" sz="2100" dirty="0" smtClean="0"/>
              <a:t>	</a:t>
            </a:r>
            <a:r>
              <a:rPr lang="en-IE" altLang="en-US" sz="2100" b="1" dirty="0" smtClean="0"/>
              <a:t>€  6,300,600 </a:t>
            </a:r>
            <a:endParaRPr lang="en-IE" altLang="en-US" sz="2100" b="1" dirty="0"/>
          </a:p>
          <a:p>
            <a:pPr eaLnBrk="1" hangingPunct="1">
              <a:lnSpc>
                <a:spcPct val="80000"/>
              </a:lnSpc>
              <a:defRPr/>
            </a:pPr>
            <a:r>
              <a:rPr lang="en-IE" altLang="en-US" sz="2100" dirty="0"/>
              <a:t>Fire Service 							</a:t>
            </a:r>
            <a:r>
              <a:rPr lang="en-IE" altLang="en-US" sz="2100" dirty="0" smtClean="0"/>
              <a:t>	</a:t>
            </a:r>
            <a:r>
              <a:rPr lang="en-IE" altLang="en-US" sz="2100" b="1" dirty="0" smtClean="0"/>
              <a:t>€</a:t>
            </a:r>
            <a:r>
              <a:rPr lang="en-IE" altLang="en-US" sz="2100" b="1" dirty="0"/>
              <a:t>18,826,200</a:t>
            </a:r>
          </a:p>
          <a:p>
            <a:pPr eaLnBrk="1" hangingPunct="1">
              <a:lnSpc>
                <a:spcPct val="80000"/>
              </a:lnSpc>
              <a:defRPr/>
            </a:pPr>
            <a:r>
              <a:rPr lang="en-IE" altLang="en-US" sz="2100" dirty="0"/>
              <a:t>Public Realm Cleaning Programme 		 		</a:t>
            </a:r>
            <a:r>
              <a:rPr lang="en-IE" altLang="en-US" sz="2100" dirty="0" smtClean="0"/>
              <a:t>	</a:t>
            </a:r>
            <a:r>
              <a:rPr lang="en-IE" altLang="en-US" sz="2100" b="1" dirty="0" smtClean="0"/>
              <a:t>€  9,756,200</a:t>
            </a:r>
            <a:endParaRPr lang="en-GB" altLang="en-US" sz="2100" b="1" dirty="0"/>
          </a:p>
          <a:p>
            <a:pPr lvl="2" eaLnBrk="1" hangingPunct="1">
              <a:lnSpc>
                <a:spcPct val="80000"/>
              </a:lnSpc>
              <a:defRPr/>
            </a:pPr>
            <a:r>
              <a:rPr lang="en-IE" altLang="en-US" sz="1800" dirty="0"/>
              <a:t>Cleansing/Illegal Dumping/Graffiti Removal			</a:t>
            </a:r>
            <a:r>
              <a:rPr lang="en-IE" altLang="en-US" sz="1800" b="1" dirty="0" smtClean="0"/>
              <a:t>€</a:t>
            </a:r>
            <a:r>
              <a:rPr lang="en-IE" altLang="en-US" sz="1800" b="1" dirty="0"/>
              <a:t>1,500,400</a:t>
            </a:r>
            <a:endParaRPr lang="en-GB" altLang="en-US" sz="1800" b="1" dirty="0"/>
          </a:p>
          <a:p>
            <a:pPr lvl="2" eaLnBrk="1" hangingPunct="1">
              <a:lnSpc>
                <a:spcPct val="80000"/>
              </a:lnSpc>
              <a:defRPr/>
            </a:pPr>
            <a:r>
              <a:rPr lang="en-IE" altLang="en-US" sz="1800" dirty="0"/>
              <a:t>Street Sweeping						</a:t>
            </a:r>
            <a:r>
              <a:rPr lang="en-IE" altLang="en-US" sz="1800" b="1" dirty="0" smtClean="0"/>
              <a:t>€</a:t>
            </a:r>
            <a:r>
              <a:rPr lang="en-IE" altLang="en-US" sz="1800" b="1" dirty="0"/>
              <a:t>2,570,000</a:t>
            </a:r>
            <a:endParaRPr lang="en-GB" altLang="en-US" sz="1800" b="1" dirty="0"/>
          </a:p>
          <a:p>
            <a:pPr lvl="2" eaLnBrk="1" hangingPunct="1">
              <a:lnSpc>
                <a:spcPct val="80000"/>
              </a:lnSpc>
              <a:defRPr/>
            </a:pPr>
            <a:r>
              <a:rPr lang="en-IE" altLang="en-US" sz="1800" dirty="0"/>
              <a:t>Village Maintenance/Improvement				</a:t>
            </a:r>
            <a:r>
              <a:rPr lang="en-IE" altLang="en-US" sz="1800" b="1" dirty="0" smtClean="0"/>
              <a:t>€</a:t>
            </a:r>
            <a:r>
              <a:rPr lang="en-IE" altLang="en-US" sz="1800" b="1" dirty="0"/>
              <a:t>1,032,300</a:t>
            </a:r>
          </a:p>
          <a:p>
            <a:pPr lvl="2" eaLnBrk="1" hangingPunct="1">
              <a:lnSpc>
                <a:spcPct val="80000"/>
              </a:lnSpc>
              <a:defRPr/>
            </a:pPr>
            <a:r>
              <a:rPr lang="en-IE" altLang="en-US" sz="1800" dirty="0"/>
              <a:t>Estate Cleaning Programme				</a:t>
            </a:r>
            <a:r>
              <a:rPr lang="en-IE" altLang="en-US" sz="1800" b="1" dirty="0" smtClean="0"/>
              <a:t>€</a:t>
            </a:r>
            <a:r>
              <a:rPr lang="en-IE" altLang="en-US" sz="1800" b="1" dirty="0"/>
              <a:t>1,099,500</a:t>
            </a:r>
            <a:endParaRPr lang="en-GB" altLang="en-US" sz="1800" b="1" dirty="0"/>
          </a:p>
          <a:p>
            <a:pPr lvl="2" eaLnBrk="1" hangingPunct="1">
              <a:lnSpc>
                <a:spcPct val="80000"/>
              </a:lnSpc>
              <a:defRPr/>
            </a:pPr>
            <a:r>
              <a:rPr lang="en-IE" altLang="en-US" sz="1800" dirty="0"/>
              <a:t>Litter Bin Programme					</a:t>
            </a:r>
            <a:r>
              <a:rPr lang="en-IE" altLang="en-US" sz="1800" b="1" dirty="0" smtClean="0"/>
              <a:t>€   521,900</a:t>
            </a:r>
            <a:endParaRPr lang="en-IE" altLang="en-US" sz="1800" b="1" dirty="0"/>
          </a:p>
          <a:p>
            <a:pPr marL="693737" lvl="2" indent="0" eaLnBrk="1" hangingPunct="1">
              <a:lnSpc>
                <a:spcPct val="80000"/>
              </a:lnSpc>
              <a:buFont typeface="Wingdings" panose="05000000000000000000" pitchFamily="2" charset="2"/>
              <a:buNone/>
              <a:defRPr/>
            </a:pPr>
            <a:r>
              <a:rPr lang="en-IE" altLang="en-US" sz="1800" dirty="0"/>
              <a:t>(incl. provision of additional bins as an LMP initiative)	</a:t>
            </a:r>
            <a:r>
              <a:rPr lang="en-IE" altLang="en-US" sz="2100" dirty="0"/>
              <a:t>			</a:t>
            </a:r>
          </a:p>
          <a:p>
            <a:pPr lvl="2">
              <a:lnSpc>
                <a:spcPct val="80000"/>
              </a:lnSpc>
              <a:defRPr/>
            </a:pPr>
            <a:r>
              <a:rPr lang="en-IE" altLang="en-US" sz="1800" dirty="0" err="1"/>
              <a:t>Env</a:t>
            </a:r>
            <a:r>
              <a:rPr lang="en-IE" altLang="en-US" sz="1800" dirty="0"/>
              <a:t>. Awareness, Litter, &amp; Waste Enforcement		</a:t>
            </a:r>
            <a:r>
              <a:rPr lang="en-IE" altLang="en-US" sz="1800" b="1" dirty="0" smtClean="0"/>
              <a:t>€</a:t>
            </a:r>
            <a:r>
              <a:rPr lang="en-IE" altLang="en-US" sz="1800" b="1" dirty="0"/>
              <a:t>2,841,600</a:t>
            </a:r>
          </a:p>
          <a:p>
            <a:pPr eaLnBrk="1" hangingPunct="1">
              <a:lnSpc>
                <a:spcPct val="80000"/>
              </a:lnSpc>
              <a:defRPr/>
            </a:pPr>
            <a:r>
              <a:rPr lang="en-IE" altLang="en-US" sz="2100" dirty="0"/>
              <a:t>Water Quality, Air &amp; Noise Pollution Control					</a:t>
            </a:r>
            <a:r>
              <a:rPr lang="en-IE" altLang="en-US" sz="2100" b="1" dirty="0" smtClean="0"/>
              <a:t>€   458,200</a:t>
            </a:r>
            <a:endParaRPr lang="en-IE" altLang="en-US" sz="2100" b="1" dirty="0"/>
          </a:p>
          <a:p>
            <a:pPr eaLnBrk="1" hangingPunct="1">
              <a:lnSpc>
                <a:spcPct val="80000"/>
              </a:lnSpc>
              <a:defRPr/>
            </a:pPr>
            <a:r>
              <a:rPr lang="en-IE" altLang="en-US" sz="2100" dirty="0"/>
              <a:t>Burial Grounds Maintenance 						</a:t>
            </a:r>
            <a:r>
              <a:rPr lang="en-IE" altLang="en-US" sz="2100" b="1" dirty="0" smtClean="0"/>
              <a:t>€</a:t>
            </a:r>
            <a:r>
              <a:rPr lang="en-IE" altLang="en-US" sz="2100" b="1" dirty="0"/>
              <a:t>1,317,500</a:t>
            </a:r>
          </a:p>
          <a:p>
            <a:pPr eaLnBrk="1" hangingPunct="1">
              <a:lnSpc>
                <a:spcPct val="80000"/>
              </a:lnSpc>
              <a:defRPr/>
            </a:pPr>
            <a:r>
              <a:rPr lang="en-IE" altLang="en-US" sz="2100" dirty="0"/>
              <a:t>Derelict Sites &amp; Dangerous Buildings					</a:t>
            </a:r>
            <a:r>
              <a:rPr lang="en-IE" altLang="en-US" sz="2100" b="1" dirty="0" smtClean="0"/>
              <a:t>€   372,800 </a:t>
            </a:r>
            <a:endParaRPr lang="en-IE" altLang="en-US" sz="21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p:txBody>
          <a:bodyPr/>
          <a:lstStyle/>
          <a:p>
            <a:pPr eaLnBrk="1" hangingPunct="1"/>
            <a:r>
              <a:rPr lang="en-IE" altLang="en-US" smtClean="0"/>
              <a:t>Recreation &amp; Amenity (Div F)</a:t>
            </a:r>
            <a:endParaRPr lang="en-GB" altLang="en-US" smtClean="0"/>
          </a:p>
        </p:txBody>
      </p:sp>
      <p:sp>
        <p:nvSpPr>
          <p:cNvPr id="36867" name="Rectangle 6"/>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IE" altLang="en-US" sz="2400" dirty="0"/>
              <a:t>The overall expenditure for the Maintenance &amp; Improvement of Public Realm is </a:t>
            </a:r>
            <a:r>
              <a:rPr lang="en-IE" altLang="en-US" sz="2400" b="1" dirty="0"/>
              <a:t>€</a:t>
            </a:r>
            <a:r>
              <a:rPr lang="en-IE" altLang="en-US" sz="2400" b="1" dirty="0" smtClean="0"/>
              <a:t>16m</a:t>
            </a:r>
            <a:r>
              <a:rPr lang="en-IE" altLang="en-US" sz="2400" dirty="0" smtClean="0"/>
              <a:t>, </a:t>
            </a:r>
            <a:r>
              <a:rPr lang="en-IE" altLang="en-US" sz="2400" dirty="0"/>
              <a:t>the main areas of expenditure </a:t>
            </a:r>
            <a:r>
              <a:rPr lang="en-IE" altLang="en-US" sz="2400" dirty="0" smtClean="0"/>
              <a:t>are:</a:t>
            </a:r>
            <a:endParaRPr lang="en-IE" altLang="en-US" sz="2400" dirty="0"/>
          </a:p>
          <a:p>
            <a:pPr lvl="1" eaLnBrk="1" hangingPunct="1">
              <a:lnSpc>
                <a:spcPct val="80000"/>
              </a:lnSpc>
              <a:defRPr/>
            </a:pPr>
            <a:r>
              <a:rPr lang="en-IE" altLang="en-US" sz="2200" b="1" dirty="0"/>
              <a:t>Grass Cutting Programme</a:t>
            </a:r>
            <a:r>
              <a:rPr lang="en-IE" altLang="en-US" sz="2200" dirty="0"/>
              <a:t>						</a:t>
            </a:r>
            <a:r>
              <a:rPr lang="en-IE" altLang="en-US" sz="2200" b="1" dirty="0" smtClean="0"/>
              <a:t>€3.9m</a:t>
            </a:r>
            <a:endParaRPr lang="en-IE" altLang="en-US" sz="2200" b="1" dirty="0"/>
          </a:p>
          <a:p>
            <a:pPr marL="344487" lvl="1" indent="0" eaLnBrk="1" hangingPunct="1">
              <a:lnSpc>
                <a:spcPct val="80000"/>
              </a:lnSpc>
              <a:buFont typeface="Wingdings" panose="05000000000000000000" pitchFamily="2" charset="2"/>
              <a:buNone/>
              <a:defRPr/>
            </a:pPr>
            <a:r>
              <a:rPr lang="en-IE" sz="2200" dirty="0"/>
              <a:t>This figure includes a substantial investment in new machinery </a:t>
            </a:r>
            <a:r>
              <a:rPr lang="en-IE" sz="2200" dirty="0" smtClean="0"/>
              <a:t>and resources including provision </a:t>
            </a:r>
            <a:r>
              <a:rPr lang="en-IE" sz="2200" dirty="0"/>
              <a:t>for the introduction of seasonal crews during </a:t>
            </a:r>
            <a:r>
              <a:rPr lang="en-IE" sz="2200" dirty="0" smtClean="0"/>
              <a:t>2017.</a:t>
            </a:r>
            <a:endParaRPr lang="en-IE" sz="2200" dirty="0"/>
          </a:p>
          <a:p>
            <a:pPr lvl="1" eaLnBrk="1" hangingPunct="1">
              <a:lnSpc>
                <a:spcPct val="80000"/>
              </a:lnSpc>
              <a:defRPr/>
            </a:pPr>
            <a:r>
              <a:rPr lang="en-IE" altLang="en-US" sz="2200" b="1" dirty="0"/>
              <a:t>Tree/Hedge Cutting Programme</a:t>
            </a:r>
            <a:r>
              <a:rPr lang="en-IE" altLang="en-US" sz="2200" dirty="0"/>
              <a:t>					</a:t>
            </a:r>
            <a:r>
              <a:rPr lang="en-IE" altLang="en-US" sz="2200" b="1" dirty="0" smtClean="0"/>
              <a:t>€2.3m </a:t>
            </a:r>
          </a:p>
          <a:p>
            <a:pPr lvl="1" eaLnBrk="1" hangingPunct="1">
              <a:lnSpc>
                <a:spcPct val="80000"/>
              </a:lnSpc>
              <a:defRPr/>
            </a:pPr>
            <a:r>
              <a:rPr lang="en-IE" sz="2200" dirty="0" smtClean="0"/>
              <a:t>Provision </a:t>
            </a:r>
            <a:r>
              <a:rPr lang="en-IE" sz="2200" dirty="0"/>
              <a:t>has been made for the introduction of a third Tree Maintenance Crew in 2017.</a:t>
            </a:r>
            <a:endParaRPr lang="en-GB" altLang="en-US" sz="2000" dirty="0"/>
          </a:p>
          <a:p>
            <a:pPr lvl="1" eaLnBrk="1" hangingPunct="1">
              <a:lnSpc>
                <a:spcPct val="80000"/>
              </a:lnSpc>
              <a:defRPr/>
            </a:pPr>
            <a:r>
              <a:rPr lang="en-IE" altLang="en-US" sz="2200" b="1" dirty="0"/>
              <a:t>Public Realm/Parks Management &amp; Improvement</a:t>
            </a:r>
            <a:r>
              <a:rPr lang="en-IE" altLang="en-US" sz="2200" dirty="0"/>
              <a:t>		</a:t>
            </a:r>
            <a:r>
              <a:rPr lang="en-IE" altLang="en-US" sz="2200" dirty="0" smtClean="0"/>
              <a:t>	</a:t>
            </a:r>
            <a:r>
              <a:rPr lang="en-IE" altLang="en-US" sz="2200" b="1" dirty="0" smtClean="0"/>
              <a:t>€1.9m</a:t>
            </a:r>
            <a:endParaRPr lang="en-GB" altLang="en-US" sz="2200" b="1" dirty="0"/>
          </a:p>
          <a:p>
            <a:pPr lvl="1" eaLnBrk="1" hangingPunct="1">
              <a:lnSpc>
                <a:spcPct val="80000"/>
              </a:lnSpc>
              <a:defRPr/>
            </a:pPr>
            <a:r>
              <a:rPr lang="en-IE" altLang="en-US" sz="2200" b="1" dirty="0"/>
              <a:t>Public Realm Improvement Works					</a:t>
            </a:r>
            <a:r>
              <a:rPr lang="en-IE" altLang="en-US" sz="2200" b="1" dirty="0" smtClean="0"/>
              <a:t>€1.2m</a:t>
            </a:r>
          </a:p>
          <a:p>
            <a:pPr lvl="1" eaLnBrk="1" hangingPunct="1">
              <a:lnSpc>
                <a:spcPct val="80000"/>
              </a:lnSpc>
              <a:defRPr/>
            </a:pPr>
            <a:r>
              <a:rPr lang="en-IE" altLang="en-US" sz="2200" b="1" dirty="0" smtClean="0"/>
              <a:t>Pitch </a:t>
            </a:r>
            <a:r>
              <a:rPr lang="en-IE" altLang="en-US" sz="2200" b="1" dirty="0"/>
              <a:t>Maintenance	</a:t>
            </a:r>
            <a:r>
              <a:rPr lang="en-IE" altLang="en-US" sz="2200" dirty="0"/>
              <a:t>						</a:t>
            </a:r>
            <a:r>
              <a:rPr lang="en-IE" altLang="en-US" sz="2200" b="1" dirty="0" smtClean="0"/>
              <a:t>€</a:t>
            </a:r>
            <a:r>
              <a:rPr lang="en-IE" altLang="en-US" sz="2200" b="1" dirty="0"/>
              <a:t>464,300</a:t>
            </a:r>
          </a:p>
          <a:p>
            <a:pPr marL="344487" lvl="1" indent="0" eaLnBrk="1" hangingPunct="1">
              <a:lnSpc>
                <a:spcPct val="80000"/>
              </a:lnSpc>
              <a:buFont typeface="Wingdings" panose="05000000000000000000" pitchFamily="2" charset="2"/>
              <a:buNone/>
              <a:defRPr/>
            </a:pPr>
            <a:r>
              <a:rPr lang="en-IE" sz="2200" dirty="0"/>
              <a:t>Additional provision has been made for the introduction of a rolling programme of Pitch maintenance and improvement in 2017.</a:t>
            </a:r>
            <a:endParaRPr lang="en-IE" sz="2200" b="1" dirty="0"/>
          </a:p>
          <a:p>
            <a:pPr lvl="1" eaLnBrk="1" hangingPunct="1">
              <a:lnSpc>
                <a:spcPct val="80000"/>
              </a:lnSpc>
              <a:defRPr/>
            </a:pPr>
            <a:r>
              <a:rPr lang="en-IE" altLang="en-US" sz="2200" b="1" dirty="0"/>
              <a:t>Leisure Facility &amp; Playground Improvement			</a:t>
            </a:r>
            <a:r>
              <a:rPr lang="en-IE" altLang="en-US" sz="2200" b="1" dirty="0" smtClean="0"/>
              <a:t>€</a:t>
            </a:r>
            <a:r>
              <a:rPr lang="en-IE" altLang="en-US" sz="2200" b="1" dirty="0"/>
              <a:t>664,000</a:t>
            </a:r>
          </a:p>
          <a:p>
            <a:pPr lvl="1" eaLnBrk="1" hangingPunct="1">
              <a:lnSpc>
                <a:spcPct val="80000"/>
              </a:lnSpc>
              <a:defRPr/>
            </a:pPr>
            <a:r>
              <a:rPr lang="en-IE" altLang="en-US" sz="2200" b="1" dirty="0" err="1"/>
              <a:t>Playspace</a:t>
            </a:r>
            <a:r>
              <a:rPr lang="en-IE" altLang="en-US" sz="2200" b="1" dirty="0"/>
              <a:t> Programme						</a:t>
            </a:r>
            <a:r>
              <a:rPr lang="en-IE" altLang="en-US" sz="2200" b="1" dirty="0" smtClean="0"/>
              <a:t>€</a:t>
            </a:r>
            <a:r>
              <a:rPr lang="en-IE" altLang="en-US" sz="2200" b="1" dirty="0"/>
              <a:t>500,000</a:t>
            </a:r>
            <a:endParaRPr lang="en-GB" altLang="en-US" sz="22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p:nvPr>
        </p:nvSpPr>
        <p:spPr>
          <a:xfrm>
            <a:off x="292100" y="0"/>
            <a:ext cx="9904413" cy="1219200"/>
          </a:xfrm>
        </p:spPr>
        <p:txBody>
          <a:bodyPr/>
          <a:lstStyle/>
          <a:p>
            <a:pPr eaLnBrk="1" hangingPunct="1"/>
            <a:r>
              <a:rPr lang="en-IE" altLang="en-US" sz="3500" smtClean="0"/>
              <a:t>Agriculture, Education, Health and Welfare (Division G)</a:t>
            </a:r>
            <a:endParaRPr lang="en-GB" altLang="en-US" sz="3500" smtClean="0"/>
          </a:p>
        </p:txBody>
      </p:sp>
      <p:sp>
        <p:nvSpPr>
          <p:cNvPr id="10243" name="Rectangle 6"/>
          <p:cNvSpPr>
            <a:spLocks noGrp="1" noChangeArrowheads="1"/>
          </p:cNvSpPr>
          <p:nvPr>
            <p:ph type="body" idx="1"/>
          </p:nvPr>
        </p:nvSpPr>
        <p:spPr>
          <a:xfrm>
            <a:off x="0" y="1390650"/>
            <a:ext cx="11857038" cy="4702175"/>
          </a:xfrm>
        </p:spPr>
        <p:txBody>
          <a:bodyPr/>
          <a:lstStyle/>
          <a:p>
            <a:pPr marL="712788" lvl="4" indent="0" eaLnBrk="1" hangingPunct="1">
              <a:buFont typeface="Wingdings" panose="05000000000000000000" pitchFamily="2" charset="2"/>
              <a:buNone/>
              <a:defRPr/>
            </a:pPr>
            <a:r>
              <a:rPr lang="en-IE" altLang="en-US" sz="2800" dirty="0"/>
              <a:t>The overall expenditure on Veterinary Services is </a:t>
            </a:r>
            <a:r>
              <a:rPr lang="en-IE" altLang="en-US" sz="2800" b="1" dirty="0"/>
              <a:t>€</a:t>
            </a:r>
            <a:r>
              <a:rPr lang="en-IE" altLang="en-US" sz="2800" b="1" dirty="0" smtClean="0"/>
              <a:t>1.25m</a:t>
            </a:r>
            <a:r>
              <a:rPr lang="en-IE" altLang="en-US" sz="2800" dirty="0" smtClean="0"/>
              <a:t>, </a:t>
            </a:r>
            <a:r>
              <a:rPr lang="en-IE" altLang="en-US" sz="2800" dirty="0"/>
              <a:t>the main areas of expenditure </a:t>
            </a:r>
            <a:r>
              <a:rPr lang="en-IE" altLang="en-US" sz="2800" dirty="0" smtClean="0"/>
              <a:t>are:</a:t>
            </a:r>
            <a:r>
              <a:rPr lang="en-IE" altLang="en-US" sz="2800" dirty="0"/>
              <a:t>	</a:t>
            </a:r>
            <a:r>
              <a:rPr lang="en-IE" altLang="en-US" dirty="0"/>
              <a:t>			</a:t>
            </a:r>
            <a:endParaRPr lang="en-IE" altLang="en-US" sz="3600" u="sng" dirty="0"/>
          </a:p>
          <a:p>
            <a:pPr lvl="2" eaLnBrk="1" hangingPunct="1">
              <a:defRPr/>
            </a:pPr>
            <a:r>
              <a:rPr lang="en-IE" altLang="en-US" sz="2000" dirty="0"/>
              <a:t>Food Safety &amp; Standards			</a:t>
            </a:r>
            <a:r>
              <a:rPr lang="en-IE" altLang="en-US" sz="2000" dirty="0" smtClean="0"/>
              <a:t>	€</a:t>
            </a:r>
            <a:r>
              <a:rPr lang="en-IE" altLang="en-US" sz="2000" dirty="0"/>
              <a:t>346,200</a:t>
            </a:r>
          </a:p>
          <a:p>
            <a:pPr lvl="2" eaLnBrk="1" hangingPunct="1">
              <a:defRPr/>
            </a:pPr>
            <a:r>
              <a:rPr lang="en-IE" altLang="en-US" sz="2000" dirty="0"/>
              <a:t>Control of Dogs				     	€424,300</a:t>
            </a:r>
            <a:endParaRPr lang="en-GB" altLang="en-US" sz="2000" dirty="0"/>
          </a:p>
          <a:p>
            <a:pPr lvl="2" eaLnBrk="1" hangingPunct="1">
              <a:defRPr/>
            </a:pPr>
            <a:r>
              <a:rPr lang="en-IE" altLang="en-US" sz="2000" dirty="0"/>
              <a:t>Control of Horses				     	€187,300</a:t>
            </a:r>
          </a:p>
          <a:p>
            <a:pPr eaLnBrk="1" hangingPunct="1">
              <a:buFont typeface="Wingdings" panose="05000000000000000000" pitchFamily="2" charset="2"/>
              <a:buNone/>
              <a:defRPr/>
            </a:pPr>
            <a:r>
              <a:rPr lang="en-GB" altLang="en-US" sz="3500" b="1" dirty="0">
                <a:solidFill>
                  <a:srgbClr val="FF9900"/>
                </a:solidFill>
              </a:rPr>
              <a:t>  Machinery Yard (Division H)</a:t>
            </a:r>
          </a:p>
          <a:p>
            <a:pPr marL="0" indent="0">
              <a:buFont typeface="Wingdings" panose="05000000000000000000" pitchFamily="2" charset="2"/>
              <a:buNone/>
              <a:defRPr/>
            </a:pPr>
            <a:r>
              <a:rPr lang="en-IE" sz="2800" dirty="0"/>
              <a:t>	The total Machinery Yard budget for 2017 is </a:t>
            </a:r>
            <a:r>
              <a:rPr lang="en-IE" sz="2800" b="1" dirty="0"/>
              <a:t>€</a:t>
            </a:r>
            <a:r>
              <a:rPr lang="en-IE" sz="2800" b="1" dirty="0" smtClean="0"/>
              <a:t>3,601,600</a:t>
            </a:r>
            <a:r>
              <a:rPr lang="en-IE" sz="2800" dirty="0"/>
              <a:t>.</a:t>
            </a:r>
          </a:p>
          <a:p>
            <a:pPr marL="0" indent="0">
              <a:buFont typeface="Wingdings" panose="05000000000000000000" pitchFamily="2" charset="2"/>
              <a:buNone/>
              <a:defRPr/>
            </a:pPr>
            <a:r>
              <a:rPr lang="en-IE" sz="2800" dirty="0"/>
              <a:t>	Of this, €1,174,000 is provided for updating and modernising the 	council’s fleet in order to maintain operational efficiency and 	reliability.</a:t>
            </a:r>
          </a:p>
          <a:p>
            <a:pPr eaLnBrk="1" hangingPunct="1">
              <a:buFont typeface="Wingdings" panose="05000000000000000000" pitchFamily="2" charset="2"/>
              <a:buNone/>
              <a:defRPr/>
            </a:pPr>
            <a:endParaRPr lang="en-GB" alt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idx="4294967295"/>
          </p:nvPr>
        </p:nvSpPr>
        <p:spPr>
          <a:xfrm>
            <a:off x="0" y="1914525"/>
            <a:ext cx="12192000" cy="3173413"/>
          </a:xfrm>
        </p:spPr>
        <p:txBody>
          <a:bodyPr/>
          <a:lstStyle/>
          <a:p>
            <a:pPr algn="ctr" eaLnBrk="1" hangingPunct="1"/>
            <a:r>
              <a:rPr lang="en-IE" altLang="en-US" sz="6600" smtClean="0">
                <a:solidFill>
                  <a:srgbClr val="FF9933"/>
                </a:solidFill>
              </a:rPr>
              <a:t>Director of Economic Enterprise &amp; Tourism Development</a:t>
            </a:r>
            <a:endParaRPr lang="en-IE" altLang="en-US" sz="66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txBox="1">
            <a:spLocks/>
          </p:cNvSpPr>
          <p:nvPr/>
        </p:nvSpPr>
        <p:spPr bwMode="auto">
          <a:xfrm>
            <a:off x="307975" y="334963"/>
            <a:ext cx="990441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IE" altLang="en-US" sz="3900" b="1">
                <a:solidFill>
                  <a:srgbClr val="FF9900"/>
                </a:solidFill>
              </a:rPr>
              <a:t>Revenue Expenditure 2017 v 2016</a:t>
            </a:r>
          </a:p>
        </p:txBody>
      </p:sp>
      <p:pic>
        <p:nvPicPr>
          <p:cNvPr id="717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3" y="1403350"/>
            <a:ext cx="10191750"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p:txBody>
          <a:bodyPr/>
          <a:lstStyle/>
          <a:p>
            <a:pPr eaLnBrk="1" hangingPunct="1"/>
            <a:r>
              <a:rPr lang="en-IE" altLang="en-US" smtClean="0"/>
              <a:t>Main Budget Lines</a:t>
            </a:r>
            <a:endParaRPr lang="en-GB" altLang="en-US" smtClean="0"/>
          </a:p>
        </p:txBody>
      </p:sp>
      <p:sp>
        <p:nvSpPr>
          <p:cNvPr id="35843" name="Rectangle 6"/>
          <p:cNvSpPr>
            <a:spLocks noGrp="1" noChangeArrowheads="1"/>
          </p:cNvSpPr>
          <p:nvPr>
            <p:ph type="body" idx="1"/>
          </p:nvPr>
        </p:nvSpPr>
        <p:spPr>
          <a:xfrm>
            <a:off x="292100" y="1203325"/>
            <a:ext cx="11550650" cy="4995863"/>
          </a:xfrm>
        </p:spPr>
        <p:txBody>
          <a:bodyPr/>
          <a:lstStyle/>
          <a:p>
            <a:pPr>
              <a:lnSpc>
                <a:spcPct val="150000"/>
              </a:lnSpc>
            </a:pPr>
            <a:r>
              <a:rPr lang="en-IE" altLang="en-US" sz="2800" smtClean="0"/>
              <a:t>D04 Industrial &amp; Commercial Facilities	        	</a:t>
            </a:r>
            <a:r>
              <a:rPr lang="en-IE" altLang="en-US" sz="2800" b="1" smtClean="0"/>
              <a:t>€1.2m</a:t>
            </a:r>
          </a:p>
          <a:p>
            <a:pPr>
              <a:lnSpc>
                <a:spcPct val="150000"/>
              </a:lnSpc>
            </a:pPr>
            <a:r>
              <a:rPr lang="en-IE" altLang="en-US" sz="2800" smtClean="0"/>
              <a:t>D05 Tourism Development &amp; Promotion 	</a:t>
            </a:r>
            <a:r>
              <a:rPr lang="en-IE" altLang="en-US" sz="2800" b="1" smtClean="0"/>
              <a:t>€1.7m</a:t>
            </a:r>
          </a:p>
          <a:p>
            <a:pPr>
              <a:lnSpc>
                <a:spcPct val="150000"/>
              </a:lnSpc>
            </a:pPr>
            <a:r>
              <a:rPr lang="en-IE" altLang="en-US" sz="2800" smtClean="0"/>
              <a:t>D09 Economic Development &amp; Promotion 	</a:t>
            </a:r>
            <a:r>
              <a:rPr lang="en-IE" altLang="en-US" sz="2800" b="1" smtClean="0"/>
              <a:t>€3.2m</a:t>
            </a:r>
            <a:endParaRPr lang="en-IE" altLang="en-US" sz="1600" smtClean="0"/>
          </a:p>
          <a:p>
            <a:pPr>
              <a:lnSpc>
                <a:spcPct val="150000"/>
              </a:lnSpc>
            </a:pPr>
            <a:r>
              <a:rPr lang="en-IE" altLang="en-US" sz="2800" smtClean="0"/>
              <a:t>D10 Property Management 			</a:t>
            </a:r>
            <a:r>
              <a:rPr lang="en-IE" altLang="en-US" sz="2800" b="1" smtClean="0"/>
              <a:t>€1.7m</a:t>
            </a:r>
          </a:p>
          <a:p>
            <a:endParaRPr lang="en-IE" altLang="en-US" sz="1600" smtClean="0"/>
          </a:p>
          <a:p>
            <a:r>
              <a:rPr lang="en-IE" altLang="en-US" sz="2800" smtClean="0"/>
              <a:t>Division F – Recreation and Amenity</a:t>
            </a:r>
          </a:p>
          <a:p>
            <a:pPr lvl="1"/>
            <a:r>
              <a:rPr lang="en-GB" altLang="en-US" sz="2400" smtClean="0"/>
              <a:t>Libraries F02	</a:t>
            </a:r>
            <a:r>
              <a:rPr lang="en-GB" altLang="en-US" sz="2400" b="1" smtClean="0"/>
              <a:t>€10.2m</a:t>
            </a:r>
          </a:p>
          <a:p>
            <a:pPr lvl="1"/>
            <a:r>
              <a:rPr lang="en-GB" altLang="en-US" sz="2400" smtClean="0"/>
              <a:t>Stadium F04	</a:t>
            </a:r>
            <a:r>
              <a:rPr lang="en-GB" altLang="en-US" sz="2400" b="1" smtClean="0"/>
              <a:t>€  0.5m</a:t>
            </a:r>
          </a:p>
          <a:p>
            <a:pPr lvl="1"/>
            <a:r>
              <a:rPr lang="en-GB" altLang="en-US" sz="2400" smtClean="0"/>
              <a:t>Arts F05	</a:t>
            </a:r>
            <a:r>
              <a:rPr lang="en-GB" altLang="en-US" sz="2400" b="1" smtClean="0"/>
              <a:t>€  1.7m</a:t>
            </a:r>
            <a:endParaRPr lang="en-IE" altLang="en-US" smtClean="0"/>
          </a:p>
          <a:p>
            <a:pPr eaLnBrk="1" hangingPunct="1"/>
            <a:endParaRPr lang="en-IE" altLang="en-US" smtClean="0"/>
          </a:p>
          <a:p>
            <a:pPr eaLnBrk="1" hangingPunct="1"/>
            <a:endParaRPr lang="en-GB"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34938" y="0"/>
            <a:ext cx="9904412" cy="1219200"/>
          </a:xfrm>
        </p:spPr>
        <p:txBody>
          <a:bodyPr/>
          <a:lstStyle/>
          <a:p>
            <a:r>
              <a:rPr lang="en-IE" altLang="en-US" smtClean="0">
                <a:solidFill>
                  <a:srgbClr val="FF9933"/>
                </a:solidFill>
              </a:rPr>
              <a:t>Working with Business</a:t>
            </a:r>
            <a:endParaRPr lang="en-IE" altLang="en-US" smtClean="0"/>
          </a:p>
        </p:txBody>
      </p:sp>
      <p:sp>
        <p:nvSpPr>
          <p:cNvPr id="3" name="Content Placeholder 2"/>
          <p:cNvSpPr>
            <a:spLocks noGrp="1"/>
          </p:cNvSpPr>
          <p:nvPr>
            <p:ph idx="1"/>
          </p:nvPr>
        </p:nvSpPr>
        <p:spPr>
          <a:xfrm>
            <a:off x="134938" y="1341438"/>
            <a:ext cx="12057062" cy="4678362"/>
          </a:xfrm>
        </p:spPr>
        <p:txBody>
          <a:bodyPr/>
          <a:lstStyle/>
          <a:p>
            <a:pPr>
              <a:defRPr/>
            </a:pPr>
            <a:r>
              <a:rPr lang="en-IE" sz="2400" dirty="0" smtClean="0"/>
              <a:t>D09 Economic Development &amp; Promotion €3.2m</a:t>
            </a:r>
          </a:p>
          <a:p>
            <a:pPr marL="344487" lvl="1" indent="0">
              <a:buFont typeface="Wingdings" panose="05000000000000000000" pitchFamily="2" charset="2"/>
              <a:buNone/>
              <a:defRPr/>
            </a:pPr>
            <a:r>
              <a:rPr lang="en-IE" sz="2000" dirty="0" smtClean="0"/>
              <a:t>The implementation of the Councils Economic Strategy will continue in 2017 with…</a:t>
            </a:r>
          </a:p>
          <a:p>
            <a:pPr lvl="1">
              <a:defRPr/>
            </a:pPr>
            <a:r>
              <a:rPr lang="en-IE" sz="2400" dirty="0" smtClean="0"/>
              <a:t>€1.2m allocation for Business Support Grant </a:t>
            </a:r>
            <a:r>
              <a:rPr lang="en-IE" sz="2400" dirty="0"/>
              <a:t>(Inc. rates support grant, renewal of estates, business training, incubation and innovation etc.)</a:t>
            </a:r>
          </a:p>
          <a:p>
            <a:pPr lvl="1">
              <a:defRPr/>
            </a:pPr>
            <a:r>
              <a:rPr lang="en-IE" sz="2400" dirty="0"/>
              <a:t>Continued support for Chamber and Sustainable Business Function and supports for retail and our Villages via the shop front grant, retail forums, export , county signage and Wi-Fi.</a:t>
            </a:r>
          </a:p>
          <a:p>
            <a:pPr lvl="1">
              <a:defRPr/>
            </a:pPr>
            <a:r>
              <a:rPr lang="en-IE" sz="2400" dirty="0"/>
              <a:t>Supports for start up and growing businesses through the Local Enterprise Office (LEO) will continue and in 2017 LEO will pilot new initiatives promoting innovation /incubation /enterprise in existing vacancy. Extensive consultation with business interests will continue.</a:t>
            </a:r>
          </a:p>
          <a:p>
            <a:pPr lvl="1">
              <a:defRPr/>
            </a:pPr>
            <a:r>
              <a:rPr lang="en-IE" sz="2400" dirty="0"/>
              <a:t>L</a:t>
            </a:r>
            <a:r>
              <a:rPr lang="en-IE" sz="2400" u="sng" dirty="0"/>
              <a:t>E</a:t>
            </a:r>
            <a:r>
              <a:rPr lang="en-IE" sz="2400" dirty="0"/>
              <a:t>CP (adopted December 2016) will be reviewed in 2017 to incorporate new Regional Enterprise </a:t>
            </a:r>
            <a:r>
              <a:rPr lang="en-IE" sz="2400" dirty="0" smtClean="0"/>
              <a:t>Strategy.</a:t>
            </a:r>
            <a:endParaRPr lang="en-IE"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IE" altLang="en-US" sz="3600" smtClean="0">
                <a:solidFill>
                  <a:srgbClr val="FF9933"/>
                </a:solidFill>
              </a:rPr>
              <a:t>Managing &amp; Promoting our assets</a:t>
            </a:r>
            <a:endParaRPr lang="en-IE" altLang="en-US" smtClean="0"/>
          </a:p>
        </p:txBody>
      </p:sp>
      <p:sp>
        <p:nvSpPr>
          <p:cNvPr id="41987" name="Content Placeholder 2"/>
          <p:cNvSpPr>
            <a:spLocks noGrp="1"/>
          </p:cNvSpPr>
          <p:nvPr>
            <p:ph idx="1"/>
          </p:nvPr>
        </p:nvSpPr>
        <p:spPr/>
        <p:txBody>
          <a:bodyPr/>
          <a:lstStyle/>
          <a:p>
            <a:pPr>
              <a:buFontTx/>
              <a:buNone/>
              <a:defRPr/>
            </a:pPr>
            <a:r>
              <a:rPr lang="en-IE" altLang="en-US" sz="2600" dirty="0" smtClean="0"/>
              <a:t>D04 – Industrial &amp; Commercial Facilities </a:t>
            </a:r>
            <a:r>
              <a:rPr lang="en-IE" altLang="en-US" sz="2600" b="1" dirty="0" smtClean="0"/>
              <a:t>€1.2m</a:t>
            </a:r>
            <a:endParaRPr lang="en-IE" altLang="en-US" sz="2600" dirty="0" smtClean="0"/>
          </a:p>
          <a:p>
            <a:pPr>
              <a:buFontTx/>
              <a:buNone/>
              <a:defRPr/>
            </a:pPr>
            <a:r>
              <a:rPr lang="en-IE" altLang="en-US" sz="2600" dirty="0" smtClean="0"/>
              <a:t>D05 – Tourism Development &amp; Promotion </a:t>
            </a:r>
            <a:r>
              <a:rPr lang="en-IE" altLang="en-US" sz="2600" b="1" dirty="0" smtClean="0"/>
              <a:t>€1.7m</a:t>
            </a:r>
          </a:p>
          <a:p>
            <a:pPr>
              <a:buFontTx/>
              <a:buNone/>
              <a:defRPr/>
            </a:pPr>
            <a:r>
              <a:rPr lang="en-IE" altLang="en-US" sz="2600" dirty="0" smtClean="0"/>
              <a:t>D10 – Property Management </a:t>
            </a:r>
            <a:r>
              <a:rPr lang="en-IE" altLang="en-US" sz="2600" b="1" dirty="0" smtClean="0"/>
              <a:t>€3.2m</a:t>
            </a:r>
          </a:p>
          <a:p>
            <a:pPr lvl="1">
              <a:defRPr/>
            </a:pPr>
            <a:r>
              <a:rPr lang="en-GB" altLang="en-US" sz="2200" dirty="0"/>
              <a:t>Management of Councils Assets and Land bank including acquisitions and disposals, insurance, maintenance and security.</a:t>
            </a:r>
          </a:p>
          <a:p>
            <a:pPr lvl="1">
              <a:defRPr/>
            </a:pPr>
            <a:endParaRPr lang="en-GB" altLang="en-US" sz="2200" dirty="0"/>
          </a:p>
          <a:p>
            <a:pPr lvl="1">
              <a:defRPr/>
            </a:pPr>
            <a:r>
              <a:rPr lang="en-GB" altLang="en-US" sz="2200" dirty="0"/>
              <a:t>In 2017 the marketing, promotion, and development of the County as a quality investment location, focusing on the remaining sites in the existing, and potential expansion of, Grange Castle Business Park.</a:t>
            </a:r>
          </a:p>
          <a:p>
            <a:pPr lvl="1">
              <a:defRPr/>
            </a:pPr>
            <a:endParaRPr lang="en-GB" altLang="en-US" sz="2200" dirty="0"/>
          </a:p>
          <a:p>
            <a:pPr lvl="1">
              <a:defRPr/>
            </a:pPr>
            <a:r>
              <a:rPr lang="en-IE" altLang="en-US" sz="2200" dirty="0"/>
              <a:t>Continuing the roll out of actions identified in the 2015 Tourism Strategy during 2017 the Round Tower Centre will open, the Mountains Flagship project will go to Planning stage and other projects will be advanced with the Tourism Working Group.</a:t>
            </a:r>
          </a:p>
          <a:p>
            <a:pPr lvl="1">
              <a:defRPr/>
            </a:pPr>
            <a:endParaRPr lang="en-GB" altLang="en-US" sz="2200" dirty="0"/>
          </a:p>
          <a:p>
            <a:pPr marL="0" indent="0">
              <a:buFont typeface="Wingdings" panose="05000000000000000000" pitchFamily="2" charset="2"/>
              <a:buNone/>
              <a:defRPr/>
            </a:pPr>
            <a:endParaRPr lang="en-IE" altLang="en-US" sz="20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IE" altLang="en-US" sz="3600" smtClean="0">
                <a:solidFill>
                  <a:srgbClr val="FF9933"/>
                </a:solidFill>
              </a:rPr>
              <a:t>Managing &amp; Promoting Cultural assets</a:t>
            </a:r>
            <a:endParaRPr lang="en-IE" altLang="en-US" smtClean="0"/>
          </a:p>
        </p:txBody>
      </p:sp>
      <p:sp>
        <p:nvSpPr>
          <p:cNvPr id="43011" name="Content Placeholder 2"/>
          <p:cNvSpPr>
            <a:spLocks noGrp="1"/>
          </p:cNvSpPr>
          <p:nvPr>
            <p:ph idx="1"/>
          </p:nvPr>
        </p:nvSpPr>
        <p:spPr>
          <a:xfrm>
            <a:off x="306388" y="1414463"/>
            <a:ext cx="11885612" cy="4678362"/>
          </a:xfrm>
        </p:spPr>
        <p:txBody>
          <a:bodyPr/>
          <a:lstStyle/>
          <a:p>
            <a:pPr>
              <a:buFontTx/>
              <a:buNone/>
              <a:defRPr/>
            </a:pPr>
            <a:r>
              <a:rPr lang="en-IE" altLang="en-US" sz="2800" dirty="0" smtClean="0"/>
              <a:t>Division F – Recreation and Amenity </a:t>
            </a:r>
          </a:p>
          <a:p>
            <a:pPr>
              <a:buFontTx/>
              <a:buNone/>
              <a:defRPr/>
            </a:pPr>
            <a:r>
              <a:rPr lang="en-GB" altLang="en-US" sz="2800" dirty="0" smtClean="0"/>
              <a:t>Libraries €10.2m, Arts €</a:t>
            </a:r>
            <a:r>
              <a:rPr lang="en-IE" altLang="en-US" sz="2800" dirty="0" smtClean="0"/>
              <a:t>1.7m</a:t>
            </a:r>
          </a:p>
          <a:p>
            <a:pPr>
              <a:buFontTx/>
              <a:buNone/>
              <a:defRPr/>
            </a:pPr>
            <a:endParaRPr lang="en-IE" altLang="en-US" sz="2400" dirty="0" smtClean="0"/>
          </a:p>
          <a:p>
            <a:pPr marL="0" indent="0">
              <a:buFont typeface="Wingdings" panose="05000000000000000000" pitchFamily="2" charset="2"/>
              <a:buNone/>
              <a:defRPr/>
            </a:pPr>
            <a:r>
              <a:rPr lang="en-IE" altLang="en-US" sz="2600" dirty="0" smtClean="0"/>
              <a:t>In </a:t>
            </a:r>
            <a:r>
              <a:rPr lang="en-GB" altLang="en-US" sz="2600" dirty="0" smtClean="0"/>
              <a:t>2017 the Council will maximise Library and Arts services, to deliver innovative, co-ordinated and relevant library and arts services for all:</a:t>
            </a:r>
          </a:p>
          <a:p>
            <a:pPr>
              <a:defRPr/>
            </a:pPr>
            <a:r>
              <a:rPr lang="en-GB" altLang="en-US" sz="2400" dirty="0" smtClean="0"/>
              <a:t>Progress </a:t>
            </a:r>
            <a:r>
              <a:rPr lang="en-GB" altLang="en-US" sz="2400" dirty="0"/>
              <a:t>the provision of new Libraries at </a:t>
            </a:r>
            <a:r>
              <a:rPr lang="en-GB" altLang="en-US" sz="2400" dirty="0" err="1"/>
              <a:t>Quarryvale</a:t>
            </a:r>
            <a:r>
              <a:rPr lang="en-GB" altLang="en-US" sz="2400" dirty="0"/>
              <a:t> &amp; Castle Tymon.</a:t>
            </a:r>
          </a:p>
          <a:p>
            <a:pPr>
              <a:defRPr/>
            </a:pPr>
            <a:r>
              <a:rPr lang="en-GB" altLang="en-US" sz="2400" dirty="0"/>
              <a:t>The operation of the </a:t>
            </a:r>
            <a:r>
              <a:rPr lang="en-GB" altLang="en-US" sz="2400" dirty="0" err="1"/>
              <a:t>Palmerstown</a:t>
            </a:r>
            <a:r>
              <a:rPr lang="en-GB" altLang="en-US" sz="2400" dirty="0"/>
              <a:t> Hub, (to open late 2016) will be developed.</a:t>
            </a:r>
          </a:p>
          <a:p>
            <a:pPr>
              <a:defRPr/>
            </a:pPr>
            <a:r>
              <a:rPr lang="en-GB" altLang="en-US" sz="2400" dirty="0"/>
              <a:t>Continued replenishment of book stock/other resources.</a:t>
            </a:r>
          </a:p>
          <a:p>
            <a:pPr>
              <a:defRPr/>
            </a:pPr>
            <a:r>
              <a:rPr lang="en-GB" altLang="en-US" sz="2400" dirty="0"/>
              <a:t>Staging of Library/Cultural events. (Including further development of </a:t>
            </a:r>
            <a:r>
              <a:rPr lang="en-GB" altLang="en-US" sz="2400" dirty="0" smtClean="0"/>
              <a:t>Redline festival</a:t>
            </a:r>
            <a:r>
              <a:rPr lang="en-GB" altLang="en-US" sz="2400" dirty="0"/>
              <a:t>)</a:t>
            </a:r>
          </a:p>
          <a:p>
            <a:pPr>
              <a:defRPr/>
            </a:pPr>
            <a:r>
              <a:rPr lang="en-GB" altLang="en-US" sz="2400" dirty="0"/>
              <a:t>Arts – (New) Arts Strategy 2016-20/Music Generation development/Civic Theatre/</a:t>
            </a:r>
            <a:r>
              <a:rPr lang="en-GB" altLang="en-US" sz="2400" dirty="0" err="1"/>
              <a:t>Rua</a:t>
            </a:r>
            <a:r>
              <a:rPr lang="en-GB" altLang="en-US" sz="2400" dirty="0"/>
              <a:t> Red.</a:t>
            </a:r>
          </a:p>
          <a:p>
            <a:pPr>
              <a:buFontTx/>
              <a:buNone/>
              <a:defRPr/>
            </a:pPr>
            <a:endParaRPr lang="en-GB" altLang="en-US"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idx="4294967295"/>
          </p:nvPr>
        </p:nvSpPr>
        <p:spPr>
          <a:xfrm>
            <a:off x="0" y="1914525"/>
            <a:ext cx="12192000" cy="3173413"/>
          </a:xfrm>
        </p:spPr>
        <p:txBody>
          <a:bodyPr/>
          <a:lstStyle/>
          <a:p>
            <a:pPr algn="ctr" eaLnBrk="1" hangingPunct="1"/>
            <a:r>
              <a:rPr lang="en-IE" altLang="en-US" sz="6600" smtClean="0">
                <a:solidFill>
                  <a:srgbClr val="FF9933"/>
                </a:solidFill>
              </a:rPr>
              <a:t>Director of Corporate Performance &amp; Change Management</a:t>
            </a:r>
            <a:endParaRPr lang="en-IE" altLang="en-US" sz="66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IE" altLang="en-US" sz="4000" smtClean="0">
                <a:solidFill>
                  <a:srgbClr val="FF9933"/>
                </a:solidFill>
              </a:rPr>
              <a:t>Corporate Performance &amp; Change Management</a:t>
            </a:r>
            <a:endParaRPr lang="en-IE" altLang="en-US" smtClean="0"/>
          </a:p>
        </p:txBody>
      </p:sp>
      <p:sp>
        <p:nvSpPr>
          <p:cNvPr id="40963" name="Content Placeholder 2"/>
          <p:cNvSpPr>
            <a:spLocks noGrp="1"/>
          </p:cNvSpPr>
          <p:nvPr>
            <p:ph idx="1"/>
          </p:nvPr>
        </p:nvSpPr>
        <p:spPr>
          <a:xfrm>
            <a:off x="292100" y="1536700"/>
            <a:ext cx="11550650" cy="4678363"/>
          </a:xfrm>
        </p:spPr>
        <p:txBody>
          <a:bodyPr/>
          <a:lstStyle/>
          <a:p>
            <a:pPr marL="342900" lvl="1" indent="0">
              <a:buFont typeface="Wingdings" panose="05000000000000000000" pitchFamily="2" charset="2"/>
              <a:buNone/>
            </a:pPr>
            <a:endParaRPr lang="en-GB" altLang="en-US" sz="2400" smtClean="0"/>
          </a:p>
          <a:p>
            <a:pPr>
              <a:buFontTx/>
              <a:buNone/>
            </a:pPr>
            <a:endParaRPr lang="en-GB" altLang="en-US" sz="2800" smtClean="0"/>
          </a:p>
          <a:p>
            <a:endParaRPr lang="en-IE" altLang="en-US" sz="3200" smtClean="0"/>
          </a:p>
        </p:txBody>
      </p:sp>
      <p:sp>
        <p:nvSpPr>
          <p:cNvPr id="40964" name="Rectangle 3"/>
          <p:cNvSpPr>
            <a:spLocks noChangeArrowheads="1"/>
          </p:cNvSpPr>
          <p:nvPr/>
        </p:nvSpPr>
        <p:spPr bwMode="auto">
          <a:xfrm>
            <a:off x="441325" y="1781175"/>
            <a:ext cx="8240713"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None/>
            </a:pPr>
            <a:r>
              <a:rPr lang="en-GB" altLang="en-US" sz="2800" b="1"/>
              <a:t>Division D </a:t>
            </a:r>
          </a:p>
          <a:p>
            <a:pPr lvl="1"/>
            <a:r>
              <a:rPr lang="en-GB" altLang="en-US" sz="2400"/>
              <a:t>Sister Cities Partnership (€20,000)</a:t>
            </a:r>
          </a:p>
          <a:p>
            <a:pPr>
              <a:buFont typeface="Wingdings" panose="05000000000000000000" pitchFamily="2" charset="2"/>
              <a:buNone/>
            </a:pPr>
            <a:r>
              <a:rPr lang="en-GB" altLang="en-US" sz="2800" b="1"/>
              <a:t>Division G</a:t>
            </a:r>
          </a:p>
          <a:p>
            <a:pPr lvl="1"/>
            <a:r>
              <a:rPr lang="en-GB" altLang="en-US" sz="2400"/>
              <a:t>Higher Education Grants (€212,300)</a:t>
            </a:r>
          </a:p>
          <a:p>
            <a:pPr>
              <a:buFont typeface="Wingdings" panose="05000000000000000000" pitchFamily="2" charset="2"/>
              <a:buNone/>
            </a:pPr>
            <a:r>
              <a:rPr lang="en-GB" altLang="en-US" sz="2800" b="1"/>
              <a:t>Division H</a:t>
            </a:r>
          </a:p>
          <a:p>
            <a:pPr lvl="1"/>
            <a:r>
              <a:rPr lang="en-GB" altLang="en-US" sz="2400"/>
              <a:t>Franchise (€362,100)</a:t>
            </a:r>
          </a:p>
          <a:p>
            <a:pPr lvl="1"/>
            <a:r>
              <a:rPr lang="en-GB" altLang="en-US" sz="2400"/>
              <a:t>Malicious Damage (€67,600)</a:t>
            </a:r>
          </a:p>
          <a:p>
            <a:pPr lvl="1"/>
            <a:r>
              <a:rPr lang="en-GB" altLang="en-US" sz="2400"/>
              <a:t>Local Representation &amp; Civic Leadership (€1.3m)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eaLnBrk="1" hangingPunct="1">
              <a:spcBef>
                <a:spcPct val="0"/>
              </a:spcBef>
              <a:buFont typeface="Wingdings" panose="05000000000000000000" pitchFamily="2" charset="2"/>
              <a:buNone/>
              <a:defRPr/>
            </a:pPr>
            <a:r>
              <a:rPr lang="en-IE" altLang="en-US" sz="6600" b="1" dirty="0" smtClean="0">
                <a:solidFill>
                  <a:srgbClr val="FF9933"/>
                </a:solidFill>
                <a:latin typeface="+mj-lt"/>
                <a:ea typeface="+mj-ea"/>
                <a:cs typeface="+mj-cs"/>
              </a:rPr>
              <a:t>Head of Finance</a:t>
            </a:r>
            <a:endParaRPr lang="en-IE" sz="6600" b="1" dirty="0">
              <a:solidFill>
                <a:srgbClr val="FF9933"/>
              </a:solidFill>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a:xfrm>
            <a:off x="292100" y="122238"/>
            <a:ext cx="9904413" cy="857250"/>
          </a:xfrm>
        </p:spPr>
        <p:txBody>
          <a:bodyPr/>
          <a:lstStyle/>
          <a:p>
            <a:pPr eaLnBrk="1" hangingPunct="1"/>
            <a:r>
              <a:rPr lang="en-IE" altLang="en-US" smtClean="0"/>
              <a:t>Div. H – Miscellaneous Services</a:t>
            </a:r>
            <a:endParaRPr lang="en-US" altLang="en-US" smtClean="0"/>
          </a:p>
        </p:txBody>
      </p:sp>
      <p:sp>
        <p:nvSpPr>
          <p:cNvPr id="48131" name="Rectangle 6"/>
          <p:cNvSpPr>
            <a:spLocks noGrp="1" noChangeArrowheads="1"/>
          </p:cNvSpPr>
          <p:nvPr>
            <p:ph type="body" idx="1"/>
          </p:nvPr>
        </p:nvSpPr>
        <p:spPr/>
        <p:txBody>
          <a:bodyPr/>
          <a:lstStyle/>
          <a:p>
            <a:pPr eaLnBrk="1" hangingPunct="1">
              <a:buFont typeface="Wingdings" panose="05000000000000000000" pitchFamily="2" charset="2"/>
              <a:buNone/>
              <a:defRPr/>
            </a:pPr>
            <a:r>
              <a:rPr lang="en-IE" altLang="en-US" dirty="0" smtClean="0"/>
              <a:t>						</a:t>
            </a:r>
            <a:r>
              <a:rPr lang="en-IE" altLang="en-US" b="1" dirty="0" smtClean="0"/>
              <a:t>2017  	2016</a:t>
            </a:r>
          </a:p>
          <a:p>
            <a:pPr eaLnBrk="1" hangingPunct="1">
              <a:buFont typeface="Wingdings" panose="05000000000000000000" pitchFamily="2" charset="2"/>
              <a:buNone/>
              <a:defRPr/>
            </a:pPr>
            <a:r>
              <a:rPr lang="en-IE" altLang="en-US" dirty="0" smtClean="0"/>
              <a:t>						  €	    	  €</a:t>
            </a:r>
          </a:p>
          <a:p>
            <a:pPr eaLnBrk="1" hangingPunct="1">
              <a:defRPr/>
            </a:pPr>
            <a:r>
              <a:rPr lang="en-IE" altLang="en-US" dirty="0" smtClean="0"/>
              <a:t>Expenditure 		       €22.3m	€23.0m</a:t>
            </a:r>
            <a:br>
              <a:rPr lang="en-IE" altLang="en-US" dirty="0" smtClean="0"/>
            </a:br>
            <a:endParaRPr lang="en-IE" altLang="en-US" dirty="0" smtClean="0"/>
          </a:p>
          <a:p>
            <a:pPr eaLnBrk="1" hangingPunct="1">
              <a:defRPr/>
            </a:pPr>
            <a:r>
              <a:rPr lang="en-IE" altLang="en-US" dirty="0" smtClean="0"/>
              <a:t>Income 			 	</a:t>
            </a:r>
            <a:r>
              <a:rPr lang="en-IE" altLang="en-US" u="sng" dirty="0" smtClean="0"/>
              <a:t>€9.0m</a:t>
            </a:r>
            <a:r>
              <a:rPr lang="en-IE" altLang="en-US" dirty="0" smtClean="0"/>
              <a:t>	  </a:t>
            </a:r>
            <a:r>
              <a:rPr lang="en-IE" altLang="en-US" u="sng" dirty="0" smtClean="0"/>
              <a:t>€8.1m</a:t>
            </a:r>
          </a:p>
          <a:p>
            <a:pPr marL="0" indent="0" eaLnBrk="1" hangingPunct="1">
              <a:buFont typeface="Wingdings" panose="05000000000000000000" pitchFamily="2" charset="2"/>
              <a:buNone/>
              <a:defRPr/>
            </a:pPr>
            <a:endParaRPr lang="en-IE" altLang="en-US" dirty="0" smtClean="0"/>
          </a:p>
          <a:p>
            <a:pPr eaLnBrk="1" hangingPunct="1">
              <a:defRPr/>
            </a:pPr>
            <a:r>
              <a:rPr lang="en-IE" altLang="en-US" dirty="0" smtClean="0"/>
              <a:t>Net Cost 		       €13.3m	€14.9m</a:t>
            </a:r>
            <a:endParaRPr lang="en-US" alt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p:txBody>
          <a:bodyPr/>
          <a:lstStyle/>
          <a:p>
            <a:pPr eaLnBrk="1" hangingPunct="1"/>
            <a:r>
              <a:rPr lang="en-IE" altLang="en-US" smtClean="0"/>
              <a:t>Division H: Miscellaneous Services</a:t>
            </a:r>
          </a:p>
        </p:txBody>
      </p:sp>
      <p:sp>
        <p:nvSpPr>
          <p:cNvPr id="47107" name="Rectangle 6"/>
          <p:cNvSpPr>
            <a:spLocks noGrp="1" noChangeArrowheads="1"/>
          </p:cNvSpPr>
          <p:nvPr>
            <p:ph type="body" idx="1"/>
          </p:nvPr>
        </p:nvSpPr>
        <p:spPr>
          <a:xfrm>
            <a:off x="209550" y="1533525"/>
            <a:ext cx="11550650" cy="4678363"/>
          </a:xfrm>
        </p:spPr>
        <p:txBody>
          <a:bodyPr/>
          <a:lstStyle/>
          <a:p>
            <a:pPr marL="0" indent="0" eaLnBrk="1" hangingPunct="1">
              <a:lnSpc>
                <a:spcPct val="90000"/>
              </a:lnSpc>
              <a:buFont typeface="Wingdings" panose="05000000000000000000" pitchFamily="2" charset="2"/>
              <a:buNone/>
              <a:defRPr/>
            </a:pPr>
            <a:r>
              <a:rPr lang="en-IE" altLang="en-US" sz="2600" dirty="0" smtClean="0"/>
              <a:t>Administration of Rates				€20.2m</a:t>
            </a:r>
          </a:p>
          <a:p>
            <a:pPr eaLnBrk="1" hangingPunct="1">
              <a:lnSpc>
                <a:spcPct val="90000"/>
              </a:lnSpc>
              <a:defRPr/>
            </a:pPr>
            <a:endParaRPr lang="en-IE" altLang="en-US" sz="2600" dirty="0" smtClean="0"/>
          </a:p>
          <a:p>
            <a:pPr eaLnBrk="1" hangingPunct="1">
              <a:lnSpc>
                <a:spcPct val="90000"/>
              </a:lnSpc>
              <a:defRPr/>
            </a:pPr>
            <a:r>
              <a:rPr lang="en-IE" altLang="en-US" sz="2600" dirty="0" smtClean="0"/>
              <a:t> Refund due to vacancy			€13.0m</a:t>
            </a:r>
          </a:p>
          <a:p>
            <a:pPr marL="0" indent="0" eaLnBrk="1" hangingPunct="1">
              <a:lnSpc>
                <a:spcPct val="90000"/>
              </a:lnSpc>
              <a:buFont typeface="Wingdings" panose="05000000000000000000" pitchFamily="2" charset="2"/>
              <a:buNone/>
              <a:defRPr/>
            </a:pPr>
            <a:endParaRPr lang="en-IE" altLang="en-US" sz="2600" dirty="0" smtClean="0"/>
          </a:p>
          <a:p>
            <a:pPr eaLnBrk="1" hangingPunct="1">
              <a:lnSpc>
                <a:spcPct val="90000"/>
              </a:lnSpc>
              <a:defRPr/>
            </a:pPr>
            <a:r>
              <a:rPr lang="en-IE" altLang="en-US" sz="2600" dirty="0"/>
              <a:t> </a:t>
            </a:r>
            <a:r>
              <a:rPr lang="en-IE" altLang="en-US" sz="2600" dirty="0" smtClean="0"/>
              <a:t>Provision for irrecoverable rates	  	  €5.0M</a:t>
            </a:r>
            <a:br>
              <a:rPr lang="en-IE" altLang="en-US" sz="2600" dirty="0" smtClean="0"/>
            </a:br>
            <a:r>
              <a:rPr lang="en-IE" altLang="en-US" sz="2600" dirty="0" smtClean="0"/>
              <a:t>	</a:t>
            </a:r>
            <a:br>
              <a:rPr lang="en-IE" altLang="en-US" sz="2600" dirty="0" smtClean="0"/>
            </a:br>
            <a:endParaRPr lang="en-IE" altLang="en-US" sz="26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122238"/>
            <a:ext cx="10196513" cy="1219200"/>
          </a:xfrm>
        </p:spPr>
        <p:txBody>
          <a:bodyPr anchor="ctr"/>
          <a:lstStyle/>
          <a:p>
            <a:pPr eaLnBrk="1" hangingPunct="1"/>
            <a:r>
              <a:rPr lang="en-IE" altLang="en-US" smtClean="0"/>
              <a:t>Draft Budget 2017 &amp; Adopted 2016</a:t>
            </a:r>
          </a:p>
        </p:txBody>
      </p:sp>
      <p:pic>
        <p:nvPicPr>
          <p:cNvPr id="4505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038" y="1589088"/>
            <a:ext cx="11255375"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IE" altLang="en-US" smtClean="0"/>
              <a:t>     Revenue Income 2017 v 2016</a:t>
            </a:r>
          </a:p>
        </p:txBody>
      </p:sp>
      <p:pic>
        <p:nvPicPr>
          <p:cNvPr id="819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50925" y="1463675"/>
            <a:ext cx="8705850" cy="470852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txBox="1">
            <a:spLocks/>
          </p:cNvSpPr>
          <p:nvPr/>
        </p:nvSpPr>
        <p:spPr bwMode="auto">
          <a:xfrm>
            <a:off x="307975" y="334963"/>
            <a:ext cx="990441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IE" altLang="en-US" sz="3900" b="1">
                <a:solidFill>
                  <a:srgbClr val="FF9900"/>
                </a:solidFill>
              </a:rPr>
              <a:t>    Revenue Income 2017 v 2016</a:t>
            </a:r>
          </a:p>
        </p:txBody>
      </p:sp>
      <p:pic>
        <p:nvPicPr>
          <p:cNvPr id="9219"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417638"/>
            <a:ext cx="10139363"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4188" y="1417638"/>
            <a:ext cx="7375525"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p:cNvSpPr txBox="1">
            <a:spLocks/>
          </p:cNvSpPr>
          <p:nvPr/>
        </p:nvSpPr>
        <p:spPr bwMode="auto">
          <a:xfrm>
            <a:off x="307975" y="334963"/>
            <a:ext cx="990441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IE" altLang="en-US" sz="3900" b="1">
                <a:solidFill>
                  <a:srgbClr val="FF9900"/>
                </a:solidFill>
              </a:rPr>
              <a:t>Calculation of ARV 2017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p:txBody>
          <a:bodyPr anchor="ctr"/>
          <a:lstStyle/>
          <a:p>
            <a:pPr eaLnBrk="1" hangingPunct="1"/>
            <a:r>
              <a:rPr lang="en-IE" altLang="en-US" b="0" smtClean="0"/>
              <a:t>Budget Strategy:</a:t>
            </a:r>
            <a:endParaRPr lang="en-IE" altLang="en-US" b="0" smtClean="0">
              <a:solidFill>
                <a:srgbClr val="FF0000"/>
              </a:solidFill>
            </a:endParaRPr>
          </a:p>
        </p:txBody>
      </p:sp>
      <p:sp>
        <p:nvSpPr>
          <p:cNvPr id="11267" name="Content Placeholder 2"/>
          <p:cNvSpPr>
            <a:spLocks noGrp="1"/>
          </p:cNvSpPr>
          <p:nvPr>
            <p:ph idx="4294967295"/>
          </p:nvPr>
        </p:nvSpPr>
        <p:spPr>
          <a:xfrm>
            <a:off x="292100" y="1284288"/>
            <a:ext cx="11550650" cy="5284787"/>
          </a:xfrm>
        </p:spPr>
        <p:txBody>
          <a:bodyPr/>
          <a:lstStyle/>
          <a:p>
            <a:pPr eaLnBrk="1" hangingPunct="1"/>
            <a:r>
              <a:rPr lang="en-IE" altLang="en-US" sz="3300" smtClean="0"/>
              <a:t>Local Property Tax – 15% reduction</a:t>
            </a:r>
          </a:p>
          <a:p>
            <a:pPr eaLnBrk="1" hangingPunct="1"/>
            <a:r>
              <a:rPr lang="en-IE" altLang="en-US" sz="3300" smtClean="0"/>
              <a:t>Commercial Rates – 0.162 ARV (rates multiplier) unchanged</a:t>
            </a:r>
          </a:p>
          <a:p>
            <a:pPr eaLnBrk="1" hangingPunct="1"/>
            <a:r>
              <a:rPr lang="en-IE" altLang="en-US" sz="3300" smtClean="0"/>
              <a:t>Commercial Rates Relief for Vacancy Scheme – to be based on the existing scheme</a:t>
            </a:r>
          </a:p>
          <a:p>
            <a:pPr eaLnBrk="1" hangingPunct="1"/>
            <a:r>
              <a:rPr lang="en-IE" altLang="en-US" sz="3300" smtClean="0"/>
              <a:t>Continue specific funds:</a:t>
            </a:r>
            <a:r>
              <a:rPr lang="en-IE" altLang="en-US" sz="3400" smtClean="0"/>
              <a:t/>
            </a:r>
            <a:br>
              <a:rPr lang="en-IE" altLang="en-US" sz="3400" smtClean="0"/>
            </a:br>
            <a:r>
              <a:rPr lang="en-IE" altLang="en-US" sz="2400" i="1" smtClean="0"/>
              <a:t>replacement of windows &amp; doors; boiler replacement; electrical repairs; footpath works; replacement of public light columns; villages enhancements; tourism promotion; small &amp; medium business support scheme; signage; playgrounds; library book fund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371600" y="1050925"/>
            <a:ext cx="8840788" cy="5773738"/>
          </a:xfrm>
        </p:spPr>
      </p:pic>
      <p:sp>
        <p:nvSpPr>
          <p:cNvPr id="12291" name="Title 1"/>
          <p:cNvSpPr txBox="1">
            <a:spLocks/>
          </p:cNvSpPr>
          <p:nvPr/>
        </p:nvSpPr>
        <p:spPr bwMode="auto">
          <a:xfrm>
            <a:off x="307975" y="334963"/>
            <a:ext cx="990441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IE" altLang="en-US" sz="3900" b="1">
                <a:solidFill>
                  <a:srgbClr val="FF9900"/>
                </a:solidFill>
              </a:rPr>
              <a:t>Sources of  Expenditure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p:cNvSpPr>
          <p:nvPr/>
        </p:nvSpPr>
        <p:spPr bwMode="auto">
          <a:xfrm>
            <a:off x="306388" y="334963"/>
            <a:ext cx="9904412"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IE" altLang="en-US" sz="3900" b="1">
                <a:solidFill>
                  <a:srgbClr val="FF9900"/>
                </a:solidFill>
              </a:rPr>
              <a:t>Sources of  Income</a:t>
            </a:r>
          </a:p>
        </p:txBody>
      </p:sp>
      <p:sp>
        <p:nvSpPr>
          <p:cNvPr id="13315" name="Content Placeholder 1"/>
          <p:cNvSpPr>
            <a:spLocks noGrp="1"/>
          </p:cNvSpPr>
          <p:nvPr>
            <p:ph idx="1"/>
          </p:nvPr>
        </p:nvSpPr>
        <p:spPr>
          <a:xfrm>
            <a:off x="306388" y="1050925"/>
            <a:ext cx="11550650" cy="5041900"/>
          </a:xfrm>
        </p:spPr>
        <p:txBody>
          <a:bodyPr/>
          <a:lstStyle/>
          <a:p>
            <a:pPr marL="0" indent="0">
              <a:buFont typeface="Wingdings" panose="05000000000000000000" pitchFamily="2" charset="2"/>
              <a:buNone/>
            </a:pPr>
            <a:endParaRPr lang="en-IE" altLang="en-US" smtClean="0"/>
          </a:p>
        </p:txBody>
      </p:sp>
      <p:pic>
        <p:nvPicPr>
          <p:cNvPr id="13316" name="Picture 2"/>
          <p:cNvPicPr>
            <a:picLocks noChangeAspect="1"/>
          </p:cNvPicPr>
          <p:nvPr/>
        </p:nvPicPr>
        <p:blipFill>
          <a:blip r:embed="rId2" cstate="print">
            <a:extLst>
              <a:ext uri="{28A0092B-C50C-407E-A947-70E740481C1C}">
                <a14:useLocalDpi xmlns:a14="http://schemas.microsoft.com/office/drawing/2010/main" val="0"/>
              </a:ext>
            </a:extLst>
          </a:blip>
          <a:srcRect t="9277" b="-2"/>
          <a:stretch>
            <a:fillRect/>
          </a:stretch>
        </p:blipFill>
        <p:spPr bwMode="auto">
          <a:xfrm>
            <a:off x="1036638" y="1050925"/>
            <a:ext cx="89281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themeOverride>
</file>

<file path=docProps/app.xml><?xml version="1.0" encoding="utf-8"?>
<Properties xmlns="http://schemas.openxmlformats.org/officeDocument/2006/extended-properties" xmlns:vt="http://schemas.openxmlformats.org/officeDocument/2006/docPropsVTypes">
  <Template/>
  <TotalTime>2579</TotalTime>
  <Words>1161</Words>
  <Application>Microsoft Office PowerPoint</Application>
  <PresentationFormat>Widescreen</PresentationFormat>
  <Paragraphs>204</Paragraphs>
  <Slides>39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Wingdings</vt:lpstr>
      <vt:lpstr>Calibri</vt:lpstr>
      <vt:lpstr>Network</vt:lpstr>
      <vt:lpstr>Draft Budget 2017</vt:lpstr>
      <vt:lpstr>Revenue Expenditure 2017 v 2016</vt:lpstr>
      <vt:lpstr>PowerPoint Presentation</vt:lpstr>
      <vt:lpstr>     Revenue Income 2017 v 2016</vt:lpstr>
      <vt:lpstr>PowerPoint Presentation</vt:lpstr>
      <vt:lpstr>PowerPoint Presentation</vt:lpstr>
      <vt:lpstr>Budget Strategy:</vt:lpstr>
      <vt:lpstr>PowerPoint Presentation</vt:lpstr>
      <vt:lpstr>PowerPoint Presentation</vt:lpstr>
      <vt:lpstr>Payroll Analysis</vt:lpstr>
      <vt:lpstr>Central Management Charge</vt:lpstr>
      <vt:lpstr>PowerPoint Presentation</vt:lpstr>
      <vt:lpstr>Local Property Tax 2017</vt:lpstr>
      <vt:lpstr>Commercial Rates &amp; PEL:  ARV of 0.162 proposed for 2017</vt:lpstr>
      <vt:lpstr>Commercial Rates Billing 2016</vt:lpstr>
      <vt:lpstr>Commercial Rates Vacancies 2012 - 2015</vt:lpstr>
      <vt:lpstr>Director of Housing, Social &amp; Community Development</vt:lpstr>
      <vt:lpstr>Division A</vt:lpstr>
      <vt:lpstr>Part of Division D, F &amp; G</vt:lpstr>
      <vt:lpstr>Part of Division D, F &amp; G</vt:lpstr>
      <vt:lpstr>Director of Land Use, Planning and Transportation</vt:lpstr>
      <vt:lpstr>Division B – Road Transport &amp; Safety</vt:lpstr>
      <vt:lpstr>Division D – Development Management</vt:lpstr>
      <vt:lpstr>Director of Environment, Water and Climate Change</vt:lpstr>
      <vt:lpstr>Division C – Water Services</vt:lpstr>
      <vt:lpstr>Environmental Services (Division E)</vt:lpstr>
      <vt:lpstr>Recreation &amp; Amenity (Div F)</vt:lpstr>
      <vt:lpstr>Agriculture, Education, Health and Welfare (Division G)</vt:lpstr>
      <vt:lpstr>Director of Economic Enterprise &amp; Tourism Development</vt:lpstr>
      <vt:lpstr>Main Budget Lines</vt:lpstr>
      <vt:lpstr>Working with Business</vt:lpstr>
      <vt:lpstr>Managing &amp; Promoting our assets</vt:lpstr>
      <vt:lpstr>Managing &amp; Promoting Cultural assets</vt:lpstr>
      <vt:lpstr>Director of Corporate Performance &amp; Change Management</vt:lpstr>
      <vt:lpstr>Corporate Performance &amp; Change Management</vt:lpstr>
      <vt:lpstr>PowerPoint Presentation</vt:lpstr>
      <vt:lpstr>Div. H – Miscellaneous Services</vt:lpstr>
      <vt:lpstr>Division H: Miscellaneous Services</vt:lpstr>
      <vt:lpstr>Draft Budget 2017 &amp; Adopted 2016</vt:lpstr>
    </vt:vector>
  </TitlesOfParts>
  <Company>South Dublin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Clodagh Henehan</dc:creator>
  <cp:lastModifiedBy>Marian Dunne</cp:lastModifiedBy>
  <cp:revision>183</cp:revision>
  <cp:lastPrinted>2015-10-29T13:35:36Z</cp:lastPrinted>
  <dcterms:created xsi:type="dcterms:W3CDTF">2013-12-05T11:45:05Z</dcterms:created>
  <dcterms:modified xsi:type="dcterms:W3CDTF">2016-11-02T14:51:31Z</dcterms:modified>
</cp:coreProperties>
</file>