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21" d="100"/>
          <a:sy n="21" d="100"/>
        </p:scale>
        <p:origin x="115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B4977-97AB-4528-8425-CE03658A1797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11896-99A1-4F6A-91E1-6CB1DFDE3B0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56529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91430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6180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63570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2695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75599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38825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7373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504118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3504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7721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859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16910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7703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16130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149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05220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41836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A98867F-1B56-4702-B900-DA87A3382B32}" type="datetimeFigureOut">
              <a:rPr lang="en-IE" smtClean="0"/>
              <a:t>30/09/2016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DCEE6-1750-4B37-B62D-DB43F8867B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36713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oparkit.com/about/location/sdcc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b="1" dirty="0" smtClean="0"/>
              <a:t>Parking Permits</a:t>
            </a:r>
            <a:br>
              <a:rPr lang="en-IE" b="1" dirty="0" smtClean="0"/>
            </a:br>
            <a:r>
              <a:rPr lang="en-IE" b="1" dirty="0" smtClean="0"/>
              <a:t>South Dublin County Council</a:t>
            </a:r>
            <a:endParaRPr lang="en-I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E" sz="3200" b="1" dirty="0" smtClean="0"/>
              <a:t>Land Use Planning &amp; Transportation SPC </a:t>
            </a:r>
          </a:p>
          <a:p>
            <a:r>
              <a:rPr lang="en-IE" sz="3200" b="1" dirty="0" smtClean="0"/>
              <a:t>29</a:t>
            </a:r>
            <a:r>
              <a:rPr lang="en-IE" sz="3200" b="1" baseline="30000" dirty="0" smtClean="0"/>
              <a:t>th</a:t>
            </a:r>
            <a:r>
              <a:rPr lang="en-IE" sz="3200" b="1" dirty="0" smtClean="0"/>
              <a:t> September 2016</a:t>
            </a:r>
            <a:endParaRPr lang="en-IE" sz="3200" b="1" dirty="0"/>
          </a:p>
        </p:txBody>
      </p:sp>
    </p:spTree>
    <p:extLst>
      <p:ext uri="{BB962C8B-B14F-4D97-AF65-F5344CB8AC3E}">
        <p14:creationId xmlns:p14="http://schemas.microsoft.com/office/powerpoint/2010/main" val="4165212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Commercial Parking Permits – Why?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4881563"/>
          </a:xfrm>
        </p:spPr>
        <p:txBody>
          <a:bodyPr/>
          <a:lstStyle/>
          <a:p>
            <a:r>
              <a:rPr lang="en-IE" sz="2400" dirty="0" smtClean="0"/>
              <a:t>Parker can pay monthly fee in advance, no need to have coins on a daily basis, saves them having to feed the machine all day</a:t>
            </a:r>
          </a:p>
          <a:p>
            <a:r>
              <a:rPr lang="en-IE" sz="2400" dirty="0" smtClean="0"/>
              <a:t>Commercial parking areas are normally away from the busier streets leaving spaces free for customers, achieving higher footfall for traders</a:t>
            </a:r>
          </a:p>
          <a:p>
            <a:r>
              <a:rPr lang="en-IE" sz="2400" dirty="0" smtClean="0"/>
              <a:t>Busiest commercial location is Rathfarnham with all commercial parkers parking in Village Court, all these parkers work on Main Street, Rathfarnham</a:t>
            </a:r>
          </a:p>
          <a:p>
            <a:endParaRPr lang="en-I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712947"/>
              </p:ext>
            </p:extLst>
          </p:nvPr>
        </p:nvGraphicFramePr>
        <p:xfrm>
          <a:off x="1689100" y="4635139"/>
          <a:ext cx="8928100" cy="20647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4182"/>
                <a:gridCol w="6963918"/>
              </a:tblGrid>
              <a:tr h="197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i="1" kern="1200" dirty="0">
                          <a:effectLst/>
                        </a:rPr>
                        <a:t>Location</a:t>
                      </a:r>
                      <a:endParaRPr lang="en-IE" sz="11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i="1" kern="1200" dirty="0">
                          <a:effectLst/>
                        </a:rPr>
                        <a:t>Commercial Permit parking zone</a:t>
                      </a:r>
                      <a:endParaRPr lang="en-IE" sz="11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</a:tr>
              <a:tr h="197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effectLst/>
                        </a:rPr>
                        <a:t>Clondalkin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effectLst/>
                        </a:rPr>
                        <a:t>Castle Crescent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</a:tr>
              <a:tr h="197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effectLst/>
                        </a:rPr>
                        <a:t>Lucan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effectLst/>
                        </a:rPr>
                        <a:t>Lucan Road (part) 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</a:tr>
              <a:tr h="197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effectLst/>
                        </a:rPr>
                        <a:t>Palmerstown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effectLst/>
                        </a:rPr>
                        <a:t>Old Lucan Road (part) and </a:t>
                      </a:r>
                      <a:r>
                        <a:rPr lang="en-GB" sz="1200" kern="1200" dirty="0" err="1">
                          <a:effectLst/>
                        </a:rPr>
                        <a:t>Kennelsfort</a:t>
                      </a:r>
                      <a:r>
                        <a:rPr lang="en-GB" sz="1200" kern="1200" dirty="0">
                          <a:effectLst/>
                        </a:rPr>
                        <a:t> Road </a:t>
                      </a:r>
                      <a:r>
                        <a:rPr lang="en-GB" sz="1200" kern="1200" dirty="0" smtClean="0">
                          <a:effectLst/>
                        </a:rPr>
                        <a:t>Upper </a:t>
                      </a:r>
                      <a:r>
                        <a:rPr lang="en-GB" sz="1200" kern="1200" dirty="0">
                          <a:effectLst/>
                        </a:rPr>
                        <a:t>car park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</a:tr>
              <a:tr h="197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effectLst/>
                        </a:rPr>
                        <a:t>Rathcoole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effectLst/>
                        </a:rPr>
                        <a:t>Main Street (part)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</a:tr>
              <a:tr h="197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effectLst/>
                        </a:rPr>
                        <a:t>Rathfarnham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>
                          <a:effectLst/>
                        </a:rPr>
                        <a:t>Village </a:t>
                      </a:r>
                      <a:r>
                        <a:rPr lang="en-GB" sz="1200" kern="1200" dirty="0" smtClean="0">
                          <a:effectLst/>
                        </a:rPr>
                        <a:t>Court </a:t>
                      </a:r>
                      <a:r>
                        <a:rPr lang="en-GB" sz="1200" kern="1200" dirty="0">
                          <a:effectLst/>
                        </a:rPr>
                        <a:t>public car park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</a:tr>
              <a:tr h="197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effectLst/>
                        </a:rPr>
                        <a:t>Tallaght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 err="1">
                          <a:effectLst/>
                        </a:rPr>
                        <a:t>Oldbawn</a:t>
                      </a:r>
                      <a:r>
                        <a:rPr lang="en-GB" sz="1200" kern="1200" dirty="0">
                          <a:effectLst/>
                        </a:rPr>
                        <a:t> </a:t>
                      </a:r>
                      <a:r>
                        <a:rPr lang="en-GB" sz="1200" kern="1200" dirty="0" smtClean="0">
                          <a:effectLst/>
                        </a:rPr>
                        <a:t>Road </a:t>
                      </a:r>
                      <a:r>
                        <a:rPr lang="en-GB" sz="1200" kern="1200" dirty="0">
                          <a:effectLst/>
                        </a:rPr>
                        <a:t>public car park and Old Greenhills Road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</a:tr>
              <a:tr h="1976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>
                          <a:effectLst/>
                        </a:rPr>
                        <a:t>Templeogue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kern="1200" dirty="0" err="1">
                          <a:effectLst/>
                        </a:rPr>
                        <a:t>Fortfield</a:t>
                      </a:r>
                      <a:r>
                        <a:rPr lang="en-GB" sz="1200" kern="1200" dirty="0">
                          <a:effectLst/>
                        </a:rPr>
                        <a:t> </a:t>
                      </a:r>
                      <a:r>
                        <a:rPr lang="en-GB" sz="1200" kern="1200" dirty="0" smtClean="0">
                          <a:effectLst/>
                        </a:rPr>
                        <a:t>Park </a:t>
                      </a:r>
                      <a:r>
                        <a:rPr lang="en-GB" sz="1200" kern="1200" dirty="0">
                          <a:effectLst/>
                        </a:rPr>
                        <a:t>and Riverside </a:t>
                      </a:r>
                      <a:r>
                        <a:rPr lang="en-GB" sz="1200" kern="1200" dirty="0" smtClean="0">
                          <a:effectLst/>
                        </a:rPr>
                        <a:t>Cottages </a:t>
                      </a:r>
                      <a:r>
                        <a:rPr lang="en-GB" sz="1200" kern="1200" dirty="0">
                          <a:effectLst/>
                        </a:rPr>
                        <a:t>public car parks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286000" y="3026733"/>
            <a:ext cx="21672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IE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IE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10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South Dublin County Council – Permits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/>
              <a:t>Resident Parking Permit </a:t>
            </a:r>
            <a:r>
              <a:rPr lang="en-IE" dirty="0"/>
              <a:t>- €20 per year (Max 2 permits per </a:t>
            </a:r>
            <a:r>
              <a:rPr lang="en-IE" dirty="0" smtClean="0"/>
              <a:t>household)</a:t>
            </a:r>
            <a:endParaRPr lang="en-IE" dirty="0"/>
          </a:p>
          <a:p>
            <a:r>
              <a:rPr lang="en-IE" b="1" dirty="0"/>
              <a:t>Visitors Parking Permit </a:t>
            </a:r>
            <a:r>
              <a:rPr lang="en-IE" dirty="0"/>
              <a:t>- €20 for the first permit and €50 for the second (Max 2 </a:t>
            </a:r>
            <a:r>
              <a:rPr lang="en-IE" dirty="0" smtClean="0"/>
              <a:t>permits per household)</a:t>
            </a:r>
            <a:endParaRPr lang="en-IE" dirty="0"/>
          </a:p>
          <a:p>
            <a:r>
              <a:rPr lang="en-IE" b="1" dirty="0"/>
              <a:t>Commercial Permits </a:t>
            </a:r>
            <a:r>
              <a:rPr lang="en-IE" dirty="0"/>
              <a:t>- €60 per month with the exception of Village Court, Rathfarnham €25 per month to encourage parkers to park away from the busy Main </a:t>
            </a:r>
            <a:r>
              <a:rPr lang="en-IE" dirty="0" smtClean="0"/>
              <a:t>Street, Rathfarnham in this large nearby carpark.</a:t>
            </a:r>
            <a:endParaRPr lang="en-IE" dirty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26948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Dublin City Council - permits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/>
              <a:t>Residents Parking </a:t>
            </a:r>
            <a:r>
              <a:rPr lang="en-IE" b="1" dirty="0" smtClean="0"/>
              <a:t>Permits - </a:t>
            </a:r>
            <a:r>
              <a:rPr lang="en-IE" dirty="0"/>
              <a:t>€50 annual permit</a:t>
            </a:r>
            <a:r>
              <a:rPr lang="en-IE" dirty="0" smtClean="0"/>
              <a:t>/€</a:t>
            </a:r>
            <a:r>
              <a:rPr lang="en-IE" dirty="0"/>
              <a:t>80 for 2 year permit (Max 2 permits per household on newer P&amp;D schemes since 2014</a:t>
            </a:r>
            <a:r>
              <a:rPr lang="en-IE" dirty="0" smtClean="0"/>
              <a:t>)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b="1" dirty="0"/>
              <a:t>Visitors Parking </a:t>
            </a:r>
            <a:r>
              <a:rPr lang="en-IE" b="1" dirty="0" smtClean="0"/>
              <a:t>Permits</a:t>
            </a:r>
            <a:r>
              <a:rPr lang="en-IE" dirty="0"/>
              <a:t> </a:t>
            </a:r>
            <a:r>
              <a:rPr lang="en-IE" dirty="0" smtClean="0"/>
              <a:t>- </a:t>
            </a:r>
            <a:r>
              <a:rPr lang="en-IE" dirty="0"/>
              <a:t>€</a:t>
            </a:r>
            <a:r>
              <a:rPr lang="en-IE" dirty="0" smtClean="0"/>
              <a:t>1.25 each visit </a:t>
            </a:r>
            <a:r>
              <a:rPr lang="en-IE" dirty="0"/>
              <a:t>sold in pages of 4 (max 160 VPs per annum per household or max 80 for flats/apartments</a:t>
            </a:r>
            <a:r>
              <a:rPr lang="en-IE" dirty="0" smtClean="0"/>
              <a:t>)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b="1" dirty="0"/>
              <a:t>Commercial </a:t>
            </a:r>
            <a:r>
              <a:rPr lang="en-IE" b="1" dirty="0" smtClean="0"/>
              <a:t>Permits </a:t>
            </a:r>
            <a:r>
              <a:rPr lang="en-IE" dirty="0" smtClean="0"/>
              <a:t>- </a:t>
            </a:r>
            <a:r>
              <a:rPr lang="en-IE" dirty="0"/>
              <a:t>DCC does not issue commercial permits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860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Dun Laoghaire-</a:t>
            </a:r>
            <a:r>
              <a:rPr lang="en-IE" b="1" dirty="0" err="1" smtClean="0"/>
              <a:t>Rathdown</a:t>
            </a:r>
            <a:r>
              <a:rPr lang="en-IE" b="1" dirty="0" smtClean="0"/>
              <a:t> County Council - permits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/>
              <a:t>Residents Parking </a:t>
            </a:r>
            <a:r>
              <a:rPr lang="en-IE" b="1" dirty="0" smtClean="0"/>
              <a:t>Permits - </a:t>
            </a:r>
            <a:r>
              <a:rPr lang="en-IE" dirty="0"/>
              <a:t>€40 annual permit</a:t>
            </a:r>
            <a:r>
              <a:rPr lang="en-IE" dirty="0" smtClean="0"/>
              <a:t>/€</a:t>
            </a:r>
            <a:r>
              <a:rPr lang="en-IE" dirty="0"/>
              <a:t>75 for 2 year permit (Max 4 permits per household</a:t>
            </a:r>
            <a:r>
              <a:rPr lang="en-IE" dirty="0" smtClean="0"/>
              <a:t>)</a:t>
            </a:r>
          </a:p>
          <a:p>
            <a:endParaRPr lang="en-IE" dirty="0"/>
          </a:p>
          <a:p>
            <a:r>
              <a:rPr lang="en-IE" b="1" dirty="0"/>
              <a:t>Visitors Parking </a:t>
            </a:r>
            <a:r>
              <a:rPr lang="en-IE" b="1" dirty="0" smtClean="0"/>
              <a:t>Permits </a:t>
            </a:r>
            <a:r>
              <a:rPr lang="en-IE" dirty="0" smtClean="0"/>
              <a:t>- €</a:t>
            </a:r>
            <a:r>
              <a:rPr lang="en-IE" dirty="0"/>
              <a:t>2 </a:t>
            </a:r>
            <a:r>
              <a:rPr lang="en-IE" dirty="0" smtClean="0"/>
              <a:t>each visit </a:t>
            </a:r>
            <a:r>
              <a:rPr lang="en-IE" dirty="0"/>
              <a:t>(max 120 VPs per annum per person</a:t>
            </a:r>
            <a:r>
              <a:rPr lang="en-IE" dirty="0" smtClean="0"/>
              <a:t>)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b="1" dirty="0"/>
              <a:t>Commercial </a:t>
            </a:r>
            <a:r>
              <a:rPr lang="en-IE" b="1" dirty="0" smtClean="0"/>
              <a:t>Permits </a:t>
            </a:r>
            <a:r>
              <a:rPr lang="en-IE" dirty="0" smtClean="0"/>
              <a:t>- </a:t>
            </a:r>
            <a:r>
              <a:rPr lang="en-IE" dirty="0"/>
              <a:t>DLRCC does not issue commercial permits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32648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Fingal County Council - permits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/>
              <a:t>Residents Parking Permits </a:t>
            </a:r>
            <a:r>
              <a:rPr lang="en-IE" b="1" dirty="0" smtClean="0"/>
              <a:t>- </a:t>
            </a:r>
            <a:r>
              <a:rPr lang="en-IE" dirty="0" smtClean="0"/>
              <a:t>€</a:t>
            </a:r>
            <a:r>
              <a:rPr lang="en-IE" dirty="0"/>
              <a:t>20 </a:t>
            </a:r>
            <a:r>
              <a:rPr lang="en-IE" dirty="0" smtClean="0"/>
              <a:t>per permit </a:t>
            </a:r>
            <a:r>
              <a:rPr lang="en-IE" dirty="0"/>
              <a:t>for 2 years </a:t>
            </a:r>
            <a:r>
              <a:rPr lang="en-IE" dirty="0" smtClean="0"/>
              <a:t>(Max 4 </a:t>
            </a:r>
            <a:r>
              <a:rPr lang="en-IE" dirty="0"/>
              <a:t>issued per household) </a:t>
            </a: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r>
              <a:rPr lang="en-IE" b="1" dirty="0" smtClean="0"/>
              <a:t>Visitors </a:t>
            </a:r>
            <a:r>
              <a:rPr lang="en-IE" b="1" dirty="0"/>
              <a:t>Parking </a:t>
            </a:r>
            <a:r>
              <a:rPr lang="en-IE" b="1" dirty="0" smtClean="0"/>
              <a:t>Permits </a:t>
            </a:r>
            <a:r>
              <a:rPr lang="en-IE" dirty="0" smtClean="0"/>
              <a:t>- Max </a:t>
            </a:r>
            <a:r>
              <a:rPr lang="en-IE" dirty="0"/>
              <a:t>50 discs </a:t>
            </a:r>
            <a:r>
              <a:rPr lang="en-IE" dirty="0" smtClean="0"/>
              <a:t>per person </a:t>
            </a:r>
            <a:r>
              <a:rPr lang="en-IE" dirty="0"/>
              <a:t>in the household </a:t>
            </a:r>
            <a:r>
              <a:rPr lang="en-IE" dirty="0" smtClean="0"/>
              <a:t>per year </a:t>
            </a:r>
            <a:r>
              <a:rPr lang="en-IE" dirty="0"/>
              <a:t>at a cost of €12 for 10 discs. You do not have to own a vehicle to apply for these. </a:t>
            </a:r>
            <a:endParaRPr lang="en-IE" dirty="0" smtClean="0"/>
          </a:p>
          <a:p>
            <a:pPr marL="0" indent="0">
              <a:buNone/>
            </a:pPr>
            <a:endParaRPr lang="en-IE" dirty="0"/>
          </a:p>
          <a:p>
            <a:r>
              <a:rPr lang="en-IE" b="1" dirty="0" smtClean="0"/>
              <a:t>Commercial Permits </a:t>
            </a:r>
            <a:r>
              <a:rPr lang="en-IE" dirty="0" smtClean="0"/>
              <a:t>- €</a:t>
            </a:r>
            <a:r>
              <a:rPr lang="en-IE" dirty="0"/>
              <a:t>600 </a:t>
            </a:r>
            <a:r>
              <a:rPr lang="en-IE" dirty="0" smtClean="0"/>
              <a:t>per business </a:t>
            </a:r>
            <a:r>
              <a:rPr lang="en-IE" dirty="0"/>
              <a:t>permit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01864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Price Comparison Table</a:t>
            </a:r>
            <a:endParaRPr lang="en-IE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5688989"/>
              </p:ext>
            </p:extLst>
          </p:nvPr>
        </p:nvGraphicFramePr>
        <p:xfrm>
          <a:off x="1219199" y="1690690"/>
          <a:ext cx="9855200" cy="4506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8781"/>
                <a:gridCol w="2118857"/>
                <a:gridCol w="2578781"/>
                <a:gridCol w="2578781"/>
              </a:tblGrid>
              <a:tr h="4506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Permit 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Residents &amp; Cost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Visitors &amp; Cost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Commerical &amp; Cost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</a:tr>
              <a:tr h="901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South Dublin County Council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€20 per year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€20 for first</a:t>
                      </a:r>
                      <a:endParaRPr lang="en-IE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€50 for second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€60 per month with exception of Village Court €25 per month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</a:tr>
              <a:tr h="1352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Dublin City Council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€50 per year</a:t>
                      </a:r>
                      <a:endParaRPr lang="en-IE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€80 per 2 year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€1.25 each sold in pages of 4, max 160 per household, 80 per flat/apartment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Does not issue Commerical Permits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</a:tr>
              <a:tr h="901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Dun Laoghaire-Rathdown County Council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€40 per year</a:t>
                      </a:r>
                      <a:endParaRPr lang="en-IE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€75 per 2 year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€2 each</a:t>
                      </a:r>
                      <a:endParaRPr lang="en-IE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Max 120 per annum per person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Does not issue Commerical Permits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</a:tr>
              <a:tr h="901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Fingal County Council 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€20 per 2 year 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€12 for 10 discs</a:t>
                      </a:r>
                      <a:endParaRPr lang="en-IE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>
                          <a:effectLst/>
                        </a:rPr>
                        <a:t>Max 50 discs per person per annum</a:t>
                      </a:r>
                      <a:endParaRPr lang="en-IE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400" dirty="0">
                          <a:effectLst/>
                        </a:rPr>
                        <a:t>€600 per business permit</a:t>
                      </a:r>
                      <a:endParaRPr lang="en-IE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1" marR="6119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6939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New Process for applying for Permits 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900" y="1333500"/>
            <a:ext cx="10756900" cy="4843463"/>
          </a:xfrm>
        </p:spPr>
        <p:txBody>
          <a:bodyPr/>
          <a:lstStyle/>
          <a:p>
            <a:endParaRPr lang="en-IE" dirty="0" smtClean="0"/>
          </a:p>
          <a:p>
            <a:r>
              <a:rPr lang="en-IE" dirty="0" smtClean="0"/>
              <a:t>South Dublin County Council now issue all permits in-house since 17.11.2015</a:t>
            </a:r>
          </a:p>
          <a:p>
            <a:r>
              <a:rPr lang="en-IE" dirty="0" smtClean="0"/>
              <a:t>Residents can apply for their permits by hardcopy format or online through the Council’s website at </a:t>
            </a:r>
            <a:r>
              <a:rPr lang="en-IE" dirty="0" smtClean="0">
                <a:hlinkClick r:id="rId2"/>
              </a:rPr>
              <a:t>https://goparkit.com/about/location/sdcc/</a:t>
            </a:r>
            <a:endParaRPr lang="en-IE" dirty="0" smtClean="0"/>
          </a:p>
          <a:p>
            <a:endParaRPr lang="en-IE" dirty="0"/>
          </a:p>
          <a:p>
            <a:r>
              <a:rPr lang="en-IE" dirty="0" smtClean="0"/>
              <a:t>The online system went live on 26.07.16</a:t>
            </a:r>
          </a:p>
          <a:p>
            <a:r>
              <a:rPr lang="en-IE" dirty="0" smtClean="0"/>
              <a:t>Direct assistance provided by Council staff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00574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 smtClean="0"/>
              <a:t>Permits Issued</a:t>
            </a:r>
            <a:endParaRPr lang="en-IE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4370942"/>
              </p:ext>
            </p:extLst>
          </p:nvPr>
        </p:nvGraphicFramePr>
        <p:xfrm>
          <a:off x="2647208" y="339634"/>
          <a:ext cx="7152949" cy="6373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009"/>
                <a:gridCol w="965541"/>
                <a:gridCol w="861005"/>
                <a:gridCol w="903591"/>
                <a:gridCol w="953589"/>
                <a:gridCol w="470263"/>
                <a:gridCol w="1021491"/>
                <a:gridCol w="1254460"/>
              </a:tblGrid>
              <a:tr h="387798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b="1" u="none" strike="noStrike" dirty="0">
                          <a:effectLst/>
                        </a:rPr>
                        <a:t>Month</a:t>
                      </a:r>
                      <a:endParaRPr lang="en-IE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b="1" u="none" strike="noStrike">
                          <a:effectLst/>
                        </a:rPr>
                        <a:t>Number Issued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b="1" u="none" strike="noStrike" dirty="0">
                          <a:effectLst/>
                        </a:rPr>
                        <a:t>Income</a:t>
                      </a:r>
                      <a:endParaRPr lang="en-IE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200" b="1" u="none" strike="noStrike" dirty="0">
                          <a:effectLst/>
                        </a:rPr>
                        <a:t>Residential </a:t>
                      </a:r>
                      <a:endParaRPr lang="en-I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b="1" u="none" strike="noStrike">
                          <a:effectLst/>
                        </a:rPr>
                        <a:t>Visitors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b="1" u="none" strike="noStrike" dirty="0" smtClean="0">
                          <a:effectLst/>
                        </a:rPr>
                        <a:t>Cm</a:t>
                      </a:r>
                      <a:endParaRPr lang="en-IE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b="1" u="none" strike="noStrike">
                          <a:effectLst/>
                        </a:rPr>
                        <a:t>Change of Vehicle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b="1" u="none" strike="noStrike" dirty="0">
                          <a:effectLst/>
                        </a:rPr>
                        <a:t>Online Applications</a:t>
                      </a:r>
                      <a:endParaRPr lang="en-IE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197151"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387798">
                <a:tc>
                  <a:txBody>
                    <a:bodyPr/>
                    <a:lstStyle/>
                    <a:p>
                      <a:pPr algn="r" fontAlgn="b"/>
                      <a:r>
                        <a:rPr lang="en-IE" sz="1500" u="none" strike="noStrike">
                          <a:effectLst/>
                        </a:rPr>
                        <a:t>Nov-15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13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 €         220.00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13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0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0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0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387798">
                <a:tc>
                  <a:txBody>
                    <a:bodyPr/>
                    <a:lstStyle/>
                    <a:p>
                      <a:pPr algn="r" fontAlgn="b"/>
                      <a:r>
                        <a:rPr lang="en-IE" sz="1500" u="none" strike="noStrike">
                          <a:effectLst/>
                        </a:rPr>
                        <a:t>Dec-15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47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 €     2,295.00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5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28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13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1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197151"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197151"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387798">
                <a:tc>
                  <a:txBody>
                    <a:bodyPr/>
                    <a:lstStyle/>
                    <a:p>
                      <a:pPr algn="r" fontAlgn="b"/>
                      <a:r>
                        <a:rPr lang="en-IE" sz="1500" u="none" strike="noStrike">
                          <a:effectLst/>
                        </a:rPr>
                        <a:t>Jan-16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39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 €     1,825.00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10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21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6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2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387798">
                <a:tc>
                  <a:txBody>
                    <a:bodyPr/>
                    <a:lstStyle/>
                    <a:p>
                      <a:pPr algn="r" fontAlgn="b"/>
                      <a:r>
                        <a:rPr lang="en-IE" sz="1500" u="none" strike="noStrike">
                          <a:effectLst/>
                        </a:rPr>
                        <a:t>Feb-16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23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 €         580.00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7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15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0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1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387798">
                <a:tc>
                  <a:txBody>
                    <a:bodyPr/>
                    <a:lstStyle/>
                    <a:p>
                      <a:pPr algn="r" fontAlgn="b"/>
                      <a:r>
                        <a:rPr lang="en-IE" sz="1500" u="none" strike="noStrike">
                          <a:effectLst/>
                        </a:rPr>
                        <a:t>Mar-16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39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 €     2,010.00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9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22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7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1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387798">
                <a:tc>
                  <a:txBody>
                    <a:bodyPr/>
                    <a:lstStyle/>
                    <a:p>
                      <a:pPr algn="r" fontAlgn="b"/>
                      <a:r>
                        <a:rPr lang="en-IE" sz="1500" u="none" strike="noStrike">
                          <a:effectLst/>
                        </a:rPr>
                        <a:t>Apr-16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59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 €     2,075.00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15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37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7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0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387798">
                <a:tc>
                  <a:txBody>
                    <a:bodyPr/>
                    <a:lstStyle/>
                    <a:p>
                      <a:pPr algn="r" fontAlgn="b"/>
                      <a:r>
                        <a:rPr lang="en-IE" sz="1500" u="none" strike="noStrike">
                          <a:effectLst/>
                        </a:rPr>
                        <a:t>May-16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46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 €     1,440.00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13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30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2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1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387798">
                <a:tc>
                  <a:txBody>
                    <a:bodyPr/>
                    <a:lstStyle/>
                    <a:p>
                      <a:pPr algn="r" fontAlgn="b"/>
                      <a:r>
                        <a:rPr lang="en-IE" sz="1500" u="none" strike="noStrike">
                          <a:effectLst/>
                        </a:rPr>
                        <a:t>Jun-16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50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 €     3,540.00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9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28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13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0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387798">
                <a:tc>
                  <a:txBody>
                    <a:bodyPr/>
                    <a:lstStyle/>
                    <a:p>
                      <a:pPr algn="r" fontAlgn="b"/>
                      <a:r>
                        <a:rPr lang="en-IE" sz="1500" u="none" strike="noStrike">
                          <a:effectLst/>
                        </a:rPr>
                        <a:t>Jul-16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36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 €     1,740.00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11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22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2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1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387798">
                <a:tc>
                  <a:txBody>
                    <a:bodyPr/>
                    <a:lstStyle/>
                    <a:p>
                      <a:pPr algn="r" fontAlgn="b"/>
                      <a:r>
                        <a:rPr lang="en-IE" sz="1500" u="none" strike="noStrike">
                          <a:effectLst/>
                        </a:rPr>
                        <a:t>Aug-16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26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 €         815.00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8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16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>
                          <a:effectLst/>
                        </a:rPr>
                        <a:t>2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0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E" sz="1500" u="none" strike="noStrike" dirty="0">
                          <a:effectLst/>
                        </a:rPr>
                        <a:t>4*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197151"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  <a:tr h="260700"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000" u="none" strike="noStrike" dirty="0">
                          <a:effectLst/>
                        </a:rPr>
                        <a:t>* system went online on 26.07.2016</a:t>
                      </a:r>
                      <a:endParaRPr lang="en-I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98" marR="7798" marT="7798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5760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365125"/>
            <a:ext cx="10261600" cy="485775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Residential Permits – Top Locations</a:t>
            </a:r>
            <a:endParaRPr lang="en-IE" dirty="0"/>
          </a:p>
        </p:txBody>
      </p:sp>
      <p:pic>
        <p:nvPicPr>
          <p:cNvPr id="3" name="Chart 4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9" y="1232451"/>
            <a:ext cx="9906001" cy="5471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2655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1487</TotalTime>
  <Words>715</Words>
  <Application>Microsoft Office PowerPoint</Application>
  <PresentationFormat>Widescreen</PresentationFormat>
  <Paragraphs>161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Ion</vt:lpstr>
      <vt:lpstr>Parking Permits South Dublin County Council</vt:lpstr>
      <vt:lpstr>South Dublin County Council – Permits</vt:lpstr>
      <vt:lpstr>Dublin City Council - permits</vt:lpstr>
      <vt:lpstr>Dun Laoghaire-Rathdown County Council - permits</vt:lpstr>
      <vt:lpstr>Fingal County Council - permits</vt:lpstr>
      <vt:lpstr>Price Comparison Table</vt:lpstr>
      <vt:lpstr>New Process for applying for Permits </vt:lpstr>
      <vt:lpstr>Permits Issued</vt:lpstr>
      <vt:lpstr>Residential Permits – Top Locations</vt:lpstr>
      <vt:lpstr>Commercial Parking Permits – Why?</vt:lpstr>
    </vt:vector>
  </TitlesOfParts>
  <Company>South Dublin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of Parking Permits</dc:title>
  <dc:creator>Cathriona Nolan</dc:creator>
  <cp:lastModifiedBy>Anne Shaw</cp:lastModifiedBy>
  <cp:revision>11</cp:revision>
  <cp:lastPrinted>2016-09-29T16:02:28Z</cp:lastPrinted>
  <dcterms:created xsi:type="dcterms:W3CDTF">2016-09-27T08:55:31Z</dcterms:created>
  <dcterms:modified xsi:type="dcterms:W3CDTF">2016-09-30T11:09:38Z</dcterms:modified>
</cp:coreProperties>
</file>