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3" r:id="rId4"/>
    <p:sldId id="275" r:id="rId5"/>
    <p:sldId id="280" r:id="rId6"/>
    <p:sldId id="282" r:id="rId7"/>
    <p:sldId id="281"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4" d="100"/>
          <a:sy n="74"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DC23370A-3B5C-4898-A87F-69F6E08AD59F}" type="datetimeFigureOut">
              <a:rPr lang="en-IE" smtClean="0"/>
              <a:t>26/09/2016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370306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C23370A-3B5C-4898-A87F-69F6E08AD59F}" type="datetimeFigureOut">
              <a:rPr lang="en-IE" smtClean="0"/>
              <a:t>26/09/2016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256320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C23370A-3B5C-4898-A87F-69F6E08AD59F}" type="datetimeFigureOut">
              <a:rPr lang="en-IE" smtClean="0"/>
              <a:t>26/09/2016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248280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C23370A-3B5C-4898-A87F-69F6E08AD59F}" type="datetimeFigureOut">
              <a:rPr lang="en-IE" smtClean="0"/>
              <a:t>26/09/2016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73627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3370A-3B5C-4898-A87F-69F6E08AD59F}" type="datetimeFigureOut">
              <a:rPr lang="en-IE" smtClean="0"/>
              <a:t>26/09/2016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192125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DC23370A-3B5C-4898-A87F-69F6E08AD59F}" type="datetimeFigureOut">
              <a:rPr lang="en-IE" smtClean="0"/>
              <a:t>26/09/2016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192887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C23370A-3B5C-4898-A87F-69F6E08AD59F}" type="datetimeFigureOut">
              <a:rPr lang="en-IE" smtClean="0"/>
              <a:t>26/09/2016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403661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DC23370A-3B5C-4898-A87F-69F6E08AD59F}" type="datetimeFigureOut">
              <a:rPr lang="en-IE" smtClean="0"/>
              <a:t>26/09/2016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355195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3370A-3B5C-4898-A87F-69F6E08AD59F}" type="datetimeFigureOut">
              <a:rPr lang="en-IE" smtClean="0"/>
              <a:t>26/09/2016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387645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3370A-3B5C-4898-A87F-69F6E08AD59F}" type="datetimeFigureOut">
              <a:rPr lang="en-IE" smtClean="0"/>
              <a:t>26/09/2016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200202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3370A-3B5C-4898-A87F-69F6E08AD59F}" type="datetimeFigureOut">
              <a:rPr lang="en-IE" smtClean="0"/>
              <a:t>26/09/2016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899488D-48DC-47B1-BEC1-870ABAA283C6}" type="slidenum">
              <a:rPr lang="en-IE" smtClean="0"/>
              <a:t>‹#›</a:t>
            </a:fld>
            <a:endParaRPr lang="en-IE"/>
          </a:p>
        </p:txBody>
      </p:sp>
    </p:spTree>
    <p:extLst>
      <p:ext uri="{BB962C8B-B14F-4D97-AF65-F5344CB8AC3E}">
        <p14:creationId xmlns:p14="http://schemas.microsoft.com/office/powerpoint/2010/main" val="262692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3370A-3B5C-4898-A87F-69F6E08AD59F}" type="datetimeFigureOut">
              <a:rPr lang="en-IE" smtClean="0"/>
              <a:t>26/09/2016</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9488D-48DC-47B1-BEC1-870ABAA283C6}" type="slidenum">
              <a:rPr lang="en-IE" smtClean="0"/>
              <a:t>‹#›</a:t>
            </a:fld>
            <a:endParaRPr lang="en-IE"/>
          </a:p>
        </p:txBody>
      </p:sp>
    </p:spTree>
    <p:extLst>
      <p:ext uri="{BB962C8B-B14F-4D97-AF65-F5344CB8AC3E}">
        <p14:creationId xmlns:p14="http://schemas.microsoft.com/office/powerpoint/2010/main" val="3011154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762" y="978568"/>
            <a:ext cx="9144000" cy="3357563"/>
          </a:xfrm>
        </p:spPr>
        <p:txBody>
          <a:bodyPr>
            <a:normAutofit fontScale="90000"/>
          </a:bodyPr>
          <a:lstStyle/>
          <a:p>
            <a:r>
              <a:rPr lang="en-IE" sz="1600" dirty="0">
                <a:latin typeface="Arial" panose="020B0604020202020204" pitchFamily="34" charset="0"/>
                <a:cs typeface="Arial" panose="020B0604020202020204" pitchFamily="34" charset="0"/>
              </a:rPr>
              <a:t>Development of Rapid Build Project of 85 unit housing project on St. </a:t>
            </a:r>
            <a:r>
              <a:rPr lang="en-IE" sz="1600" dirty="0" err="1">
                <a:latin typeface="Arial" panose="020B0604020202020204" pitchFamily="34" charset="0"/>
                <a:cs typeface="Arial" panose="020B0604020202020204" pitchFamily="34" charset="0"/>
              </a:rPr>
              <a:t>Aidans</a:t>
            </a:r>
            <a:r>
              <a:rPr lang="en-IE" sz="1600" dirty="0">
                <a:latin typeface="Arial" panose="020B0604020202020204" pitchFamily="34" charset="0"/>
                <a:cs typeface="Arial" panose="020B0604020202020204" pitchFamily="34" charset="0"/>
              </a:rPr>
              <a:t> site, Brookfield Road / R136 Road, Tallaght, Dublin 24, and 5 </a:t>
            </a:r>
            <a:r>
              <a:rPr lang="en-IE" sz="1600" dirty="0" err="1">
                <a:latin typeface="Arial" panose="020B0604020202020204" pitchFamily="34" charset="0"/>
                <a:cs typeface="Arial" panose="020B0604020202020204" pitchFamily="34" charset="0"/>
              </a:rPr>
              <a:t>Traveler</a:t>
            </a:r>
            <a:r>
              <a:rPr lang="en-IE" sz="1600" dirty="0">
                <a:latin typeface="Arial" panose="020B0604020202020204" pitchFamily="34" charset="0"/>
                <a:cs typeface="Arial" panose="020B0604020202020204" pitchFamily="34" charset="0"/>
              </a:rPr>
              <a:t> Accommodation  units on the existing site at St. </a:t>
            </a:r>
            <a:r>
              <a:rPr lang="en-IE" sz="1600" dirty="0" err="1">
                <a:latin typeface="Arial" panose="020B0604020202020204" pitchFamily="34" charset="0"/>
                <a:cs typeface="Arial" panose="020B0604020202020204" pitchFamily="34" charset="0"/>
              </a:rPr>
              <a:t>Aidans</a:t>
            </a:r>
            <a:r>
              <a:rPr lang="en-IE" sz="1600" dirty="0">
                <a:latin typeface="Arial" panose="020B0604020202020204" pitchFamily="34" charset="0"/>
                <a:cs typeface="Arial" panose="020B0604020202020204" pitchFamily="34" charset="0"/>
              </a:rPr>
              <a:t> site, Brookfield Road, Tallaght, Dublin 24, comprising:</a:t>
            </a:r>
            <a:br>
              <a:rPr lang="en-IE" sz="1600" dirty="0">
                <a:latin typeface="Arial" panose="020B0604020202020204" pitchFamily="34" charset="0"/>
                <a:cs typeface="Arial" panose="020B0604020202020204" pitchFamily="34" charset="0"/>
              </a:rPr>
            </a:br>
            <a:r>
              <a:rPr lang="en-IE" sz="1600" dirty="0">
                <a:latin typeface="Arial" panose="020B0604020202020204" pitchFamily="34" charset="0"/>
                <a:cs typeface="Arial" panose="020B0604020202020204" pitchFamily="34" charset="0"/>
              </a:rPr>
              <a:t/>
            </a:r>
            <a:br>
              <a:rPr lang="en-IE" sz="1600" dirty="0">
                <a:latin typeface="Arial" panose="020B0604020202020204" pitchFamily="34" charset="0"/>
                <a:cs typeface="Arial" panose="020B0604020202020204" pitchFamily="34" charset="0"/>
              </a:rPr>
            </a:br>
            <a:r>
              <a:rPr lang="en-IE" sz="1600" dirty="0">
                <a:latin typeface="Arial" panose="020B0604020202020204" pitchFamily="34" charset="0"/>
                <a:cs typeface="Arial" panose="020B0604020202020204" pitchFamily="34" charset="0"/>
              </a:rPr>
              <a:t/>
            </a:r>
            <a:br>
              <a:rPr lang="en-IE" sz="1600" dirty="0">
                <a:latin typeface="Arial" panose="020B0604020202020204" pitchFamily="34" charset="0"/>
                <a:cs typeface="Arial" panose="020B0604020202020204" pitchFamily="34" charset="0"/>
              </a:rPr>
            </a:br>
            <a:r>
              <a:rPr lang="en-IE" sz="1600" dirty="0">
                <a:latin typeface="Arial" panose="020B0604020202020204" pitchFamily="34" charset="0"/>
                <a:cs typeface="Arial" panose="020B0604020202020204" pitchFamily="34" charset="0"/>
              </a:rPr>
              <a:t>•	35 no. 3 bedroom/4 person units - 2 storey </a:t>
            </a:r>
            <a:br>
              <a:rPr lang="en-IE" sz="1600" dirty="0">
                <a:latin typeface="Arial" panose="020B0604020202020204" pitchFamily="34" charset="0"/>
                <a:cs typeface="Arial" panose="020B0604020202020204" pitchFamily="34" charset="0"/>
              </a:rPr>
            </a:br>
            <a:r>
              <a:rPr lang="en-IE" sz="1600" dirty="0">
                <a:latin typeface="Arial" panose="020B0604020202020204" pitchFamily="34" charset="0"/>
                <a:cs typeface="Arial" panose="020B0604020202020204" pitchFamily="34" charset="0"/>
              </a:rPr>
              <a:t>•	50 no. 3 bedroom/5 person units - 2 storey</a:t>
            </a:r>
            <a:br>
              <a:rPr lang="en-IE" sz="1600" dirty="0">
                <a:latin typeface="Arial" panose="020B0604020202020204" pitchFamily="34" charset="0"/>
                <a:cs typeface="Arial" panose="020B0604020202020204" pitchFamily="34" charset="0"/>
              </a:rPr>
            </a:br>
            <a:r>
              <a:rPr lang="en-IE" sz="1600" dirty="0">
                <a:latin typeface="Arial" panose="020B0604020202020204" pitchFamily="34" charset="0"/>
                <a:cs typeface="Arial" panose="020B0604020202020204" pitchFamily="34" charset="0"/>
              </a:rPr>
              <a:t>•	5 Traveller Accommodation Group Houses </a:t>
            </a:r>
            <a:br>
              <a:rPr lang="en-IE" sz="1600" dirty="0">
                <a:latin typeface="Arial" panose="020B0604020202020204" pitchFamily="34" charset="0"/>
                <a:cs typeface="Arial" panose="020B0604020202020204" pitchFamily="34" charset="0"/>
              </a:rPr>
            </a:br>
            <a:r>
              <a:rPr lang="en-IE" sz="1600" dirty="0">
                <a:latin typeface="Arial" panose="020B0604020202020204" pitchFamily="34" charset="0"/>
                <a:cs typeface="Arial" panose="020B0604020202020204" pitchFamily="34" charset="0"/>
              </a:rPr>
              <a:t/>
            </a:r>
            <a:br>
              <a:rPr lang="en-IE" sz="1600" dirty="0">
                <a:latin typeface="Arial" panose="020B0604020202020204" pitchFamily="34" charset="0"/>
                <a:cs typeface="Arial" panose="020B0604020202020204" pitchFamily="34" charset="0"/>
              </a:rPr>
            </a:br>
            <a:r>
              <a:rPr lang="en-IE" sz="1600" dirty="0">
                <a:latin typeface="Arial" panose="020B0604020202020204" pitchFamily="34" charset="0"/>
                <a:cs typeface="Arial" panose="020B0604020202020204" pitchFamily="34" charset="0"/>
              </a:rPr>
              <a:t/>
            </a:r>
            <a:br>
              <a:rPr lang="en-IE" sz="1600" dirty="0">
                <a:latin typeface="Arial" panose="020B0604020202020204" pitchFamily="34" charset="0"/>
                <a:cs typeface="Arial" panose="020B0604020202020204" pitchFamily="34" charset="0"/>
              </a:rPr>
            </a:br>
            <a:r>
              <a:rPr lang="en-IE" sz="1600" dirty="0">
                <a:latin typeface="Arial" panose="020B0604020202020204" pitchFamily="34" charset="0"/>
                <a:cs typeface="Arial" panose="020B0604020202020204" pitchFamily="34" charset="0"/>
              </a:rPr>
              <a:t/>
            </a:r>
            <a:br>
              <a:rPr lang="en-IE" sz="1600" dirty="0">
                <a:latin typeface="Arial" panose="020B0604020202020204" pitchFamily="34" charset="0"/>
                <a:cs typeface="Arial" panose="020B0604020202020204" pitchFamily="34" charset="0"/>
              </a:rPr>
            </a:br>
            <a:r>
              <a:rPr lang="en-IE" sz="1600" dirty="0">
                <a:latin typeface="Arial" panose="020B0604020202020204" pitchFamily="34" charset="0"/>
                <a:cs typeface="Arial" panose="020B0604020202020204" pitchFamily="34" charset="0"/>
              </a:rPr>
              <a:t>The works include: New access off Brookfield Road, landscaping works to boundaries and new park/play area, ancillary works to landscape housing areas, and all necessary associated ancillary works on the site and adjacent areas. The housing provision includes two storey houses primarily grouped in terraces, or semidetached layout.</a:t>
            </a:r>
            <a:r>
              <a:rPr lang="en-IE" sz="2400" dirty="0">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a:xfrm>
            <a:off x="1524000" y="1548648"/>
            <a:ext cx="9144000" cy="1655762"/>
          </a:xfrm>
        </p:spPr>
        <p:txBody>
          <a:bodyPr/>
          <a:lstStyle/>
          <a:p>
            <a:endParaRPr lang="en-IE" dirty="0"/>
          </a:p>
          <a:p>
            <a:endParaRPr lang="en-IE" dirty="0" smtClean="0"/>
          </a:p>
          <a:p>
            <a:endParaRPr lang="en-IE" dirty="0"/>
          </a:p>
        </p:txBody>
      </p:sp>
      <p:pic>
        <p:nvPicPr>
          <p:cNvPr id="1026" name="Picture 2" descr="Title bloc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47334" y="0"/>
            <a:ext cx="944666" cy="691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052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47038" y="-55463"/>
            <a:ext cx="944962" cy="6913463"/>
          </a:xfrm>
          <a:prstGeom prst="rect">
            <a:avLst/>
          </a:prstGeom>
        </p:spPr>
      </p:pic>
      <p:pic>
        <p:nvPicPr>
          <p:cNvPr id="5" name="Picture 4"/>
          <p:cNvPicPr>
            <a:picLocks noChangeAspect="1"/>
          </p:cNvPicPr>
          <p:nvPr/>
        </p:nvPicPr>
        <p:blipFill>
          <a:blip r:embed="rId3"/>
          <a:stretch>
            <a:fillRect/>
          </a:stretch>
        </p:blipFill>
        <p:spPr>
          <a:xfrm>
            <a:off x="540214" y="-13702"/>
            <a:ext cx="5670884" cy="4680514"/>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1098" y="0"/>
            <a:ext cx="5035940" cy="4666812"/>
          </a:xfrm>
          <a:prstGeom prst="rect">
            <a:avLst/>
          </a:prstGeom>
        </p:spPr>
      </p:pic>
    </p:spTree>
    <p:extLst>
      <p:ext uri="{BB962C8B-B14F-4D97-AF65-F5344CB8AC3E}">
        <p14:creationId xmlns:p14="http://schemas.microsoft.com/office/powerpoint/2010/main" val="2573839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47038" y="-55463"/>
            <a:ext cx="944962" cy="6913463"/>
          </a:xfrm>
          <a:prstGeom prst="rect">
            <a:avLst/>
          </a:prstGeom>
        </p:spPr>
      </p:pic>
      <p:pic>
        <p:nvPicPr>
          <p:cNvPr id="2" name="Picture 1"/>
          <p:cNvPicPr>
            <a:picLocks noChangeAspect="1"/>
          </p:cNvPicPr>
          <p:nvPr/>
        </p:nvPicPr>
        <p:blipFill>
          <a:blip r:embed="rId3"/>
          <a:stretch>
            <a:fillRect/>
          </a:stretch>
        </p:blipFill>
        <p:spPr>
          <a:xfrm>
            <a:off x="-113062" y="-55605"/>
            <a:ext cx="5874509" cy="3657056"/>
          </a:xfrm>
          <a:prstGeom prst="rect">
            <a:avLst/>
          </a:prstGeom>
        </p:spPr>
      </p:pic>
      <p:pic>
        <p:nvPicPr>
          <p:cNvPr id="4" name="Picture 3"/>
          <p:cNvPicPr>
            <a:picLocks noChangeAspect="1"/>
          </p:cNvPicPr>
          <p:nvPr/>
        </p:nvPicPr>
        <p:blipFill>
          <a:blip r:embed="rId4"/>
          <a:stretch>
            <a:fillRect/>
          </a:stretch>
        </p:blipFill>
        <p:spPr>
          <a:xfrm>
            <a:off x="5761447" y="-55463"/>
            <a:ext cx="5565802" cy="3656914"/>
          </a:xfrm>
          <a:prstGeom prst="rect">
            <a:avLst/>
          </a:prstGeom>
        </p:spPr>
      </p:pic>
    </p:spTree>
    <p:extLst>
      <p:ext uri="{BB962C8B-B14F-4D97-AF65-F5344CB8AC3E}">
        <p14:creationId xmlns:p14="http://schemas.microsoft.com/office/powerpoint/2010/main" val="1054691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47038" y="-55463"/>
            <a:ext cx="944962" cy="69134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9747" y="-55463"/>
            <a:ext cx="4587291"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26" y="-152399"/>
            <a:ext cx="4589356" cy="6858000"/>
          </a:xfrm>
          <a:prstGeom prst="rect">
            <a:avLst/>
          </a:prstGeom>
        </p:spPr>
      </p:pic>
    </p:spTree>
    <p:extLst>
      <p:ext uri="{BB962C8B-B14F-4D97-AF65-F5344CB8AC3E}">
        <p14:creationId xmlns:p14="http://schemas.microsoft.com/office/powerpoint/2010/main" val="549629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969" y="0"/>
            <a:ext cx="9702062" cy="6858000"/>
          </a:xfrm>
          <a:prstGeom prst="rect">
            <a:avLst/>
          </a:prstGeom>
        </p:spPr>
      </p:pic>
    </p:spTree>
    <p:extLst>
      <p:ext uri="{BB962C8B-B14F-4D97-AF65-F5344CB8AC3E}">
        <p14:creationId xmlns:p14="http://schemas.microsoft.com/office/powerpoint/2010/main" val="2747728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185" y="-697266"/>
            <a:ext cx="7584797" cy="3424424"/>
          </a:xfrm>
          <a:prstGeom prst="rect">
            <a:avLst/>
          </a:prstGeom>
        </p:spPr>
      </p:pic>
      <p:pic>
        <p:nvPicPr>
          <p:cNvPr id="5" name="Picture 4"/>
          <p:cNvPicPr>
            <a:picLocks noChangeAspect="1"/>
          </p:cNvPicPr>
          <p:nvPr/>
        </p:nvPicPr>
        <p:blipFill>
          <a:blip r:embed="rId3"/>
          <a:stretch>
            <a:fillRect/>
          </a:stretch>
        </p:blipFill>
        <p:spPr>
          <a:xfrm>
            <a:off x="106309" y="4557097"/>
            <a:ext cx="4809524" cy="2171429"/>
          </a:xfrm>
          <a:prstGeom prst="rect">
            <a:avLst/>
          </a:prstGeom>
        </p:spPr>
      </p:pic>
      <p:pic>
        <p:nvPicPr>
          <p:cNvPr id="6" name="Picture 5"/>
          <p:cNvPicPr>
            <a:picLocks noChangeAspect="1"/>
          </p:cNvPicPr>
          <p:nvPr/>
        </p:nvPicPr>
        <p:blipFill>
          <a:blip r:embed="rId4"/>
          <a:stretch>
            <a:fillRect/>
          </a:stretch>
        </p:blipFill>
        <p:spPr>
          <a:xfrm>
            <a:off x="8465641" y="208547"/>
            <a:ext cx="3444068" cy="1554946"/>
          </a:xfrm>
          <a:prstGeom prst="rect">
            <a:avLst/>
          </a:prstGeom>
        </p:spPr>
      </p:pic>
      <p:pic>
        <p:nvPicPr>
          <p:cNvPr id="7" name="Picture 6"/>
          <p:cNvPicPr>
            <a:picLocks noChangeAspect="1"/>
          </p:cNvPicPr>
          <p:nvPr/>
        </p:nvPicPr>
        <p:blipFill>
          <a:blip r:embed="rId5"/>
          <a:stretch>
            <a:fillRect/>
          </a:stretch>
        </p:blipFill>
        <p:spPr>
          <a:xfrm>
            <a:off x="4915833" y="3473117"/>
            <a:ext cx="7210444" cy="3255409"/>
          </a:xfrm>
          <a:prstGeom prst="rect">
            <a:avLst/>
          </a:prstGeom>
        </p:spPr>
      </p:pic>
    </p:spTree>
    <p:extLst>
      <p:ext uri="{BB962C8B-B14F-4D97-AF65-F5344CB8AC3E}">
        <p14:creationId xmlns:p14="http://schemas.microsoft.com/office/powerpoint/2010/main" val="358879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End </a:t>
            </a:r>
            <a:endParaRPr lang="en-IE" dirty="0"/>
          </a:p>
        </p:txBody>
      </p:sp>
      <p:sp>
        <p:nvSpPr>
          <p:cNvPr id="3" name="Content Placeholder 2"/>
          <p:cNvSpPr>
            <a:spLocks noGrp="1"/>
          </p:cNvSpPr>
          <p:nvPr>
            <p:ph idx="1"/>
          </p:nvPr>
        </p:nvSpPr>
        <p:spPr/>
        <p:txBody>
          <a:bodyPr/>
          <a:lstStyle/>
          <a:p>
            <a:endParaRPr lang="en-IE" dirty="0"/>
          </a:p>
        </p:txBody>
      </p:sp>
    </p:spTree>
    <p:extLst>
      <p:ext uri="{BB962C8B-B14F-4D97-AF65-F5344CB8AC3E}">
        <p14:creationId xmlns:p14="http://schemas.microsoft.com/office/powerpoint/2010/main" val="421539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47038" y="-55463"/>
            <a:ext cx="944962" cy="691346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7347" y="-55464"/>
            <a:ext cx="10154653" cy="6914797"/>
          </a:xfrm>
          <a:prstGeom prst="rect">
            <a:avLst/>
          </a:prstGeom>
        </p:spPr>
      </p:pic>
    </p:spTree>
    <p:extLst>
      <p:ext uri="{BB962C8B-B14F-4D97-AF65-F5344CB8AC3E}">
        <p14:creationId xmlns:p14="http://schemas.microsoft.com/office/powerpoint/2010/main" val="2835256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53</Words>
  <Application>Microsoft Office PowerPoint</Application>
  <PresentationFormat>Widescreen</PresentationFormat>
  <Paragraphs>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Development of Rapid Build Project of 85 unit housing project on St. Aidans site, Brookfield Road / R136 Road, Tallaght, Dublin 24, and 5 Traveler Accommodation  units on the existing site at St. Aidans site, Brookfield Road, Tallaght, Dublin 24, comprising:   • 35 no. 3 bedroom/4 person units - 2 storey  • 50 no. 3 bedroom/5 person units - 2 storey • 5 Traveller Accommodation Group Houses     The works include: New access off Brookfield Road, landscaping works to boundaries and new park/play area, ancillary works to landscape housing areas, and all necessary associated ancillary works on the site and adjacent areas. The housing provision includes two storey houses primarily grouped in terraces, or semidetached layout. </vt:lpstr>
      <vt:lpstr>PowerPoint Presentation</vt:lpstr>
      <vt:lpstr>PowerPoint Presentation</vt:lpstr>
      <vt:lpstr>PowerPoint Presentation</vt:lpstr>
      <vt:lpstr>PowerPoint Presentation</vt:lpstr>
      <vt:lpstr>PowerPoint Presentation</vt:lpstr>
      <vt:lpstr>End </vt:lpstr>
      <vt:lpstr>PowerPoint Presentation</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Paddy DeRoe</dc:creator>
  <cp:lastModifiedBy>Marian Dunne</cp:lastModifiedBy>
  <cp:revision>25</cp:revision>
  <dcterms:created xsi:type="dcterms:W3CDTF">2015-09-30T12:00:22Z</dcterms:created>
  <dcterms:modified xsi:type="dcterms:W3CDTF">2016-09-26T14:36:01Z</dcterms:modified>
</cp:coreProperties>
</file>