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7850" r:id="rId2"/>
  </p:sldMasterIdLst>
  <p:notesMasterIdLst>
    <p:notesMasterId r:id="rId20"/>
  </p:notesMasterIdLst>
  <p:handoutMasterIdLst>
    <p:handoutMasterId r:id="rId21"/>
  </p:handoutMasterIdLst>
  <p:sldIdLst>
    <p:sldId id="3112" r:id="rId3"/>
    <p:sldId id="3893" r:id="rId4"/>
    <p:sldId id="3879" r:id="rId5"/>
    <p:sldId id="3882" r:id="rId6"/>
    <p:sldId id="3883" r:id="rId7"/>
    <p:sldId id="3887" r:id="rId8"/>
    <p:sldId id="3866" r:id="rId9"/>
    <p:sldId id="3888" r:id="rId10"/>
    <p:sldId id="3889" r:id="rId11"/>
    <p:sldId id="3891" r:id="rId12"/>
    <p:sldId id="3884" r:id="rId13"/>
    <p:sldId id="3885" r:id="rId14"/>
    <p:sldId id="3894" r:id="rId15"/>
    <p:sldId id="3886" r:id="rId16"/>
    <p:sldId id="3892" r:id="rId17"/>
    <p:sldId id="3843" r:id="rId18"/>
    <p:sldId id="3191" r:id="rId19"/>
  </p:sldIdLst>
  <p:sldSz cx="9906000" cy="6858000" type="A4"/>
  <p:notesSz cx="6797675" cy="98742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guide id="3" orient="horz" pos="3110">
          <p15:clr>
            <a:srgbClr val="A4A3A4"/>
          </p15:clr>
        </p15:guide>
        <p15:guide id="4"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5D87A1"/>
    <a:srgbClr val="88746A"/>
    <a:srgbClr val="C0AF2C"/>
    <a:srgbClr val="FDB913"/>
    <a:srgbClr val="FFFFFF"/>
    <a:srgbClr val="0F4F72"/>
    <a:srgbClr val="00CC99"/>
    <a:srgbClr val="33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6672" autoAdjust="0"/>
  </p:normalViewPr>
  <p:slideViewPr>
    <p:cSldViewPr snapToObjects="1">
      <p:cViewPr varScale="1">
        <p:scale>
          <a:sx n="66" d="100"/>
          <a:sy n="66" d="100"/>
        </p:scale>
        <p:origin x="498" y="54"/>
      </p:cViewPr>
      <p:guideLst>
        <p:guide orient="horz" pos="2160"/>
        <p:guide pos="3120"/>
      </p:guideLst>
    </p:cSldViewPr>
  </p:slideViewPr>
  <p:outlineViewPr>
    <p:cViewPr>
      <p:scale>
        <a:sx n="33" d="100"/>
        <a:sy n="33" d="100"/>
      </p:scale>
      <p:origin x="48" y="28608"/>
    </p:cViewPr>
    <p:sldLst>
      <p:sld r:id="rId1" collapse="1"/>
    </p:sldLst>
  </p:outlineViewPr>
  <p:notesTextViewPr>
    <p:cViewPr>
      <p:scale>
        <a:sx n="100" d="100"/>
        <a:sy n="100" d="100"/>
      </p:scale>
      <p:origin x="0" y="0"/>
    </p:cViewPr>
  </p:notesTextViewPr>
  <p:sorterViewPr>
    <p:cViewPr>
      <p:scale>
        <a:sx n="100" d="100"/>
        <a:sy n="100" d="100"/>
      </p:scale>
      <p:origin x="0" y="3804"/>
    </p:cViewPr>
  </p:sorterViewPr>
  <p:notesViewPr>
    <p:cSldViewPr snapToObjects="1">
      <p:cViewPr varScale="1">
        <p:scale>
          <a:sx n="79" d="100"/>
          <a:sy n="79" d="100"/>
        </p:scale>
        <p:origin x="-2100" y="-102"/>
      </p:cViewPr>
      <p:guideLst>
        <p:guide orient="horz" pos="3132"/>
        <p:guide pos="2146"/>
        <p:guide orient="horz" pos="311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5" y="21"/>
            <a:ext cx="2946275" cy="492361"/>
          </a:xfrm>
          <a:prstGeom prst="rect">
            <a:avLst/>
          </a:prstGeom>
          <a:noFill/>
          <a:ln w="9525">
            <a:noFill/>
            <a:miter lim="800000"/>
            <a:headEnd/>
            <a:tailEnd/>
          </a:ln>
          <a:effectLst/>
        </p:spPr>
        <p:txBody>
          <a:bodyPr vert="horz" wrap="square" lIns="85082" tIns="42543" rIns="85082" bIns="42543" numCol="1" anchor="t" anchorCtr="0" compatLnSpc="1">
            <a:prstTxWarp prst="textNoShape">
              <a:avLst/>
            </a:prstTxWarp>
          </a:bodyPr>
          <a:lstStyle>
            <a:lvl1pPr defTabSz="851422">
              <a:defRPr sz="1000"/>
            </a:lvl1pPr>
          </a:lstStyle>
          <a:p>
            <a:pPr>
              <a:defRPr/>
            </a:pPr>
            <a:endParaRPr lang="en-US" dirty="0"/>
          </a:p>
        </p:txBody>
      </p:sp>
      <p:sp>
        <p:nvSpPr>
          <p:cNvPr id="5123" name="Rectangle 3"/>
          <p:cNvSpPr>
            <a:spLocks noGrp="1" noChangeArrowheads="1"/>
          </p:cNvSpPr>
          <p:nvPr>
            <p:ph type="dt" sz="quarter" idx="1"/>
          </p:nvPr>
        </p:nvSpPr>
        <p:spPr bwMode="auto">
          <a:xfrm>
            <a:off x="3851430" y="21"/>
            <a:ext cx="2946275" cy="492361"/>
          </a:xfrm>
          <a:prstGeom prst="rect">
            <a:avLst/>
          </a:prstGeom>
          <a:noFill/>
          <a:ln w="9525">
            <a:noFill/>
            <a:miter lim="800000"/>
            <a:headEnd/>
            <a:tailEnd/>
          </a:ln>
          <a:effectLst/>
        </p:spPr>
        <p:txBody>
          <a:bodyPr vert="horz" wrap="square" lIns="85082" tIns="42543" rIns="85082" bIns="42543" numCol="1" anchor="t" anchorCtr="0" compatLnSpc="1">
            <a:prstTxWarp prst="textNoShape">
              <a:avLst/>
            </a:prstTxWarp>
          </a:bodyPr>
          <a:lstStyle>
            <a:lvl1pPr algn="r" defTabSz="851422">
              <a:defRPr sz="1000"/>
            </a:lvl1pPr>
          </a:lstStyle>
          <a:p>
            <a:pPr>
              <a:defRPr/>
            </a:pPr>
            <a:endParaRPr lang="en-US" dirty="0"/>
          </a:p>
        </p:txBody>
      </p:sp>
      <p:sp>
        <p:nvSpPr>
          <p:cNvPr id="5124" name="Rectangle 4"/>
          <p:cNvSpPr>
            <a:spLocks noGrp="1" noChangeArrowheads="1"/>
          </p:cNvSpPr>
          <p:nvPr>
            <p:ph type="ftr" sz="quarter" idx="2"/>
          </p:nvPr>
        </p:nvSpPr>
        <p:spPr bwMode="auto">
          <a:xfrm>
            <a:off x="15" y="9381899"/>
            <a:ext cx="2946275" cy="492361"/>
          </a:xfrm>
          <a:prstGeom prst="rect">
            <a:avLst/>
          </a:prstGeom>
          <a:noFill/>
          <a:ln w="9525">
            <a:noFill/>
            <a:miter lim="800000"/>
            <a:headEnd/>
            <a:tailEnd/>
          </a:ln>
          <a:effectLst/>
        </p:spPr>
        <p:txBody>
          <a:bodyPr vert="horz" wrap="square" lIns="85082" tIns="42543" rIns="85082" bIns="42543" numCol="1" anchor="b" anchorCtr="0" compatLnSpc="1">
            <a:prstTxWarp prst="textNoShape">
              <a:avLst/>
            </a:prstTxWarp>
          </a:bodyPr>
          <a:lstStyle>
            <a:lvl1pPr defTabSz="851422">
              <a:defRPr sz="1000"/>
            </a:lvl1pPr>
          </a:lstStyle>
          <a:p>
            <a:pPr>
              <a:defRPr/>
            </a:pPr>
            <a:endParaRPr lang="en-US" dirty="0"/>
          </a:p>
        </p:txBody>
      </p:sp>
      <p:sp>
        <p:nvSpPr>
          <p:cNvPr id="5125" name="Rectangle 5"/>
          <p:cNvSpPr>
            <a:spLocks noGrp="1" noChangeArrowheads="1"/>
          </p:cNvSpPr>
          <p:nvPr>
            <p:ph type="sldNum" sz="quarter" idx="3"/>
          </p:nvPr>
        </p:nvSpPr>
        <p:spPr bwMode="auto">
          <a:xfrm>
            <a:off x="3851430" y="9381899"/>
            <a:ext cx="2946275" cy="492361"/>
          </a:xfrm>
          <a:prstGeom prst="rect">
            <a:avLst/>
          </a:prstGeom>
          <a:noFill/>
          <a:ln w="9525">
            <a:noFill/>
            <a:miter lim="800000"/>
            <a:headEnd/>
            <a:tailEnd/>
          </a:ln>
          <a:effectLst/>
        </p:spPr>
        <p:txBody>
          <a:bodyPr vert="horz" wrap="square" lIns="85082" tIns="42543" rIns="85082" bIns="42543" numCol="1" anchor="b" anchorCtr="0" compatLnSpc="1">
            <a:prstTxWarp prst="textNoShape">
              <a:avLst/>
            </a:prstTxWarp>
          </a:bodyPr>
          <a:lstStyle>
            <a:lvl1pPr algn="r" defTabSz="851422">
              <a:defRPr sz="1000"/>
            </a:lvl1pPr>
          </a:lstStyle>
          <a:p>
            <a:pPr>
              <a:defRPr/>
            </a:pPr>
            <a:fld id="{9E8150CE-F046-494E-A64D-6300A5C71C67}" type="slidenum">
              <a:rPr lang="en-US"/>
              <a:pPr>
                <a:defRPr/>
              </a:pPr>
              <a:t>‹#›</a:t>
            </a:fld>
            <a:endParaRPr lang="en-US" dirty="0"/>
          </a:p>
        </p:txBody>
      </p:sp>
    </p:spTree>
    <p:extLst>
      <p:ext uri="{BB962C8B-B14F-4D97-AF65-F5344CB8AC3E}">
        <p14:creationId xmlns:p14="http://schemas.microsoft.com/office/powerpoint/2010/main" val="418070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5" y="21"/>
            <a:ext cx="2946275" cy="492361"/>
          </a:xfrm>
          <a:prstGeom prst="rect">
            <a:avLst/>
          </a:prstGeom>
          <a:noFill/>
          <a:ln w="9525">
            <a:noFill/>
            <a:miter lim="800000"/>
            <a:headEnd/>
            <a:tailEnd/>
          </a:ln>
          <a:effectLst/>
        </p:spPr>
        <p:txBody>
          <a:bodyPr vert="horz" wrap="square" lIns="85083" tIns="42546" rIns="85083" bIns="42546" numCol="1" anchor="t" anchorCtr="0" compatLnSpc="1">
            <a:prstTxWarp prst="textNoShape">
              <a:avLst/>
            </a:prstTxWarp>
          </a:bodyPr>
          <a:lstStyle>
            <a:lvl1pPr defTabSz="851422">
              <a:defRPr sz="1000"/>
            </a:lvl1pPr>
          </a:lstStyle>
          <a:p>
            <a:pPr>
              <a:defRPr/>
            </a:pPr>
            <a:endParaRPr lang="en-US" dirty="0"/>
          </a:p>
        </p:txBody>
      </p:sp>
      <p:sp>
        <p:nvSpPr>
          <p:cNvPr id="26627" name="Rectangle 3"/>
          <p:cNvSpPr>
            <a:spLocks noGrp="1" noChangeArrowheads="1"/>
          </p:cNvSpPr>
          <p:nvPr>
            <p:ph type="dt" idx="1"/>
          </p:nvPr>
        </p:nvSpPr>
        <p:spPr bwMode="auto">
          <a:xfrm>
            <a:off x="3848355" y="21"/>
            <a:ext cx="2947815" cy="492361"/>
          </a:xfrm>
          <a:prstGeom prst="rect">
            <a:avLst/>
          </a:prstGeom>
          <a:noFill/>
          <a:ln w="9525">
            <a:noFill/>
            <a:miter lim="800000"/>
            <a:headEnd/>
            <a:tailEnd/>
          </a:ln>
          <a:effectLst/>
        </p:spPr>
        <p:txBody>
          <a:bodyPr vert="horz" wrap="square" lIns="85083" tIns="42546" rIns="85083" bIns="42546" numCol="1" anchor="t" anchorCtr="0" compatLnSpc="1">
            <a:prstTxWarp prst="textNoShape">
              <a:avLst/>
            </a:prstTxWarp>
          </a:bodyPr>
          <a:lstStyle>
            <a:lvl1pPr algn="r" defTabSz="851422">
              <a:defRPr sz="1000"/>
            </a:lvl1pPr>
          </a:lstStyle>
          <a:p>
            <a:pPr>
              <a:defRPr/>
            </a:pPr>
            <a:endParaRPr lang="en-US" dirty="0"/>
          </a:p>
        </p:txBody>
      </p:sp>
      <p:sp>
        <p:nvSpPr>
          <p:cNvPr id="116740" name="Rectangle 4"/>
          <p:cNvSpPr>
            <a:spLocks noGrp="1" noRot="1" noChangeAspect="1" noChangeArrowheads="1" noTextEdit="1"/>
          </p:cNvSpPr>
          <p:nvPr>
            <p:ph type="sldImg" idx="2"/>
          </p:nvPr>
        </p:nvSpPr>
        <p:spPr bwMode="auto">
          <a:xfrm>
            <a:off x="736600" y="742950"/>
            <a:ext cx="5338763" cy="36957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7314" y="4690972"/>
            <a:ext cx="5443066" cy="4441389"/>
          </a:xfrm>
          <a:prstGeom prst="rect">
            <a:avLst/>
          </a:prstGeom>
          <a:noFill/>
          <a:ln w="9525">
            <a:noFill/>
            <a:miter lim="800000"/>
            <a:headEnd/>
            <a:tailEnd/>
          </a:ln>
          <a:effectLst/>
        </p:spPr>
        <p:txBody>
          <a:bodyPr vert="horz" wrap="square" lIns="85083" tIns="42546" rIns="85083" bIns="425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15" y="9380216"/>
            <a:ext cx="2946275" cy="492361"/>
          </a:xfrm>
          <a:prstGeom prst="rect">
            <a:avLst/>
          </a:prstGeom>
          <a:noFill/>
          <a:ln w="9525">
            <a:noFill/>
            <a:miter lim="800000"/>
            <a:headEnd/>
            <a:tailEnd/>
          </a:ln>
          <a:effectLst/>
        </p:spPr>
        <p:txBody>
          <a:bodyPr vert="horz" wrap="square" lIns="85083" tIns="42546" rIns="85083" bIns="42546" numCol="1" anchor="b" anchorCtr="0" compatLnSpc="1">
            <a:prstTxWarp prst="textNoShape">
              <a:avLst/>
            </a:prstTxWarp>
          </a:bodyPr>
          <a:lstStyle>
            <a:lvl1pPr defTabSz="851422">
              <a:defRPr sz="1000"/>
            </a:lvl1pPr>
          </a:lstStyle>
          <a:p>
            <a:pPr>
              <a:defRPr/>
            </a:pPr>
            <a:endParaRPr lang="en-US" dirty="0"/>
          </a:p>
        </p:txBody>
      </p:sp>
      <p:sp>
        <p:nvSpPr>
          <p:cNvPr id="26631" name="Rectangle 7"/>
          <p:cNvSpPr>
            <a:spLocks noGrp="1" noChangeArrowheads="1"/>
          </p:cNvSpPr>
          <p:nvPr>
            <p:ph type="sldNum" sz="quarter" idx="5"/>
          </p:nvPr>
        </p:nvSpPr>
        <p:spPr bwMode="auto">
          <a:xfrm>
            <a:off x="3848355" y="9380216"/>
            <a:ext cx="2947815" cy="492361"/>
          </a:xfrm>
          <a:prstGeom prst="rect">
            <a:avLst/>
          </a:prstGeom>
          <a:noFill/>
          <a:ln w="9525">
            <a:noFill/>
            <a:miter lim="800000"/>
            <a:headEnd/>
            <a:tailEnd/>
          </a:ln>
          <a:effectLst/>
        </p:spPr>
        <p:txBody>
          <a:bodyPr vert="horz" wrap="square" lIns="85083" tIns="42546" rIns="85083" bIns="42546" numCol="1" anchor="b" anchorCtr="0" compatLnSpc="1">
            <a:prstTxWarp prst="textNoShape">
              <a:avLst/>
            </a:prstTxWarp>
          </a:bodyPr>
          <a:lstStyle>
            <a:lvl1pPr algn="r" defTabSz="851422">
              <a:defRPr sz="1000"/>
            </a:lvl1pPr>
          </a:lstStyle>
          <a:p>
            <a:pPr>
              <a:defRPr/>
            </a:pPr>
            <a:fld id="{BD30B747-1C18-4518-B7CD-84A8F05B0642}" type="slidenum">
              <a:rPr lang="en-US"/>
              <a:pPr>
                <a:defRPr/>
              </a:pPr>
              <a:t>‹#›</a:t>
            </a:fld>
            <a:endParaRPr lang="en-US" dirty="0"/>
          </a:p>
        </p:txBody>
      </p:sp>
    </p:spTree>
    <p:extLst>
      <p:ext uri="{BB962C8B-B14F-4D97-AF65-F5344CB8AC3E}">
        <p14:creationId xmlns:p14="http://schemas.microsoft.com/office/powerpoint/2010/main" val="3189711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880876"/>
            <a:fld id="{594F072F-3AB5-4491-B9FA-C87827163E08}" type="slidenum">
              <a:rPr lang="en-US" smtClean="0"/>
              <a:pPr defTabSz="880876"/>
              <a:t>1</a:t>
            </a:fld>
            <a:endParaRPr lang="en-US" dirty="0" smtClean="0"/>
          </a:p>
        </p:txBody>
      </p:sp>
      <p:sp>
        <p:nvSpPr>
          <p:cNvPr id="40963" name="Rectangle 2"/>
          <p:cNvSpPr>
            <a:spLocks noGrp="1" noRot="1" noChangeAspect="1" noChangeArrowheads="1" noTextEdit="1"/>
          </p:cNvSpPr>
          <p:nvPr>
            <p:ph type="sldImg"/>
          </p:nvPr>
        </p:nvSpPr>
        <p:spPr>
          <a:xfrm>
            <a:off x="736600" y="742950"/>
            <a:ext cx="5338763" cy="3695700"/>
          </a:xfrm>
          <a:ln/>
        </p:spPr>
      </p:sp>
      <p:sp>
        <p:nvSpPr>
          <p:cNvPr id="4096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8921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Other</a:t>
            </a:r>
            <a:r>
              <a:rPr lang="en-IE" baseline="0" dirty="0" smtClean="0"/>
              <a:t> strategic objectives – not in so much detail…</a:t>
            </a:r>
          </a:p>
          <a:p>
            <a:r>
              <a:rPr lang="en-IE" baseline="0" dirty="0" smtClean="0"/>
              <a:t>Will require SDCC role to move from Project mgmt. roles to business engagement and collaboration – we need to review the best way to achieve this shift from a resourcing viewpoint…</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11</a:t>
            </a:fld>
            <a:endParaRPr lang="en-US" dirty="0"/>
          </a:p>
        </p:txBody>
      </p:sp>
    </p:spTree>
    <p:extLst>
      <p:ext uri="{BB962C8B-B14F-4D97-AF65-F5344CB8AC3E}">
        <p14:creationId xmlns:p14="http://schemas.microsoft.com/office/powerpoint/2010/main" val="293936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12</a:t>
            </a:fld>
            <a:endParaRPr lang="en-US" dirty="0"/>
          </a:p>
        </p:txBody>
      </p:sp>
    </p:spTree>
    <p:extLst>
      <p:ext uri="{BB962C8B-B14F-4D97-AF65-F5344CB8AC3E}">
        <p14:creationId xmlns:p14="http://schemas.microsoft.com/office/powerpoint/2010/main" val="293936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Our</a:t>
            </a:r>
            <a:r>
              <a:rPr lang="en-IE" baseline="0" dirty="0" smtClean="0"/>
              <a:t> </a:t>
            </a:r>
            <a:r>
              <a:rPr lang="en-IE" b="1" baseline="0" dirty="0" smtClean="0"/>
              <a:t>collaboration with the Chamber and the Chamber Tourism Group becomes central now in this stage</a:t>
            </a:r>
            <a:r>
              <a:rPr lang="en-IE" baseline="0" dirty="0" smtClean="0"/>
              <a:t>…</a:t>
            </a:r>
          </a:p>
          <a:p>
            <a:r>
              <a:rPr lang="en-IE" baseline="0" dirty="0" smtClean="0"/>
              <a:t>As does the changed nature of the role of the Unit – sustaining the role in Project Management, tourism product development – Round Tower whilst also developing and monitoring </a:t>
            </a:r>
            <a:r>
              <a:rPr lang="en-IE" baseline="0" dirty="0" err="1" smtClean="0"/>
              <a:t>matketing</a:t>
            </a:r>
            <a:r>
              <a:rPr lang="en-IE" baseline="0" dirty="0" smtClean="0"/>
              <a:t>, packages, product, engagement and awareness </a:t>
            </a:r>
            <a:r>
              <a:rPr lang="en-IE" baseline="0" dirty="0" err="1" smtClean="0"/>
              <a:t>etc..Tourism</a:t>
            </a:r>
            <a:r>
              <a:rPr lang="en-IE" baseline="0" dirty="0" smtClean="0"/>
              <a:t> animation – other LAs..</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13</a:t>
            </a:fld>
            <a:endParaRPr lang="en-US" dirty="0"/>
          </a:p>
        </p:txBody>
      </p:sp>
    </p:spTree>
    <p:extLst>
      <p:ext uri="{BB962C8B-B14F-4D97-AF65-F5344CB8AC3E}">
        <p14:creationId xmlns:p14="http://schemas.microsoft.com/office/powerpoint/2010/main" val="88119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Events</a:t>
            </a:r>
            <a:r>
              <a:rPr lang="en-IE" baseline="0" dirty="0" smtClean="0"/>
              <a:t> and festivals – only 2 significant…growth needed, opportunities to leverage brands – like GF – resource question for SDCC.</a:t>
            </a:r>
          </a:p>
          <a:p>
            <a:r>
              <a:rPr lang="en-IE" baseline="0" dirty="0" smtClean="0"/>
              <a:t>Media – incl Fam trips, story development/opinion formers – Pol </a:t>
            </a:r>
            <a:r>
              <a:rPr lang="en-IE" baseline="0" dirty="0" err="1" smtClean="0"/>
              <a:t>etc</a:t>
            </a:r>
            <a:r>
              <a:rPr lang="en-IE" baseline="0" dirty="0" smtClean="0"/>
              <a:t>…RTE Collaboration with Red Line this year – Programming collaboration has led to marketing exposure  -developing media relations is a key </a:t>
            </a:r>
            <a:r>
              <a:rPr lang="en-IE" baseline="0" dirty="0" err="1" smtClean="0"/>
              <a:t>opp</a:t>
            </a:r>
            <a:r>
              <a:rPr lang="en-IE" baseline="0" dirty="0" smtClean="0"/>
              <a:t>…</a:t>
            </a:r>
          </a:p>
          <a:p>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14</a:t>
            </a:fld>
            <a:endParaRPr lang="en-US" dirty="0"/>
          </a:p>
        </p:txBody>
      </p:sp>
    </p:spTree>
    <p:extLst>
      <p:ext uri="{BB962C8B-B14F-4D97-AF65-F5344CB8AC3E}">
        <p14:creationId xmlns:p14="http://schemas.microsoft.com/office/powerpoint/2010/main" val="78625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Our view</a:t>
            </a:r>
            <a:r>
              <a:rPr lang="en-IE" baseline="0" dirty="0" smtClean="0"/>
              <a:t> – County has challenging profile and image issues as tourism location </a:t>
            </a:r>
            <a:r>
              <a:rPr lang="en-IE" b="1" baseline="0" dirty="0" smtClean="0"/>
              <a:t>50k no impact</a:t>
            </a:r>
            <a:r>
              <a:rPr lang="en-IE" baseline="0" dirty="0" smtClean="0"/>
              <a:t>.</a:t>
            </a:r>
          </a:p>
          <a:p>
            <a:r>
              <a:rPr lang="en-IE" b="1" baseline="0" dirty="0" smtClean="0"/>
              <a:t>200K too soon </a:t>
            </a:r>
            <a:r>
              <a:rPr lang="en-IE" baseline="0" dirty="0" smtClean="0"/>
              <a:t>and </a:t>
            </a:r>
            <a:r>
              <a:rPr lang="en-IE" b="1" baseline="0" dirty="0" smtClean="0"/>
              <a:t>need to see benefits from Failte campaign </a:t>
            </a:r>
            <a:r>
              <a:rPr lang="en-IE" baseline="0" dirty="0" smtClean="0"/>
              <a:t>– not even a full year since brand launch and campaigns and domestic campaign for Dublin not yet rolled out.</a:t>
            </a:r>
          </a:p>
          <a:p>
            <a:r>
              <a:rPr lang="en-IE" baseline="0" dirty="0" smtClean="0"/>
              <a:t>So 100k with some modifications around TV advert or precise approach here – will take an opportunistic approach rather than programming a pre-planned detailed </a:t>
            </a:r>
            <a:r>
              <a:rPr lang="en-IE" baseline="0" dirty="0" err="1" smtClean="0"/>
              <a:t>campaign..to</a:t>
            </a:r>
            <a:r>
              <a:rPr lang="en-IE" baseline="0" dirty="0" smtClean="0"/>
              <a:t> consult CH on timing of promotions.</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15</a:t>
            </a:fld>
            <a:endParaRPr lang="en-US" dirty="0"/>
          </a:p>
        </p:txBody>
      </p:sp>
    </p:spTree>
    <p:extLst>
      <p:ext uri="{BB962C8B-B14F-4D97-AF65-F5344CB8AC3E}">
        <p14:creationId xmlns:p14="http://schemas.microsoft.com/office/powerpoint/2010/main" val="306165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Whats</a:t>
            </a:r>
            <a:r>
              <a:rPr lang="en-IE" dirty="0" smtClean="0"/>
              <a:t> after this – also</a:t>
            </a:r>
            <a:r>
              <a:rPr lang="en-IE" baseline="0" dirty="0" smtClean="0"/>
              <a:t> video, </a:t>
            </a:r>
            <a:r>
              <a:rPr lang="en-IE" baseline="0" smtClean="0"/>
              <a:t>website completion…launch </a:t>
            </a:r>
            <a:r>
              <a:rPr lang="en-IE" baseline="0" dirty="0" smtClean="0"/>
              <a:t>Jan 2017</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16</a:t>
            </a:fld>
            <a:endParaRPr lang="en-US" dirty="0"/>
          </a:p>
        </p:txBody>
      </p:sp>
    </p:spTree>
    <p:extLst>
      <p:ext uri="{BB962C8B-B14F-4D97-AF65-F5344CB8AC3E}">
        <p14:creationId xmlns:p14="http://schemas.microsoft.com/office/powerpoint/2010/main" val="352580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17</a:t>
            </a:fld>
            <a:endParaRPr lang="en-US" dirty="0"/>
          </a:p>
        </p:txBody>
      </p:sp>
    </p:spTree>
    <p:extLst>
      <p:ext uri="{BB962C8B-B14F-4D97-AF65-F5344CB8AC3E}">
        <p14:creationId xmlns:p14="http://schemas.microsoft.com/office/powerpoint/2010/main" val="271113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Reminder of the Project</a:t>
            </a:r>
            <a:r>
              <a:rPr lang="en-IE" baseline="0" dirty="0" smtClean="0"/>
              <a:t> Stages – we are at 2 – Creation of Strategy based on learnings from Stage 1. We would hope to have approval of the </a:t>
            </a:r>
            <a:r>
              <a:rPr lang="en-IE" b="1" u="sng" baseline="0" dirty="0" smtClean="0"/>
              <a:t>overall</a:t>
            </a:r>
            <a:r>
              <a:rPr lang="en-IE" b="1" baseline="0" dirty="0" smtClean="0"/>
              <a:t> strategic approach and the 3 key objectives. Allow a week for feedback….</a:t>
            </a:r>
            <a:endParaRPr lang="en-IE" b="1"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2</a:t>
            </a:fld>
            <a:endParaRPr lang="en-US" dirty="0"/>
          </a:p>
        </p:txBody>
      </p:sp>
    </p:spTree>
    <p:extLst>
      <p:ext uri="{BB962C8B-B14F-4D97-AF65-F5344CB8AC3E}">
        <p14:creationId xmlns:p14="http://schemas.microsoft.com/office/powerpoint/2010/main" val="27022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Activities in this Stage….Select </a:t>
            </a:r>
            <a:r>
              <a:rPr lang="en-IE" b="1" dirty="0" err="1" smtClean="0"/>
              <a:t>approp</a:t>
            </a:r>
            <a:r>
              <a:rPr lang="en-IE" baseline="0" dirty="0" smtClean="0"/>
              <a:t> channels – tactical approach to reach markets – most </a:t>
            </a:r>
            <a:r>
              <a:rPr lang="en-IE" b="1" baseline="0" dirty="0" smtClean="0"/>
              <a:t>effective</a:t>
            </a:r>
            <a:r>
              <a:rPr lang="en-IE" baseline="0" dirty="0" smtClean="0"/>
              <a:t> means… </a:t>
            </a:r>
          </a:p>
          <a:p>
            <a:r>
              <a:rPr lang="en-IE" b="1" baseline="0" dirty="0" smtClean="0"/>
              <a:t>Resource</a:t>
            </a:r>
            <a:r>
              <a:rPr lang="en-IE" baseline="0" dirty="0" smtClean="0"/>
              <a:t> question – </a:t>
            </a:r>
            <a:r>
              <a:rPr lang="en-IE" baseline="0" dirty="0" err="1" smtClean="0"/>
              <a:t>soc</a:t>
            </a:r>
            <a:r>
              <a:rPr lang="en-IE" baseline="0" dirty="0" smtClean="0"/>
              <a:t> media marketing and updating – ITT – Other LAs. </a:t>
            </a:r>
            <a:r>
              <a:rPr lang="en-IE" b="1" baseline="0" dirty="0" smtClean="0"/>
              <a:t>Monitoring</a:t>
            </a:r>
            <a:r>
              <a:rPr lang="en-IE" baseline="0" dirty="0" smtClean="0"/>
              <a:t> resource hungry – refining options with CH to have a sustainable monitoring. </a:t>
            </a:r>
            <a:endParaRPr lang="en-IE" dirty="0" smtClean="0"/>
          </a:p>
          <a:p>
            <a:r>
              <a:rPr lang="en-IE" dirty="0" smtClean="0"/>
              <a:t>We have decided</a:t>
            </a:r>
            <a:r>
              <a:rPr lang="en-IE" baseline="0" dirty="0" smtClean="0"/>
              <a:t> not </a:t>
            </a:r>
            <a:r>
              <a:rPr lang="en-IE" b="1" baseline="0" dirty="0" smtClean="0"/>
              <a:t>to do a baseline survey of awareness levels </a:t>
            </a:r>
            <a:r>
              <a:rPr lang="en-IE" baseline="0" dirty="0" smtClean="0"/>
              <a:t>– assumed starting at zero- launch website in 2017 and YOY comparison then on growth – hits, posts, likes </a:t>
            </a:r>
            <a:r>
              <a:rPr lang="en-IE" baseline="0" dirty="0" err="1" smtClean="0"/>
              <a:t>etc</a:t>
            </a:r>
            <a:r>
              <a:rPr lang="en-IE" baseline="0" dirty="0" smtClean="0"/>
              <a:t>…</a:t>
            </a:r>
            <a:endParaRPr lang="en-IE" dirty="0" smtClean="0"/>
          </a:p>
          <a:p>
            <a:r>
              <a:rPr lang="en-IE" dirty="0" smtClean="0"/>
              <a:t>Separate report on Festivals for SDCC – we are </a:t>
            </a:r>
            <a:r>
              <a:rPr lang="en-IE" b="1" dirty="0" smtClean="0"/>
              <a:t>reviewing our</a:t>
            </a:r>
            <a:r>
              <a:rPr lang="en-IE" b="1" baseline="0" dirty="0" smtClean="0"/>
              <a:t> performance in this space as SPC know </a:t>
            </a:r>
            <a:r>
              <a:rPr lang="en-IE" baseline="0" dirty="0" smtClean="0"/>
              <a:t>– targeting growth of a 2</a:t>
            </a:r>
            <a:r>
              <a:rPr lang="en-IE" baseline="30000" dirty="0" smtClean="0"/>
              <a:t>nd</a:t>
            </a:r>
            <a:r>
              <a:rPr lang="en-IE" baseline="0" dirty="0" smtClean="0"/>
              <a:t> flagship festival in Feb 2017. </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3</a:t>
            </a:fld>
            <a:endParaRPr lang="en-US" dirty="0"/>
          </a:p>
        </p:txBody>
      </p:sp>
    </p:spTree>
    <p:extLst>
      <p:ext uri="{BB962C8B-B14F-4D97-AF65-F5344CB8AC3E}">
        <p14:creationId xmlns:p14="http://schemas.microsoft.com/office/powerpoint/2010/main" val="330892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Brand Alignment – consult with</a:t>
            </a:r>
            <a:r>
              <a:rPr lang="en-IE" baseline="0" dirty="0" smtClean="0"/>
              <a:t> FI on any planned activities for domestic markets to ensure consistency of messaging- CH meet Marketing Director as we move to campaign design…</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4</a:t>
            </a:fld>
            <a:endParaRPr lang="en-US" dirty="0"/>
          </a:p>
        </p:txBody>
      </p:sp>
    </p:spTree>
    <p:extLst>
      <p:ext uri="{BB962C8B-B14F-4D97-AF65-F5344CB8AC3E}">
        <p14:creationId xmlns:p14="http://schemas.microsoft.com/office/powerpoint/2010/main" val="391869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What are the new developments</a:t>
            </a:r>
            <a:r>
              <a:rPr lang="en-IE" dirty="0" smtClean="0"/>
              <a:t>:</a:t>
            </a:r>
            <a:r>
              <a:rPr lang="en-IE" baseline="0" dirty="0" smtClean="0"/>
              <a:t> </a:t>
            </a:r>
            <a:r>
              <a:rPr lang="en-IE" dirty="0" smtClean="0"/>
              <a:t>Dynamic – </a:t>
            </a:r>
            <a:r>
              <a:rPr lang="en-IE" b="1" dirty="0" smtClean="0"/>
              <a:t>more people</a:t>
            </a:r>
            <a:r>
              <a:rPr lang="en-IE" b="1" baseline="0" dirty="0" smtClean="0"/>
              <a:t> fitter for longer as they age </a:t>
            </a:r>
            <a:r>
              <a:rPr lang="en-IE" baseline="0" dirty="0" smtClean="0"/>
              <a:t>– the outdoors message is not just aimed at high end/high octane – its </a:t>
            </a:r>
            <a:r>
              <a:rPr lang="en-IE" b="1" baseline="0" dirty="0" smtClean="0"/>
              <a:t>also a leisure message </a:t>
            </a:r>
            <a:r>
              <a:rPr lang="en-IE" baseline="0" dirty="0" smtClean="0"/>
              <a:t>– need to ensure this isn’t lost in marketing collaterals etc. </a:t>
            </a:r>
          </a:p>
          <a:p>
            <a:r>
              <a:rPr lang="en-IE" baseline="0" dirty="0" smtClean="0"/>
              <a:t>The “WHY” is important – not coming to South Dublin, they are </a:t>
            </a:r>
            <a:r>
              <a:rPr lang="en-IE" b="1" baseline="0" dirty="0" smtClean="0"/>
              <a:t>coming to the Outdoors </a:t>
            </a:r>
            <a:r>
              <a:rPr lang="en-IE" baseline="0" dirty="0" smtClean="0"/>
              <a:t>– for an experience, not a place. </a:t>
            </a:r>
          </a:p>
          <a:p>
            <a:r>
              <a:rPr lang="en-IE" baseline="0" dirty="0" smtClean="0"/>
              <a:t>Tourism very driven by social media referral </a:t>
            </a:r>
            <a:r>
              <a:rPr lang="en-IE" baseline="0" dirty="0" err="1" smtClean="0"/>
              <a:t>etc</a:t>
            </a:r>
            <a:r>
              <a:rPr lang="en-IE" baseline="0" dirty="0" smtClean="0"/>
              <a:t> – high premium on quality and frequency of social media marketing – </a:t>
            </a:r>
            <a:r>
              <a:rPr lang="en-IE" baseline="0" dirty="0" err="1" smtClean="0"/>
              <a:t>ack’d</a:t>
            </a:r>
            <a:r>
              <a:rPr lang="en-IE" baseline="0" dirty="0" smtClean="0"/>
              <a:t> in other LAs and was T Strategy recommendation…</a:t>
            </a:r>
          </a:p>
          <a:p>
            <a:r>
              <a:rPr lang="en-IE" baseline="0" dirty="0" smtClean="0"/>
              <a:t>This research shared with web developer to inform the website….as its very relevant to presentation and </a:t>
            </a:r>
            <a:r>
              <a:rPr lang="en-IE" baseline="0" dirty="0" err="1" smtClean="0"/>
              <a:t>communiation</a:t>
            </a:r>
            <a:r>
              <a:rPr lang="en-IE" baseline="0" dirty="0" smtClean="0"/>
              <a:t> of our offering.</a:t>
            </a:r>
          </a:p>
          <a:p>
            <a:r>
              <a:rPr lang="en-IE" b="1" baseline="0" dirty="0" smtClean="0"/>
              <a:t>Price comparison </a:t>
            </a:r>
            <a:r>
              <a:rPr lang="en-IE" baseline="0" dirty="0" smtClean="0"/>
              <a:t>– Chamber price proposition for hotels – promote this more – capacity and price in City Centre  - Chief Exec thoughts with Chamber and CH to build into campaigns</a:t>
            </a:r>
          </a:p>
          <a:p>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5</a:t>
            </a:fld>
            <a:endParaRPr lang="en-US" dirty="0"/>
          </a:p>
        </p:txBody>
      </p:sp>
    </p:spTree>
    <p:extLst>
      <p:ext uri="{BB962C8B-B14F-4D97-AF65-F5344CB8AC3E}">
        <p14:creationId xmlns:p14="http://schemas.microsoft.com/office/powerpoint/2010/main" val="149415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Outdoor activities in broadest sense…from</a:t>
            </a:r>
            <a:r>
              <a:rPr lang="en-IE" baseline="0" dirty="0" smtClean="0"/>
              <a:t> low intensity - </a:t>
            </a:r>
            <a:r>
              <a:rPr lang="en-IE" dirty="0" smtClean="0"/>
              <a:t>exploring, walking,</a:t>
            </a:r>
            <a:r>
              <a:rPr lang="en-IE" baseline="0" dirty="0" smtClean="0"/>
              <a:t> trails to higher intensity- cycling, climbing, kayaking, events </a:t>
            </a:r>
            <a:r>
              <a:rPr lang="en-IE" baseline="0" dirty="0" err="1" smtClean="0"/>
              <a:t>etc</a:t>
            </a:r>
            <a:r>
              <a:rPr lang="en-IE" baseline="0" dirty="0" smtClean="0"/>
              <a:t>…</a:t>
            </a:r>
          </a:p>
          <a:p>
            <a:endParaRPr lang="en-IE" baseline="0" dirty="0" smtClean="0"/>
          </a:p>
          <a:p>
            <a:r>
              <a:rPr lang="en-IE" baseline="0" dirty="0" smtClean="0"/>
              <a:t>3 KEY PRINCIPLES</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6</a:t>
            </a:fld>
            <a:endParaRPr lang="en-US" dirty="0"/>
          </a:p>
        </p:txBody>
      </p:sp>
    </p:spTree>
    <p:extLst>
      <p:ext uri="{BB962C8B-B14F-4D97-AF65-F5344CB8AC3E}">
        <p14:creationId xmlns:p14="http://schemas.microsoft.com/office/powerpoint/2010/main" val="107261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Just one of the 3</a:t>
            </a:r>
            <a:r>
              <a:rPr lang="en-IE" baseline="0" dirty="0" smtClean="0"/>
              <a:t> KEY objectives presented in detail, the report contains more..</a:t>
            </a:r>
          </a:p>
          <a:p>
            <a:r>
              <a:rPr lang="en-IE" baseline="0" dirty="0" smtClean="0"/>
              <a:t>Some of the objectives are outward looking, some are inward – i.e. require liaison and communication between partners..</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7</a:t>
            </a:fld>
            <a:endParaRPr lang="en-US" dirty="0"/>
          </a:p>
        </p:txBody>
      </p:sp>
    </p:spTree>
    <p:extLst>
      <p:ext uri="{BB962C8B-B14F-4D97-AF65-F5344CB8AC3E}">
        <p14:creationId xmlns:p14="http://schemas.microsoft.com/office/powerpoint/2010/main" val="293936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Tactical campaign much more specific will select</a:t>
            </a:r>
            <a:r>
              <a:rPr lang="en-IE" baseline="0" dirty="0" smtClean="0"/>
              <a:t> the </a:t>
            </a:r>
            <a:r>
              <a:rPr lang="en-IE" b="1" baseline="0" dirty="0" smtClean="0"/>
              <a:t>sector</a:t>
            </a:r>
            <a:r>
              <a:rPr lang="en-IE" baseline="0" dirty="0" smtClean="0"/>
              <a:t> – the </a:t>
            </a:r>
            <a:r>
              <a:rPr lang="en-IE" b="1" baseline="0" dirty="0" smtClean="0"/>
              <a:t>key messages </a:t>
            </a:r>
            <a:r>
              <a:rPr lang="en-IE" baseline="0" dirty="0" smtClean="0"/>
              <a:t>– the </a:t>
            </a:r>
            <a:r>
              <a:rPr lang="en-IE" b="1" baseline="0" dirty="0" smtClean="0"/>
              <a:t>timing</a:t>
            </a:r>
            <a:r>
              <a:rPr lang="en-IE" baseline="0" dirty="0" smtClean="0"/>
              <a:t> – the communication </a:t>
            </a:r>
            <a:r>
              <a:rPr lang="en-IE" b="1" baseline="0" dirty="0" smtClean="0"/>
              <a:t>channel</a:t>
            </a:r>
            <a:r>
              <a:rPr lang="en-IE" baseline="0" dirty="0" smtClean="0"/>
              <a:t> – the </a:t>
            </a:r>
            <a:r>
              <a:rPr lang="en-IE" b="1" baseline="0" dirty="0" smtClean="0"/>
              <a:t>cost</a:t>
            </a:r>
            <a:r>
              <a:rPr lang="en-IE" baseline="0" dirty="0" smtClean="0"/>
              <a:t> – the </a:t>
            </a:r>
            <a:r>
              <a:rPr lang="en-IE" b="1" baseline="0" dirty="0" smtClean="0"/>
              <a:t>content</a:t>
            </a:r>
            <a:r>
              <a:rPr lang="en-IE" baseline="0" dirty="0" smtClean="0"/>
              <a:t> – </a:t>
            </a:r>
            <a:r>
              <a:rPr lang="en-IE" b="1" baseline="0" dirty="0" smtClean="0"/>
              <a:t>monitoring</a:t>
            </a:r>
            <a:r>
              <a:rPr lang="en-IE" baseline="0" dirty="0" smtClean="0"/>
              <a:t> method….</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8</a:t>
            </a:fld>
            <a:endParaRPr lang="en-US" dirty="0"/>
          </a:p>
        </p:txBody>
      </p:sp>
    </p:spTree>
    <p:extLst>
      <p:ext uri="{BB962C8B-B14F-4D97-AF65-F5344CB8AC3E}">
        <p14:creationId xmlns:p14="http://schemas.microsoft.com/office/powerpoint/2010/main" val="416365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Indicators</a:t>
            </a:r>
            <a:r>
              <a:rPr lang="en-IE" baseline="0" dirty="0" smtClean="0"/>
              <a:t> and measurement – strong onus upon engagement by and liaison with the industry…</a:t>
            </a:r>
            <a:endParaRPr lang="en-IE" dirty="0"/>
          </a:p>
        </p:txBody>
      </p:sp>
      <p:sp>
        <p:nvSpPr>
          <p:cNvPr id="4" name="Slide Number Placeholder 3"/>
          <p:cNvSpPr>
            <a:spLocks noGrp="1"/>
          </p:cNvSpPr>
          <p:nvPr>
            <p:ph type="sldNum" sz="quarter" idx="10"/>
          </p:nvPr>
        </p:nvSpPr>
        <p:spPr/>
        <p:txBody>
          <a:bodyPr/>
          <a:lstStyle/>
          <a:p>
            <a:pPr>
              <a:defRPr/>
            </a:pPr>
            <a:fld id="{BD30B747-1C18-4518-B7CD-84A8F05B0642}" type="slidenum">
              <a:rPr lang="en-US" smtClean="0"/>
              <a:pPr>
                <a:defRPr/>
              </a:pPr>
              <a:t>9</a:t>
            </a:fld>
            <a:endParaRPr lang="en-US" dirty="0"/>
          </a:p>
        </p:txBody>
      </p:sp>
    </p:spTree>
    <p:extLst>
      <p:ext uri="{BB962C8B-B14F-4D97-AF65-F5344CB8AC3E}">
        <p14:creationId xmlns:p14="http://schemas.microsoft.com/office/powerpoint/2010/main" val="146658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66688" y="928800"/>
            <a:ext cx="9648000" cy="5401816"/>
          </a:xfrm>
        </p:spPr>
        <p:txBody>
          <a:bodyPr/>
          <a:lstStyle>
            <a:lvl1pPr>
              <a:buClr>
                <a:srgbClr val="FFC000"/>
              </a:buClr>
              <a:buSzPct val="9000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1065182"/>
            <a:ext cx="3259006" cy="57786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2" y="1065182"/>
            <a:ext cx="5537729" cy="5060992"/>
          </a:xfrm>
        </p:spPr>
        <p:txBody>
          <a:bodyPr/>
          <a:lstStyle>
            <a:lvl1pPr>
              <a:defRPr sz="26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5300" y="1643050"/>
            <a:ext cx="3259006" cy="44831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1071547"/>
            <a:ext cx="5943600" cy="3656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2622" y="928670"/>
            <a:ext cx="2318279" cy="54721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67783" y="928670"/>
            <a:ext cx="6789738" cy="5472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83" y="928669"/>
            <a:ext cx="9273117" cy="509605"/>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467784" y="1514483"/>
            <a:ext cx="4554008" cy="488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6892" y="1514483"/>
            <a:ext cx="4554008" cy="488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95300" y="6356355"/>
            <a:ext cx="2311400" cy="365125"/>
          </a:xfrm>
          <a:prstGeom prst="rect">
            <a:avLst/>
          </a:prstGeom>
        </p:spPr>
        <p:txBody>
          <a:bodyPr/>
          <a:lstStyle/>
          <a:p>
            <a:fld id="{37C8EC62-6446-4FFC-B9B1-C9F5BEEF123B}" type="datetime1">
              <a:rPr lang="en-US" smtClean="0"/>
              <a:pPr/>
              <a:t>9/12/2016</a:t>
            </a:fld>
            <a:endParaRPr lang="en-US" dirty="0"/>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p>
            <a:fld id="{5BD92043-4BB8-417F-8BA3-9072B09BE9A5}"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639056-0D43-40BA-9141-9AE88933883E}" type="datetime1">
              <a:rPr lang="en-US" smtClean="0"/>
              <a:pPr/>
              <a:t>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6653" y="928800"/>
            <a:ext cx="4752001" cy="5473254"/>
          </a:xfrm>
        </p:spPr>
        <p:txBody>
          <a:bodyPr/>
          <a:lstStyle>
            <a:lvl1pPr>
              <a:spcBef>
                <a:spcPts val="600"/>
              </a:spcBef>
              <a:buSzPct val="90000"/>
              <a:defRPr sz="1000"/>
            </a:lvl1pPr>
            <a:lvl2pPr>
              <a:spcBef>
                <a:spcPts val="600"/>
              </a:spcBef>
              <a:buSzPct val="90000"/>
              <a:buFont typeface="Wingdings" pitchFamily="2" charset="2"/>
              <a:buChar char=""/>
              <a:defRPr sz="1000"/>
            </a:lvl2pPr>
            <a:lvl3pPr>
              <a:spcBef>
                <a:spcPts val="600"/>
              </a:spcBef>
              <a:buSzPct val="90000"/>
              <a:defRPr sz="1000"/>
            </a:lvl3pPr>
            <a:lvl4pPr>
              <a:spcBef>
                <a:spcPts val="600"/>
              </a:spcBef>
              <a:buSzPct val="90000"/>
              <a:defRPr sz="1000"/>
            </a:lvl4pPr>
            <a:lvl5pPr>
              <a:spcBef>
                <a:spcPts val="600"/>
              </a:spcBef>
              <a:buSzPct val="900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4438" y="928800"/>
            <a:ext cx="4752001" cy="5473254"/>
          </a:xfrm>
        </p:spPr>
        <p:txBody>
          <a:bodyPr/>
          <a:lstStyle>
            <a:lvl1pPr>
              <a:spcBef>
                <a:spcPts val="600"/>
              </a:spcBef>
              <a:buSzPct val="90000"/>
              <a:defRPr sz="1000"/>
            </a:lvl1pPr>
            <a:lvl2pPr>
              <a:spcBef>
                <a:spcPts val="600"/>
              </a:spcBef>
              <a:buSzPct val="90000"/>
              <a:buFont typeface="Wingdings" pitchFamily="2" charset="2"/>
              <a:buChar char=""/>
              <a:defRPr sz="1000"/>
            </a:lvl2pPr>
            <a:lvl3pPr>
              <a:spcBef>
                <a:spcPts val="600"/>
              </a:spcBef>
              <a:buSzPct val="90000"/>
              <a:defRPr sz="1000"/>
            </a:lvl3pPr>
            <a:lvl4pPr>
              <a:spcBef>
                <a:spcPts val="600"/>
              </a:spcBef>
              <a:buSzPct val="90000"/>
              <a:defRPr sz="1000"/>
            </a:lvl4pPr>
            <a:lvl5pPr>
              <a:spcBef>
                <a:spcPts val="600"/>
              </a:spcBef>
              <a:buSzPct val="900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66661" y="171450"/>
            <a:ext cx="5786477" cy="685800"/>
          </a:xfrm>
        </p:spPr>
        <p:txBody>
          <a:bodyPr/>
          <a:lstStyle/>
          <a:p>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90CFBC-0A7D-4304-96F5-F48A76585225}" type="datetime1">
              <a:rPr lang="en-US" smtClean="0"/>
              <a:pPr/>
              <a:t>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1F14D-D970-47E4-8C97-9FFAC5C59F77}" type="datetime1">
              <a:rPr lang="en-US" smtClean="0"/>
              <a:pPr/>
              <a:t>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CB0BA0-9789-42AA-BB63-00335A6CCE87}" type="datetime1">
              <a:rPr lang="en-US" smtClean="0"/>
              <a:pPr/>
              <a:t>9/12/2016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068997-0032-4EF2-986A-802BAC403F10}" type="datetime1">
              <a:rPr lang="en-US" smtClean="0"/>
              <a:pPr/>
              <a:t>9/12/2016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440968-FDA4-4795-B8A8-7E6FB975FD58}" type="datetime1">
              <a:rPr lang="en-US" smtClean="0"/>
              <a:pPr/>
              <a:t>9/12/2016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3C3C-D856-4480-A9C2-963F507D7883}" type="datetime1">
              <a:rPr lang="en-US" smtClean="0"/>
              <a:pPr/>
              <a:t>9/12/2016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51AD4-D42E-43A0-BF3B-D4FD7DB1567B}" type="datetime1">
              <a:rPr lang="en-US" smtClean="0"/>
              <a:pPr/>
              <a:t>9/12/2016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C9E26-A342-4BD1-A464-D1B8799FB9C9}" type="datetime1">
              <a:rPr lang="en-US" smtClean="0"/>
              <a:pPr/>
              <a:t>9/12/2016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18769-22C1-453A-84A5-A9D63DBAE5EF}" type="datetime1">
              <a:rPr lang="en-US" smtClean="0"/>
              <a:pPr/>
              <a:t>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2"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6B4D4D-C9B8-4058-9905-ADCB1F00575E}" type="datetime1">
              <a:rPr lang="en-US" smtClean="0"/>
              <a:pPr/>
              <a:t>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01EA84-6364-4B6B-8772-725C73BAA94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4000" y="9288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384000" y="9288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144000" y="28800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3384000" y="28800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4"/>
          <p:cNvSpPr>
            <a:spLocks noGrp="1" noChangeArrowheads="1"/>
          </p:cNvSpPr>
          <p:nvPr>
            <p:ph type="title"/>
          </p:nvPr>
        </p:nvSpPr>
        <p:spPr bwMode="auto">
          <a:xfrm>
            <a:off x="166661" y="171450"/>
            <a:ext cx="5786477" cy="6858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Content Placeholder 4"/>
          <p:cNvSpPr>
            <a:spLocks noGrp="1"/>
          </p:cNvSpPr>
          <p:nvPr>
            <p:ph sz="quarter" idx="10"/>
          </p:nvPr>
        </p:nvSpPr>
        <p:spPr>
          <a:xfrm>
            <a:off x="144000" y="48240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5"/>
          <p:cNvSpPr>
            <a:spLocks noGrp="1"/>
          </p:cNvSpPr>
          <p:nvPr>
            <p:ph sz="quarter" idx="11"/>
          </p:nvPr>
        </p:nvSpPr>
        <p:spPr>
          <a:xfrm>
            <a:off x="3384000" y="48240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quarter" idx="12"/>
          </p:nvPr>
        </p:nvSpPr>
        <p:spPr>
          <a:xfrm>
            <a:off x="6660000" y="92867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5"/>
          <p:cNvSpPr>
            <a:spLocks noGrp="1"/>
          </p:cNvSpPr>
          <p:nvPr>
            <p:ph sz="quarter" idx="13"/>
          </p:nvPr>
        </p:nvSpPr>
        <p:spPr>
          <a:xfrm>
            <a:off x="6660000" y="28800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14"/>
          </p:nvPr>
        </p:nvSpPr>
        <p:spPr>
          <a:xfrm>
            <a:off x="6660000" y="4824000"/>
            <a:ext cx="3168000" cy="1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5599" y="928800"/>
            <a:ext cx="4752001"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5025599" y="928800"/>
            <a:ext cx="4752001"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165599" y="3765396"/>
            <a:ext cx="4752001"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025599" y="3765396"/>
            <a:ext cx="4752001"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4"/>
          <p:cNvSpPr>
            <a:spLocks noGrp="1" noChangeArrowheads="1"/>
          </p:cNvSpPr>
          <p:nvPr>
            <p:ph type="title"/>
          </p:nvPr>
        </p:nvSpPr>
        <p:spPr bwMode="auto">
          <a:xfrm>
            <a:off x="166657" y="171450"/>
            <a:ext cx="5786477" cy="685800"/>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5599" y="928800"/>
            <a:ext cx="4752001" cy="5668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5025599" y="928800"/>
            <a:ext cx="4752001"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025599" y="3765396"/>
            <a:ext cx="4752001"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4"/>
          <p:cNvSpPr>
            <a:spLocks noGrp="1" noChangeArrowheads="1"/>
          </p:cNvSpPr>
          <p:nvPr>
            <p:ph type="title"/>
          </p:nvPr>
        </p:nvSpPr>
        <p:spPr bwMode="auto">
          <a:xfrm>
            <a:off x="166657" y="171450"/>
            <a:ext cx="5786477" cy="685800"/>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5598" y="928800"/>
            <a:ext cx="9648000"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165598" y="3765396"/>
            <a:ext cx="9648000" cy="26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4"/>
          <p:cNvSpPr>
            <a:spLocks noGrp="1" noChangeArrowheads="1"/>
          </p:cNvSpPr>
          <p:nvPr>
            <p:ph type="title"/>
          </p:nvPr>
        </p:nvSpPr>
        <p:spPr bwMode="auto">
          <a:xfrm>
            <a:off x="166657" y="171450"/>
            <a:ext cx="5786477" cy="685800"/>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print"/>
          <a:srcRect/>
          <a:stretch>
            <a:fillRect/>
          </a:stretch>
        </p:blipFill>
        <p:spPr bwMode="auto">
          <a:xfrm flipV="1">
            <a:off x="633415" y="3429000"/>
            <a:ext cx="8639175" cy="36513"/>
          </a:xfrm>
          <a:prstGeom prst="rect">
            <a:avLst/>
          </a:prstGeom>
          <a:noFill/>
          <a:ln w="9525">
            <a:noFill/>
            <a:miter lim="800000"/>
            <a:headEnd/>
            <a:tailEnd/>
          </a:ln>
        </p:spPr>
      </p:pic>
      <p:sp>
        <p:nvSpPr>
          <p:cNvPr id="2" name="Title 1"/>
          <p:cNvSpPr>
            <a:spLocks noGrp="1"/>
          </p:cNvSpPr>
          <p:nvPr>
            <p:ph type="ctrTitle"/>
          </p:nvPr>
        </p:nvSpPr>
        <p:spPr>
          <a:xfrm>
            <a:off x="273000" y="2709004"/>
            <a:ext cx="9360000" cy="612769"/>
          </a:xfrm>
        </p:spPr>
        <p:txBody>
          <a:bodyPr/>
          <a:lstStyle>
            <a:lvl1pPr algn="ctr">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5"/>
            <a:ext cx="84201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6654" y="142852"/>
            <a:ext cx="6572296" cy="5826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alpha val="0"/>
          </a:srgbClr>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0" cstate="print"/>
          <a:stretch>
            <a:fillRect/>
          </a:stretch>
        </p:blipFill>
        <p:spPr bwMode="auto">
          <a:xfrm>
            <a:off x="6817700" y="216330"/>
            <a:ext cx="2923200" cy="463516"/>
          </a:xfrm>
          <a:prstGeom prst="rect">
            <a:avLst/>
          </a:prstGeom>
          <a:noFill/>
          <a:ln w="9525">
            <a:noFill/>
            <a:miter lim="800000"/>
            <a:headEnd/>
            <a:tailEnd/>
          </a:ln>
          <a:effectLst/>
        </p:spPr>
      </p:pic>
      <p:sp>
        <p:nvSpPr>
          <p:cNvPr id="1026" name="Rectangle 24"/>
          <p:cNvSpPr>
            <a:spLocks noGrp="1" noChangeArrowheads="1"/>
          </p:cNvSpPr>
          <p:nvPr>
            <p:ph type="title"/>
          </p:nvPr>
        </p:nvSpPr>
        <p:spPr bwMode="auto">
          <a:xfrm>
            <a:off x="166688" y="171450"/>
            <a:ext cx="6586537"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25"/>
          <p:cNvSpPr>
            <a:spLocks noGrp="1" noChangeArrowheads="1"/>
          </p:cNvSpPr>
          <p:nvPr>
            <p:ph type="body" idx="1"/>
          </p:nvPr>
        </p:nvSpPr>
        <p:spPr bwMode="auto">
          <a:xfrm>
            <a:off x="166688" y="928800"/>
            <a:ext cx="9648000" cy="532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2" name="Line 28"/>
          <p:cNvSpPr>
            <a:spLocks noChangeShapeType="1"/>
          </p:cNvSpPr>
          <p:nvPr/>
        </p:nvSpPr>
        <p:spPr bwMode="auto">
          <a:xfrm flipV="1">
            <a:off x="166688" y="781050"/>
            <a:ext cx="9739312" cy="0"/>
          </a:xfrm>
          <a:prstGeom prst="line">
            <a:avLst/>
          </a:prstGeom>
          <a:noFill/>
          <a:ln w="9525">
            <a:solidFill>
              <a:srgbClr val="FFC000"/>
            </a:solidFill>
            <a:round/>
            <a:headEnd/>
            <a:tailEnd/>
          </a:ln>
          <a:effectLst/>
        </p:spPr>
        <p:txBody>
          <a:bodyPr/>
          <a:lstStyle/>
          <a:p>
            <a:pPr>
              <a:defRPr/>
            </a:pPr>
            <a:endParaRPr lang="en-US" dirty="0"/>
          </a:p>
        </p:txBody>
      </p:sp>
      <p:sp>
        <p:nvSpPr>
          <p:cNvPr id="1059" name="Text Box 35"/>
          <p:cNvSpPr txBox="1">
            <a:spLocks noChangeArrowheads="1"/>
          </p:cNvSpPr>
          <p:nvPr/>
        </p:nvSpPr>
        <p:spPr bwMode="auto">
          <a:xfrm>
            <a:off x="9359900" y="6696075"/>
            <a:ext cx="412750" cy="158750"/>
          </a:xfrm>
          <a:prstGeom prst="rect">
            <a:avLst/>
          </a:prstGeom>
          <a:noFill/>
          <a:ln w="9525">
            <a:noFill/>
            <a:miter lim="800000"/>
            <a:headEnd/>
            <a:tailEnd/>
          </a:ln>
          <a:effectLst/>
        </p:spPr>
        <p:txBody>
          <a:bodyPr lIns="0" tIns="18000" rIns="0" bIns="18000">
            <a:spAutoFit/>
          </a:bodyPr>
          <a:lstStyle/>
          <a:p>
            <a:pPr algn="r">
              <a:defRPr/>
            </a:pPr>
            <a:fld id="{25710752-BFE3-4D8F-8B28-42CCF7CE9D25}" type="slidenum">
              <a:rPr lang="en-US" sz="800">
                <a:solidFill>
                  <a:schemeClr val="bg2"/>
                </a:solidFill>
                <a:latin typeface="Arial" pitchFamily="34" charset="0"/>
                <a:cs typeface="Arial" pitchFamily="34" charset="0"/>
              </a:rPr>
              <a:pPr algn="r">
                <a:defRPr/>
              </a:pPr>
              <a:t>‹#›</a:t>
            </a:fld>
            <a:endParaRPr lang="en-US" sz="800" dirty="0">
              <a:solidFill>
                <a:schemeClr val="bg2"/>
              </a:solidFill>
              <a:latin typeface="Arial" pitchFamily="34" charset="0"/>
              <a:cs typeface="Arial" pitchFamily="34" charset="0"/>
            </a:endParaRPr>
          </a:p>
        </p:txBody>
      </p:sp>
      <p:sp>
        <p:nvSpPr>
          <p:cNvPr id="1085" name="Text Box 61"/>
          <p:cNvSpPr txBox="1">
            <a:spLocks noChangeArrowheads="1"/>
          </p:cNvSpPr>
          <p:nvPr/>
        </p:nvSpPr>
        <p:spPr bwMode="auto">
          <a:xfrm>
            <a:off x="166690" y="6696075"/>
            <a:ext cx="2363787" cy="159462"/>
          </a:xfrm>
          <a:prstGeom prst="rect">
            <a:avLst/>
          </a:prstGeom>
          <a:noFill/>
          <a:ln w="9525">
            <a:noFill/>
            <a:miter lim="800000"/>
            <a:headEnd/>
            <a:tailEnd/>
          </a:ln>
          <a:effectLst/>
        </p:spPr>
        <p:txBody>
          <a:bodyPr lIns="0" tIns="18000" rIns="0" bIns="18000">
            <a:spAutoFit/>
          </a:bodyPr>
          <a:lstStyle/>
          <a:p>
            <a:pPr>
              <a:defRPr/>
            </a:pPr>
            <a:r>
              <a:rPr lang="en-US" sz="800" dirty="0">
                <a:solidFill>
                  <a:schemeClr val="bg2"/>
                </a:solidFill>
                <a:latin typeface="Arial" pitchFamily="34" charset="0"/>
                <a:cs typeface="Arial" pitchFamily="34" charset="0"/>
              </a:rPr>
              <a:t>© </a:t>
            </a:r>
            <a:r>
              <a:rPr lang="en-US" sz="800" dirty="0" smtClean="0">
                <a:solidFill>
                  <a:schemeClr val="bg2"/>
                </a:solidFill>
                <a:latin typeface="Arial" pitchFamily="34" charset="0"/>
                <a:cs typeface="Arial" pitchFamily="34" charset="0"/>
              </a:rPr>
              <a:t>2016 Crowe Horwath</a:t>
            </a:r>
            <a:endParaRPr lang="en-US" sz="800" dirty="0">
              <a:solidFill>
                <a:schemeClr val="bg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833" r:id="rId1"/>
    <p:sldLayoutId id="2147487834" r:id="rId2"/>
    <p:sldLayoutId id="2147487846" r:id="rId3"/>
    <p:sldLayoutId id="2147487835" r:id="rId4"/>
    <p:sldLayoutId id="2147487862" r:id="rId5"/>
    <p:sldLayoutId id="2147487863" r:id="rId6"/>
    <p:sldLayoutId id="2147487845" r:id="rId7"/>
    <p:sldLayoutId id="2147487836" r:id="rId8"/>
    <p:sldLayoutId id="2147487837" r:id="rId9"/>
    <p:sldLayoutId id="2147487838" r:id="rId10"/>
    <p:sldLayoutId id="2147487839" r:id="rId11"/>
    <p:sldLayoutId id="2147487840" r:id="rId12"/>
    <p:sldLayoutId id="2147487849" r:id="rId13"/>
    <p:sldLayoutId id="2147487841" r:id="rId14"/>
    <p:sldLayoutId id="2147487842" r:id="rId15"/>
    <p:sldLayoutId id="2147487843" r:id="rId16"/>
    <p:sldLayoutId id="2147487844" r:id="rId17"/>
    <p:sldLayoutId id="2147487847" r:id="rId18"/>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0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1600">
          <a:solidFill>
            <a:schemeClr val="bg2"/>
          </a:solidFill>
          <a:latin typeface="Verdana" pitchFamily="34" charset="0"/>
        </a:defRPr>
      </a:lvl2pPr>
      <a:lvl3pPr algn="l" rtl="0" eaLnBrk="1" fontAlgn="base" hangingPunct="1">
        <a:spcBef>
          <a:spcPct val="0"/>
        </a:spcBef>
        <a:spcAft>
          <a:spcPct val="0"/>
        </a:spcAft>
        <a:defRPr sz="1600">
          <a:solidFill>
            <a:schemeClr val="bg2"/>
          </a:solidFill>
          <a:latin typeface="Verdana" pitchFamily="34" charset="0"/>
        </a:defRPr>
      </a:lvl3pPr>
      <a:lvl4pPr algn="l" rtl="0" eaLnBrk="1" fontAlgn="base" hangingPunct="1">
        <a:spcBef>
          <a:spcPct val="0"/>
        </a:spcBef>
        <a:spcAft>
          <a:spcPct val="0"/>
        </a:spcAft>
        <a:defRPr sz="1600">
          <a:solidFill>
            <a:schemeClr val="bg2"/>
          </a:solidFill>
          <a:latin typeface="Verdana" pitchFamily="34" charset="0"/>
        </a:defRPr>
      </a:lvl4pPr>
      <a:lvl5pPr algn="l" rtl="0" eaLnBrk="1" fontAlgn="base" hangingPunct="1">
        <a:spcBef>
          <a:spcPct val="0"/>
        </a:spcBef>
        <a:spcAft>
          <a:spcPct val="0"/>
        </a:spcAft>
        <a:defRPr sz="1600">
          <a:solidFill>
            <a:schemeClr val="bg2"/>
          </a:solidFill>
          <a:latin typeface="Verdana" pitchFamily="34" charset="0"/>
        </a:defRPr>
      </a:lvl5pPr>
      <a:lvl6pPr marL="457200" algn="l" rtl="0" eaLnBrk="1" fontAlgn="base" hangingPunct="1">
        <a:spcBef>
          <a:spcPct val="0"/>
        </a:spcBef>
        <a:spcAft>
          <a:spcPct val="0"/>
        </a:spcAft>
        <a:defRPr sz="2400">
          <a:solidFill>
            <a:schemeClr val="bg2"/>
          </a:solidFill>
          <a:latin typeface="Verdana" pitchFamily="34" charset="0"/>
        </a:defRPr>
      </a:lvl6pPr>
      <a:lvl7pPr marL="914400" algn="l" rtl="0" eaLnBrk="1" fontAlgn="base" hangingPunct="1">
        <a:spcBef>
          <a:spcPct val="0"/>
        </a:spcBef>
        <a:spcAft>
          <a:spcPct val="0"/>
        </a:spcAft>
        <a:defRPr sz="2400">
          <a:solidFill>
            <a:schemeClr val="bg2"/>
          </a:solidFill>
          <a:latin typeface="Verdana" pitchFamily="34" charset="0"/>
        </a:defRPr>
      </a:lvl7pPr>
      <a:lvl8pPr marL="1371600" algn="l" rtl="0" eaLnBrk="1" fontAlgn="base" hangingPunct="1">
        <a:spcBef>
          <a:spcPct val="0"/>
        </a:spcBef>
        <a:spcAft>
          <a:spcPct val="0"/>
        </a:spcAft>
        <a:defRPr sz="2400">
          <a:solidFill>
            <a:schemeClr val="bg2"/>
          </a:solidFill>
          <a:latin typeface="Verdana" pitchFamily="34" charset="0"/>
        </a:defRPr>
      </a:lvl8pPr>
      <a:lvl9pPr marL="1828800" algn="l" rtl="0" eaLnBrk="1" fontAlgn="base" hangingPunct="1">
        <a:spcBef>
          <a:spcPct val="0"/>
        </a:spcBef>
        <a:spcAft>
          <a:spcPct val="0"/>
        </a:spcAft>
        <a:defRPr sz="2400">
          <a:solidFill>
            <a:schemeClr val="bg2"/>
          </a:solidFill>
          <a:latin typeface="Verdana" pitchFamily="34" charset="0"/>
        </a:defRPr>
      </a:lvl9pPr>
    </p:titleStyle>
    <p:bodyStyle>
      <a:lvl1pPr marL="179388" indent="-179388" algn="l" rtl="0" eaLnBrk="1" fontAlgn="base" hangingPunct="1">
        <a:spcBef>
          <a:spcPts val="600"/>
        </a:spcBef>
        <a:spcAft>
          <a:spcPct val="0"/>
        </a:spcAft>
        <a:buClr>
          <a:srgbClr val="FFC000"/>
        </a:buClr>
        <a:buSzPct val="90000"/>
        <a:buFont typeface="Wingdings" pitchFamily="2" charset="2"/>
        <a:buChar char=""/>
        <a:defRPr sz="1000">
          <a:solidFill>
            <a:schemeClr val="tx1"/>
          </a:solidFill>
          <a:latin typeface="Arial" pitchFamily="34" charset="0"/>
          <a:ea typeface="+mn-ea"/>
          <a:cs typeface="Arial" pitchFamily="34" charset="0"/>
        </a:defRPr>
      </a:lvl1pPr>
      <a:lvl2pPr marL="358775" indent="-179388" algn="l" rtl="0" eaLnBrk="1" fontAlgn="base" hangingPunct="1">
        <a:spcBef>
          <a:spcPts val="600"/>
        </a:spcBef>
        <a:spcAft>
          <a:spcPct val="0"/>
        </a:spcAft>
        <a:buClr>
          <a:schemeClr val="bg1">
            <a:lumMod val="50000"/>
          </a:schemeClr>
        </a:buClr>
        <a:buSzPct val="90000"/>
        <a:buFont typeface="Wingdings" pitchFamily="2" charset="2"/>
        <a:buChar char=""/>
        <a:defRPr sz="1000">
          <a:solidFill>
            <a:schemeClr val="tx1"/>
          </a:solidFill>
          <a:latin typeface="Arial" pitchFamily="34" charset="0"/>
          <a:cs typeface="Arial" pitchFamily="34" charset="0"/>
        </a:defRPr>
      </a:lvl2pPr>
      <a:lvl3pPr marL="539750" indent="-179388" algn="l" rtl="0" eaLnBrk="1" fontAlgn="base" hangingPunct="1">
        <a:spcBef>
          <a:spcPts val="600"/>
        </a:spcBef>
        <a:spcAft>
          <a:spcPct val="0"/>
        </a:spcAft>
        <a:buClr>
          <a:srgbClr val="990000"/>
        </a:buClr>
        <a:buSzPct val="90000"/>
        <a:buFont typeface="Wingdings" pitchFamily="2" charset="2"/>
        <a:buChar char=""/>
        <a:defRPr sz="1000">
          <a:solidFill>
            <a:schemeClr val="tx1"/>
          </a:solidFill>
          <a:latin typeface="Arial" pitchFamily="34" charset="0"/>
          <a:cs typeface="Arial" pitchFamily="34" charset="0"/>
        </a:defRPr>
      </a:lvl3pPr>
      <a:lvl4pPr marL="719138" indent="-179388" algn="l" rtl="0" eaLnBrk="1" fontAlgn="base" hangingPunct="1">
        <a:spcBef>
          <a:spcPts val="600"/>
        </a:spcBef>
        <a:spcAft>
          <a:spcPct val="0"/>
        </a:spcAft>
        <a:buClr>
          <a:srgbClr val="336699"/>
        </a:buClr>
        <a:buSzPct val="90000"/>
        <a:buFont typeface="Wingdings" pitchFamily="2" charset="2"/>
        <a:buChar char=""/>
        <a:defRPr sz="1000">
          <a:solidFill>
            <a:schemeClr val="tx1"/>
          </a:solidFill>
          <a:latin typeface="Arial" pitchFamily="34" charset="0"/>
          <a:cs typeface="Arial" pitchFamily="34" charset="0"/>
        </a:defRPr>
      </a:lvl4pPr>
      <a:lvl5pPr marL="898525" indent="-179388" algn="l" rtl="0" eaLnBrk="1" fontAlgn="base" hangingPunct="1">
        <a:spcBef>
          <a:spcPts val="600"/>
        </a:spcBef>
        <a:spcAft>
          <a:spcPct val="0"/>
        </a:spcAft>
        <a:buClr>
          <a:srgbClr val="461F00"/>
        </a:buClr>
        <a:buSzPct val="90000"/>
        <a:buFont typeface="Wingdings" pitchFamily="2" charset="2"/>
        <a:buChar char=""/>
        <a:defRPr sz="1000">
          <a:solidFill>
            <a:schemeClr val="tx1"/>
          </a:solidFill>
          <a:latin typeface="Arial" pitchFamily="34" charset="0"/>
          <a:cs typeface="Arial" pitchFamily="34" charset="0"/>
        </a:defRPr>
      </a:lvl5pPr>
      <a:lvl6pPr marL="2400300" indent="-228600" algn="l" rtl="0" eaLnBrk="1" fontAlgn="base" hangingPunct="1">
        <a:spcBef>
          <a:spcPct val="20000"/>
        </a:spcBef>
        <a:spcAft>
          <a:spcPct val="0"/>
        </a:spcAft>
        <a:buClr>
          <a:srgbClr val="FFCC00"/>
        </a:buClr>
        <a:buChar char="•"/>
        <a:defRPr sz="1200">
          <a:solidFill>
            <a:schemeClr val="tx1"/>
          </a:solidFill>
          <a:latin typeface="+mn-lt"/>
        </a:defRPr>
      </a:lvl6pPr>
      <a:lvl7pPr marL="2857500" indent="-228600" algn="l" rtl="0" eaLnBrk="1" fontAlgn="base" hangingPunct="1">
        <a:spcBef>
          <a:spcPct val="20000"/>
        </a:spcBef>
        <a:spcAft>
          <a:spcPct val="0"/>
        </a:spcAft>
        <a:buClr>
          <a:srgbClr val="FFCC00"/>
        </a:buClr>
        <a:buChar char="•"/>
        <a:defRPr sz="1200">
          <a:solidFill>
            <a:schemeClr val="tx1"/>
          </a:solidFill>
          <a:latin typeface="+mn-lt"/>
        </a:defRPr>
      </a:lvl7pPr>
      <a:lvl8pPr marL="3314700" indent="-228600" algn="l" rtl="0" eaLnBrk="1" fontAlgn="base" hangingPunct="1">
        <a:spcBef>
          <a:spcPct val="20000"/>
        </a:spcBef>
        <a:spcAft>
          <a:spcPct val="0"/>
        </a:spcAft>
        <a:buClr>
          <a:srgbClr val="FFCC00"/>
        </a:buClr>
        <a:buChar char="•"/>
        <a:defRPr sz="1200">
          <a:solidFill>
            <a:schemeClr val="tx1"/>
          </a:solidFill>
          <a:latin typeface="+mn-lt"/>
        </a:defRPr>
      </a:lvl8pPr>
      <a:lvl9pPr marL="3771900" indent="-228600" algn="l" rtl="0" eaLnBrk="1" fontAlgn="base" hangingPunct="1">
        <a:spcBef>
          <a:spcPct val="20000"/>
        </a:spcBef>
        <a:spcAft>
          <a:spcPct val="0"/>
        </a:spcAft>
        <a:buClr>
          <a:srgbClr val="FFCC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7D552-2CD7-46C1-B80E-E5E6242CAA8B}" type="datetime1">
              <a:rPr lang="en-US" smtClean="0"/>
              <a:pPr/>
              <a:t>9/12/2016</a:t>
            </a:fld>
            <a:endParaRPr lang="en-GB" dirty="0"/>
          </a:p>
        </p:txBody>
      </p:sp>
      <p:sp>
        <p:nvSpPr>
          <p:cNvPr id="5" name="Footer Placeholder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1EA84-6364-4B6B-8772-725C73BAA94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7851" r:id="rId1"/>
    <p:sldLayoutId id="2147487852" r:id="rId2"/>
    <p:sldLayoutId id="2147487853" r:id="rId3"/>
    <p:sldLayoutId id="2147487854" r:id="rId4"/>
    <p:sldLayoutId id="2147487855" r:id="rId5"/>
    <p:sldLayoutId id="2147487856" r:id="rId6"/>
    <p:sldLayoutId id="2147487857" r:id="rId7"/>
    <p:sldLayoutId id="2147487858" r:id="rId8"/>
    <p:sldLayoutId id="2147487859" r:id="rId9"/>
    <p:sldLayoutId id="2147487860" r:id="rId10"/>
    <p:sldLayoutId id="214748786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2"/>
          <p:cNvSpPr>
            <a:spLocks noChangeArrowheads="1"/>
          </p:cNvSpPr>
          <p:nvPr/>
        </p:nvSpPr>
        <p:spPr bwMode="auto">
          <a:xfrm>
            <a:off x="495300" y="6172200"/>
            <a:ext cx="2889250" cy="304800"/>
          </a:xfrm>
          <a:prstGeom prst="rect">
            <a:avLst/>
          </a:prstGeom>
          <a:noFill/>
          <a:ln w="9525">
            <a:noFill/>
            <a:miter lim="800000"/>
            <a:headEnd/>
            <a:tailEnd/>
          </a:ln>
        </p:spPr>
        <p:txBody>
          <a:bodyPr lIns="0" tIns="0" rIns="0" bIns="0"/>
          <a:lstStyle/>
          <a:p>
            <a:r>
              <a:rPr lang="en-US" sz="1200" dirty="0">
                <a:solidFill>
                  <a:schemeClr val="bg2"/>
                </a:solidFill>
                <a:latin typeface="Verdana" pitchFamily="34" charset="0"/>
              </a:rPr>
              <a:t>Audit |</a:t>
            </a:r>
            <a:r>
              <a:rPr lang="en-US" sz="1200" dirty="0">
                <a:solidFill>
                  <a:schemeClr val="bg2"/>
                </a:solidFill>
                <a:latin typeface="Verdana" pitchFamily="34" charset="0"/>
                <a:sym typeface="Symbol" pitchFamily="18" charset="2"/>
              </a:rPr>
              <a:t> </a:t>
            </a:r>
            <a:r>
              <a:rPr lang="en-US" sz="1200" dirty="0">
                <a:solidFill>
                  <a:schemeClr val="bg2"/>
                </a:solidFill>
                <a:latin typeface="Verdana" pitchFamily="34" charset="0"/>
              </a:rPr>
              <a:t>Tax |</a:t>
            </a:r>
            <a:r>
              <a:rPr lang="en-US" sz="1200" dirty="0">
                <a:solidFill>
                  <a:schemeClr val="bg2"/>
                </a:solidFill>
                <a:latin typeface="Verdana" pitchFamily="34" charset="0"/>
                <a:sym typeface="Symbol" pitchFamily="18" charset="2"/>
              </a:rPr>
              <a:t> </a:t>
            </a:r>
            <a:r>
              <a:rPr lang="en-US" sz="1200" dirty="0">
                <a:solidFill>
                  <a:schemeClr val="bg2"/>
                </a:solidFill>
                <a:latin typeface="Verdana" pitchFamily="34" charset="0"/>
              </a:rPr>
              <a:t>Advisory</a:t>
            </a:r>
          </a:p>
        </p:txBody>
      </p:sp>
      <p:sp>
        <p:nvSpPr>
          <p:cNvPr id="14" name="Rectangle 13"/>
          <p:cNvSpPr/>
          <p:nvPr/>
        </p:nvSpPr>
        <p:spPr>
          <a:xfrm>
            <a:off x="3952881" y="6357938"/>
            <a:ext cx="2071688"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7810501" y="6357938"/>
            <a:ext cx="2071688"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3"/>
          <p:cNvSpPr>
            <a:spLocks noChangeArrowheads="1"/>
          </p:cNvSpPr>
          <p:nvPr/>
        </p:nvSpPr>
        <p:spPr bwMode="auto">
          <a:xfrm>
            <a:off x="0" y="6134100"/>
            <a:ext cx="9740900" cy="685800"/>
          </a:xfrm>
          <a:prstGeom prst="rect">
            <a:avLst/>
          </a:prstGeom>
          <a:solidFill>
            <a:schemeClr val="bg1"/>
          </a:solidFill>
          <a:ln w="9525">
            <a:solidFill>
              <a:schemeClr val="bg1"/>
            </a:solidFill>
            <a:miter lim="800000"/>
            <a:headEnd/>
            <a:tailEnd/>
          </a:ln>
        </p:spPr>
        <p:txBody>
          <a:bodyPr wrap="none" anchor="ctr"/>
          <a:lstStyle/>
          <a:p>
            <a:endParaRPr lang="en-US" dirty="0"/>
          </a:p>
        </p:txBody>
      </p:sp>
      <p:sp>
        <p:nvSpPr>
          <p:cNvPr id="9" name="Rectangle 2"/>
          <p:cNvSpPr>
            <a:spLocks noChangeArrowheads="1"/>
          </p:cNvSpPr>
          <p:nvPr/>
        </p:nvSpPr>
        <p:spPr bwMode="auto">
          <a:xfrm>
            <a:off x="496800" y="6174000"/>
            <a:ext cx="2889250" cy="304800"/>
          </a:xfrm>
          <a:prstGeom prst="rect">
            <a:avLst/>
          </a:prstGeom>
          <a:noFill/>
          <a:ln w="9525">
            <a:noFill/>
            <a:miter lim="800000"/>
            <a:headEnd/>
            <a:tailEnd/>
          </a:ln>
        </p:spPr>
        <p:txBody>
          <a:bodyPr lIns="0" tIns="0" rIns="0" bIns="0"/>
          <a:lstStyle/>
          <a:p>
            <a:r>
              <a:rPr lang="en-US" sz="1200" dirty="0" smtClean="0">
                <a:solidFill>
                  <a:schemeClr val="bg2"/>
                </a:solidFill>
                <a:latin typeface="Arial" pitchFamily="34" charset="0"/>
                <a:cs typeface="Arial" pitchFamily="34" charset="0"/>
              </a:rPr>
              <a:t>Advisory </a:t>
            </a:r>
            <a:r>
              <a:rPr lang="en-US" sz="1200" dirty="0">
                <a:solidFill>
                  <a:schemeClr val="bg2"/>
                </a:solidFill>
                <a:latin typeface="Arial" pitchFamily="34" charset="0"/>
                <a:cs typeface="Arial" pitchFamily="34" charset="0"/>
              </a:rPr>
              <a:t>|</a:t>
            </a:r>
            <a:r>
              <a:rPr lang="en-US" sz="1200" dirty="0">
                <a:solidFill>
                  <a:schemeClr val="bg2"/>
                </a:solidFill>
                <a:latin typeface="Arial" pitchFamily="34" charset="0"/>
                <a:cs typeface="Arial" pitchFamily="34" charset="0"/>
                <a:sym typeface="Symbol" pitchFamily="18" charset="2"/>
              </a:rPr>
              <a:t> </a:t>
            </a:r>
            <a:r>
              <a:rPr lang="en-US" sz="1200" dirty="0">
                <a:solidFill>
                  <a:schemeClr val="bg2"/>
                </a:solidFill>
                <a:latin typeface="Arial" pitchFamily="34" charset="0"/>
                <a:cs typeface="Arial" pitchFamily="34" charset="0"/>
              </a:rPr>
              <a:t>Tax |</a:t>
            </a:r>
            <a:r>
              <a:rPr lang="en-US" sz="1200" dirty="0">
                <a:solidFill>
                  <a:schemeClr val="bg2"/>
                </a:solidFill>
                <a:latin typeface="Arial" pitchFamily="34" charset="0"/>
                <a:cs typeface="Arial" pitchFamily="34" charset="0"/>
                <a:sym typeface="Symbol" pitchFamily="18" charset="2"/>
              </a:rPr>
              <a:t> </a:t>
            </a:r>
            <a:r>
              <a:rPr lang="en-US" sz="1200" dirty="0" smtClean="0">
                <a:solidFill>
                  <a:schemeClr val="bg2"/>
                </a:solidFill>
                <a:latin typeface="Arial" pitchFamily="34" charset="0"/>
                <a:cs typeface="Arial" pitchFamily="34" charset="0"/>
              </a:rPr>
              <a:t>Audit</a:t>
            </a:r>
            <a:endParaRPr lang="en-US" sz="1200" dirty="0">
              <a:solidFill>
                <a:schemeClr val="bg2"/>
              </a:solidFill>
              <a:latin typeface="Arial" pitchFamily="34" charset="0"/>
              <a:cs typeface="Arial" pitchFamily="34" charset="0"/>
            </a:endParaRPr>
          </a:p>
        </p:txBody>
      </p:sp>
      <p:sp>
        <p:nvSpPr>
          <p:cNvPr id="84994" name="AutoShape 2" descr="data:image/jpeg;base64,/9j/4AAQSkZJRgABAQAAAQABAAD/2wCEAAkGBxQTEhUUEhQWFhUXFxobGRgYGBwbHxgeGh4YGhYYGBsbHCogGB4lGxcVIzEhJSkrLi4uHh8zODMtOCgtLisBCgoKDg0OGBAQFywfHRwsKywsLCwsLCwsLCwsLCwrLCwsLCssLCwsLCwsLDcsLCwsLCwsLCwsKywsLCsrLCw3LP/AABEIAKoAwAMBIgACEQEDEQH/xAAcAAACAgMBAQAAAAAAAAAAAAAABgUHAwQIAQL/xABNEAACAQMCAwUEBAkFDwUAAAABAgMABBEFIQYSMQcTQVFhIjJxgRRCUpEjM0NicoKSobEVJJOywRYXJTQ1U1RVc6LC0dLT4TZEY7Pw/8QAFgEBAQEAAAAAAAAAAAAAAAAAAAEC/8QAGBEBAQADAAAAAAAAAAAAAAAAABEBMUH/2gAMAwEAAhEDEQA/ALxooooCiiigKKKKAopR4y7QbWwBUnvZ8bRIRkeXO3RB+/0NUvxR2i3t7lS/cxH8nESMjyZveb9wPlQXnr3HFjaZE0684+ontt9y9PnSJq3bcg2tbVm/OlcL8wqhifmRVMKMdK9qCw7ztiv29wQx/BC39ZqjZO0/Uz/7gD4Iv/Kk4mvnnHmKB0i7UNTH5cH4ov8AyqTs+2O/X31hk+Klf6rVXHOPMV9A0F06R22xnAurV0/OicOPiVYKR8uanzQeM7K7wIJ1LH6jey37LYNctUEZ61R2JRXN/C/aZe2eFLd/EPqSk5A8lfcj55q6OEOOrW/AEbckuMmJ8Bh58vg49R+6gaKKKKAooooCiiigKKKKAoorxjjc9KAZgASTgDck+FUz2h9qrEtb6e2F6NOOp8xF5D877vOovtS7QzdM1rati2GzuPyx8R/s/wCPwqtqD0nck7knJJ3JJ6knxPrQBk4G5PQefoKmuGOGJr1j3eEiT8ZM+yRjqcnxON8fwphfiG007MemoJ5/rXcozg//ABL/APh8ag0dM7P7hk725ZLOH7c5wT8EznPocGtj/A1rtie/kHj+Lj/8j9qlTVNSluJO8nkaR/NjnHoo6KPQVqUDsO0EIMW2n2kI8Mr3hH6xA/hXjdqWo9FeJR5LEBSVXnMKQO69qeo4wzxMPJoga+v74Yfa50+0mHjhe7J+YDfwpG5hXtIHoHRbrwnsJD4+/H/bt+zWvqnZ1cKne2rpeQ/ahPtfNMnf0BJpNrc0nVZrZ+8t5GjbxKnr6MOjD41BqMMEgggjYg7EHxBHga9jcqQykhgcgg4II6EEdDVgw8SWepARanGIJ+i3ce2T4d4PD55Hwpc4r4SnsWBfDxP+LmT3XzuPgcb4+7NWixezvtV5itvqBGdglwdgT05ZfAH87p548bfFcd1avZV2iGJks7tsxHCxSE/iz0CMfseR8OnQ7UXfRRRQFFFFAUUUUBVR9tHGpQGwgO7D8OwPQHpEPUjr6YHjs/8AGvEK2NpJOcFgMRqfrOdlHwzufQGuXbm4aR2eRizuSzMepJ3JoMVM3B/C4ueeed+5tId5ZPPG/ImerHbzxkeYrT4T4fe9uBEDyoBzSyeCIPeJ8M+Vb/GvEazlba1HJZwbRqPrkdZG88+H3+NQecV8WmdRb2y9xZpskS7c+PryeZPl/bSvRTBw9w4JUa4uZO4tEOGkx7UhH1IR9dvDO4HyoInTdOluJBHBG0jnwUZx6k9FHqcCmNuGLW2/x+8AcdYLYCR/gzn2UPxBrDqvFp5Db2SfRrbphT+Ek/OlfqSfIUsAUDV/dFZRbW2nI2Pr3MjSMfXkGAvyNfX931wPchtEHkLdD/HNKdFIGwcf3B2eG0ceRt0H8MV7/dJZS7XOmxjPV7Z2jYfqnY/NqUqKQOKcLWl1/k+8HOekFyAjn0Vx7Lfd99LWq6XNbSGOeNo3Hgw6+qnow9RWmRTXo/GTBBb3yfSrbph/xkf50b9dvI/uoFSm7g/jI26/Rrle+s32aNtymfrJ8OvL92DWvxJwuIoxdWknf2bHZ8e1ET9SUDoR0zt8s0s02GvjXhL6MFuLZu9s5d45Bvyc24RyPuBPwO/VUIpw4C4oWAta3WGs59nDdIyfrjyHn9/hUdxpw01jcGMnmjb2on+0h6Z9RsD9/jUFqdjfGpnT6HOfwsa/gmJ/GINuU/nLt8R8DVo1yHp99JBKksTcskbBlPqPPzHgRXU/C+tpeWsVwmwddx9lhs6/I5rQlaKKKAoorW1K8WGKSV/djRnPwUE/2UFGduGvd9eLbKfYtxuPOR+pPwXA+bedVvWa8u2lkeWTd5GLt8WOTj03pj7OdJWe8Dy/ibdTNIT0wm6g+mQD8jUEnrp/k3T0sl/xi6USXJ8VQ7JF6Z32/S86Q6keINXa7uJbh+sjEgeS9FX5DFatlatLIkUYy8jKqj1Y4H8aCY4V0NJuee4YpaQYMrDq56rCnmzdPQGsPE3ED3cgJAjijHLFEvuxr4fFj4mpHja9WPksLc/gLb3iPysx/GyN542A+B9MKtAUUUUBRRRQFFFFAUUUUE1wtxG9nIWA54nHLLEd1kU9dunNjoa3OMdASHu7m1YvaXGTGfGNtyYW9RvjO+B44yVmnDgHUEcvp9wf5vcjCk/k5fybr5Zxj449cgn1ZHDrjVNOexc/zm1HPbt4so25PX7JHkVPhsganYvBNJDIMPG5U/I9R6EYI9CK2+GdZazuorhfqN7Q81Ozj7s/uoIwjz2NWn2Ea+UnktHPsSjnT0dfeA/SXH7PrS52p6OsF6ZI8d1cr3q46Zb38fE+1+tS1o+pNbTxXCdYnD48wPeX5jI+dB1xRWOCYOqupyrAEHzBGQfurJVBSR2x3/daZKB1lKx/Jj7X7gadGkA6mq77ZdJubyG3jtIjLyyl3wyrjClVzzsM+833VKKCqa0niAwWtzbrGC1yFDS82Cqr1ULy75yd8isicGXzSvCsBaWNVZ0EkeUDe7nLgH5ZFQbrgkHqDg4IPTyI2PxFB81K8Oa0bSUzLGHkCOsZLYEbMCBJjB5iM9MjO+9eX3DtzDCs8sXLC+OR+eMhs7jlCuSdvSt614E1GRFeO1ZkYAqwkhwQehH4SgXic7k5J6k+PmTXlNA7PNT8bNx6mSLb12kpZkTBIPUEg/Lag+aKmNE4Wu7sc1vA7qDjn2Vc+QZiAT6DNfWrcKXttvNbSKv2gOdfmyZA+eKCFopitOBtQljSWK2Z45EV1YPGAQwDDZnBHXxFZf73mp/6G/8ASQ/9ygWKKn7bgy+keVIoDIYXMcnLJH7LDqDzOD862P73mp/6G/8ASQ/9ygWKKmZOFbsXC2vc/wA4ZOcRc6Zxv4luUnCk4BO3zxvf3vNT/wBDf+kh/wC5QLFeqxBBBIIOQR1BHQj1qQ1jQrm1IFzC8WenMAQfgykqfka19OsJJ5FihXnkb3V5lXPjgFiBn50EhxRrxvZElaIJII1SQhsiQqMc+OUcmfLJ8N9qhqlH4duRcC1MX84P5Pnjz0yBnn5c43xnNYdX0ie1fu7iMxuRzcpZTseh9liPA0EjrXE7XNnbWzxAG22WXnyWXGOUpy7fU35j7vTfaAqS07QLieN5YYueOP325415Ns7hnB6elZdJ4Zu7mNpbeEyRqSGYPGOUgZIIZwRsQelB0F2W3/faZbMTkqpjP6hK/wAAKa6rLsDuuaxmT7E5x8GVG/iTVlq4PSqPSo8qp3tx1GWFrPupXj5hcZ5GK5wYMZwd8ZP3mrjqme362OLNz0BmXH6XdEH/AHD94qZ2NbsUu3lurlpHZ27lBzMcnAbbJ8ahn7O48n/Clj1P1x/1199keuW9pLO9zKsYZFVchjk5JPuqaQ51HM2CDudx0O/UZqC2O020EWkWUYdZAjovOhyrYRt1PlUtd2LzaRYql4loQiHnd+QN7J9kHIz5/KlDi/W7aXSbS3imR5YuTnQBtsKQcEqAcE1L3l9pt1p1raz3wiaFUJ5UdtwpBG648ail7iW2ubOJJF1T6RzScmIZWbl9lmy3tn7NJDsSST1JyfnT2OGtH/1q39ER/wANJF0oDuEOVDMFOc5AJCnI67YrWEXLphjv9OtobS+Fq8SgPGCAxIGCCMhsZyQR1zWnqui6vaWs/JdC5iaNgw350H1mjzuTy58eh86XYLfRbqGJZJZbWWNAjMVBEmPrMACCSSdxg9M1MWWvafpdrNHZ3D3UsowMghFOMDbAAAzk9SayEfQ9buBNboJ5QgeJQochQoKqFwDjGBinTtn1SaK9jWKaRFMAOEdlGeZ98A9dqrnRiqzQlmCqsiEsc4ABBJOBnoKbe1nWILq6jktpVkQRBSQGGCGY78wHgwq9DR2SSPLaagzScru+8jHGCY/fJ8Mdc1EXWgzpG7jWo5CiM3JHOSzcoJwo7z0o7M9atIbO7hurhYjM2B7LE45OUnZSPGtIcNaP/rVv6E/9NBi7Mb2SXVrZpXZ2CyjLHJwI5SBk7nqabOJeF76S6mkiv1jRnyqGdl5RgbYB2pZ4eeystWgeO6ElusTM0rA++wlTk5VXIO6bEeZ8qXON54pr+5liZXR5OZWAO4IHmAadD72g3yR6XFZzXKXN2HUkqwYqAWJZt8j2Tyb7nNJ3Zv8A5Ttf9p/wtS0BU9wLeRw38EsrhI0YlmOdtj5AnxpA6Xv/AKnX/aJ/9Qph4hS01WWexkPdXdux7p/tDAO32l3wy9fEedJ91rdsdeW6EydxzK3eYbG0fKRjlznI8qXeL9SDalNcW0uQZA8ciZGMKo8QCDkGkDnwZpstvZatDMhR1XBB8fZbDKfFT4GsvZPqf0bS7645eYRTFivTIEcWQPXFbUHaDBc6dKtzIkV00bIRhsOceywwpxnPTOxzSvwrq9vFo99byTKs0xYohDZPsRqMkLgZKnxqC3uBo7QiW4syO7uWDso6K4BDDH1D0yPMetMtv1b4/wDOqs7ArfNrdN5zgD4hFJ/rD7qtO3UjOaozVW3bxZc9hHJ/mp1PyYMn8WH3VZNQPHWl/SbC4iAyxjJX9JfaXHrkYrQ5ZorxTkZpq4S0GK7t7wYb6TDH3kWG2YDPOpXxO23xqBWooBqb4QsYJ7lIbksqygqjg45ZG2iJ8wW2x5kUEJRWe+s3hkeKQYdGKsPUf2eNYKAooooCiiigKKKKAooooCiitjT7J5pUijGXdgqj1Pj8B1oNeimPjTSoILpre0Dv3KDvWyWy4H4Q7bKBtnwByPClwmgKKceNOG4bK1s9m+lSrzy5bZRj3QvgeZgP1TScc+AJPgB1PkBQdD9iln3emKx6ySO/yzyj9yin2ozhnTfo1pBB4xxqp+OPa/fmpOqCiiig5d7QND+h380QGELc8f6L5IA+ByPlWLgnW/od5FMfczyyfoNsx+Wx+VW523cNd/bLdRjMlvnmx4xnHN+yRn4c3nVDVA76zo0VlqbI6RtDKpe3Mme6BfPdl+UjmQP7JHQAg+FRer2V7KBdTcnMIw6orRh0jUkq6xKciMEk8wHrTDpQ/lXTjbNg3loC0O+8sePc38fq/JTUfoF9DKztOjJPFbSI8pb2VjCd0W7rl5mlCvy8ueXO5xUH1xJENQtRqEY/DRAR3aD092cDyIO59PQ0k0y6VqMllN9Kto5PorMY8SjIlTbmRiNicHII6HHXcHY4m4bjMf03T/btG99B71u3irjqF8j6jwwaBSoooqgooooCiiigKKKKAp+4UgXTrVtSmH4aQFLSM+JbrLjywOvln7QrT4V4XQR/TtRzHaJuinZrhvqqo6lf4/DJry4u5NWunZnSFYk5oYmVmUIrKOQBFOdjltvlgbQecPxA200wiF40rEXKJIVlijzz84C7+1JuWww9kAjqa94H0CK71ELEHNtHiRu8xkAYIV8bbvt6gGt/ivW5lWOOORY7gnkeOzdHifqpI5Rzo5YAch9akNVI0fTBbqR9NuxmUjcouN9/QeyPUsaBS7QNe+mXssin8Gp7uP8ARUkc36xyfgRW32WaJ9K1GIEZSL8K/wCoRyD9vlpRroTsb4a+i2ffOMS3GGOeoQZ7tfuJb9aqLAoooqgooooPmSMMCrAEEEEHoQeoNczdonCZ0+6KKD3D5aFvTxTPmvT4YNdN1C8XcNxX9u0Eux6o/ijDow/tHiKDmHSdSktpkmhbldDkeR81PmCNiKfdesxdx/yrpu0i7XMIAJU49puUj2gVO4wQRv50ja7o8tpM0E68rr9zDwZT4g1m4a4hmsphLCfIOh92RfFW/sPhUDjpOp/TreeAEBjbAyzSBVWMCRMrGq4WOJEDNtuxPwqNFvdaZM8tq3NEAC8bshYxno08IbmRWzscZGRnFSepaBDqMbXelHkmx+GtchTnqSgO25AP2SR4HatOx1KC4n5LmJoLhnzK/ME5hyhZIhzYOZQqryNsCcg+FQfL6VZal7Vm62t0dzbSHCOfExN4Z8v3ClXV9FuLVuW4heM+bDY/Bh7J+RqS4mSJpWENu8cueYqqMgA3ODGSeVlAHtKeU9cCpHQ+JtSSDmCm5tgSpWVO9XbBIB94bEeON6BMopz/AJa0mf8AH2MkDnqbaTb5Idv92g2OituLq7T0aIN+8CrQmUU5pY6Ku7XV2/osQU/vFZI9X0mE/wA3sJbiTwM8hIP6gyP92lCxpGiXF03LbwvIfNRsPix9kfM04RaNY6Zh751ubobrbRnKofAyHx+f3Gsd9xLqE6AGSGxtyCQqlYiVGQSFyZpMYI9kY/fXxo2jWqTwhh9IjmtpZe8kBCkhWLAIvtqylWzkk5NQYPpkup3Q+mFgirzpboCvNHsSkPryZOerAHHpIavraW3cgc78gaS3lQIsbrIOXuuQe0iKPZIJ5sg58DWnca3AGgFlG9xLGSLdpAweEb8qELtOB1XOMZ3zUzpHDkGmoL3VSGmO8VvkMeY77gbFh+yPXag+OENGi06D+Ur8Yc/4vCepJ3Bwd+YjpnoMk+iFrmrSXU7zzHLufko+qq+QA2rb4q4lmvpjJMcAZCIOiL5DzPTJ8fTpWLhrQJr6dYIBud2Y9EXxZvT08TVwJ7sv4RN/dZkU/R4SGkPgx6rH656n0+IrpACozhrQorK3SCEeyo3J6u31mb1JqUqgooooCiiigKKKKBb434Oh1GLlk9mVQe7lHVSfA/aU+IrnPiLQZ7KYw3CFWHQ/VceDIfEfwrrCoziDQYLyIxXCBlPQ9GU/aVuqmg5X07UJYJFlhdkdejL/AAPgR6Gn1OJLDUlCamgguMYW5jGAfLnA6D0OR6itTjPsxubMmSEGeDrzKPbT9NPEeq59QKRKkDzrXAl9CRNbObqPACywvlgoGwIzkjG3sk/AV88P8Rw24to5VeM2/OSrRKxZ2LNzqxw8e5UY3GFGxpb0bX7m1ObeZ4/QHKn4qcqfupui7SVmUJqNlBcDxZVCt8cHIz6gioPhWtJbZ7aJ1eVZIpWkZQnfs0gE/JnHshHOEwPdJ8aw8VWFoIrp4VTKXCxR92jL3ftZbvD3hWRWQMAQuc1s8/D8u5S5tieoBdwP6/3ACiPQdEb3NTkUHwaNl6efNGKCE4Yt4Oa6D8knJbGVHMfNgoyc4CPsx5WYYPlnwpgl1C2jjkWJoIwY7d0cExCU4YTFkgXniI9kmMAbjPjWJuHtEXd9Sdh5KhP9WM16H4ei3C3NyR0zzqD/AFP3g0EbpnEJjIRZZ7kpkLGqDkcHJ5X5gZCoZm/8Zrf0PgS/mjX6S/0S2QsR3hAI5/f5VzlQRn3iPgayydpiwryadZQ24+0wBP3Ljf1JpQ1riK6uzm4mdx9noo+CrgfuoHeTibT9MUppiCe4Iw1w+4+R+sPRcD1NV/qupy3MhlnkaRz4nw9AOij0FagqweC+yy4usSXINvB1Gfxjj81fqD1b7vGrAq8L8NT30wigX9Nz7sY8Sx/s6mujuEOFYNPh7uEZY4LyH3nPmfIeQ8K39E0aG0iWG3QIi+A6n1Yndj6mt+qCiiigKKKKAooooCiiigKKKKApQ4p7ObK9Jcp3Up/KReyT+kvuv8SM+tN9FBz9r/ZFew5Nvy3KfmkI/wCyxAPyOfSknUdIngOJ4ZI8fbQgff0rrevmSMMMMAR5EZoOPQaK6Q4y0C1MTubaAsOjGJM/fy5qhuIIVVvZULv4ADwHlUERXhbHWp3hu3R2HMqtueoB8PWr64S0C1WNGW2gViN2ESAn4kDNBzzpuiXNx+Iglk/RQkff0p34f7H7ybDXJW3TyyHf7lPKP2j8KvtEAGAAB5DavqqFXhfs/srLDRx88v8AnZPab15Qdk/VA+dNVFFAUUUUBRR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84996" name="AutoShape 4" descr="data:image/jpeg;base64,/9j/4AAQSkZJRgABAQAAAQABAAD/2wCEAAkGBxQTEhUUEhQWFhUXFxobGRgYGBwbHxgeGh4YGhYYGBsbHCogGB4lGxcVIzEhJSkrLi4uHh8zODMtOCgtLisBCgoKDg0OGBAQFywfHRwsKywsLCwsLCwsLCwsLCwrLCwsLCssLCwsLCwsLDcsLCwsLCwsLCwsKywsLCsrLCw3LP/AABEIAKoAwAMBIgACEQEDEQH/xAAcAAACAgMBAQAAAAAAAAAAAAAABgUHAwQIAQL/xABNEAACAQMCAwUEBAkFDwUAAAABAgMABBEFIQYSMQcTQVFhIjJxgRRCUpEjM0NicoKSobEVJJOywRYXJTQ1U1RVc6LC0dLT4TZEY7Pw/8QAFgEBAQEAAAAAAAAAAAAAAAAAAAEC/8QAGBEBAQADAAAAAAAAAAAAAAAAABEBMUH/2gAMAwEAAhEDEQA/ALxooooCiiigKKKKAopR4y7QbWwBUnvZ8bRIRkeXO3RB+/0NUvxR2i3t7lS/cxH8nESMjyZveb9wPlQXnr3HFjaZE0684+ontt9y9PnSJq3bcg2tbVm/OlcL8wqhifmRVMKMdK9qCw7ztiv29wQx/BC39ZqjZO0/Uz/7gD4Iv/Kk4mvnnHmKB0i7UNTH5cH4ov8AyqTs+2O/X31hk+Klf6rVXHOPMV9A0F06R22xnAurV0/OicOPiVYKR8uanzQeM7K7wIJ1LH6jey37LYNctUEZ61R2JRXN/C/aZe2eFLd/EPqSk5A8lfcj55q6OEOOrW/AEbckuMmJ8Bh58vg49R+6gaKKKKAooooCiiigKKKKAoorxjjc9KAZgASTgDck+FUz2h9qrEtb6e2F6NOOp8xF5D877vOovtS7QzdM1rati2GzuPyx8R/s/wCPwqtqD0nck7knJJ3JJ6knxPrQBk4G5PQefoKmuGOGJr1j3eEiT8ZM+yRjqcnxON8fwphfiG007MemoJ5/rXcozg//ABL/APh8ag0dM7P7hk725ZLOH7c5wT8EznPocGtj/A1rtie/kHj+Lj/8j9qlTVNSluJO8nkaR/NjnHoo6KPQVqUDsO0EIMW2n2kI8Mr3hH6xA/hXjdqWo9FeJR5LEBSVXnMKQO69qeo4wzxMPJoga+v74Yfa50+0mHjhe7J+YDfwpG5hXtIHoHRbrwnsJD4+/H/bt+zWvqnZ1cKne2rpeQ/ahPtfNMnf0BJpNrc0nVZrZ+8t5GjbxKnr6MOjD41BqMMEgggjYg7EHxBHga9jcqQykhgcgg4II6EEdDVgw8SWepARanGIJ+i3ce2T4d4PD55Hwpc4r4SnsWBfDxP+LmT3XzuPgcb4+7NWixezvtV5itvqBGdglwdgT05ZfAH87p548bfFcd1avZV2iGJks7tsxHCxSE/iz0CMfseR8OnQ7UXfRRRQFFFFAUUUUBVR9tHGpQGwgO7D8OwPQHpEPUjr6YHjs/8AGvEK2NpJOcFgMRqfrOdlHwzufQGuXbm4aR2eRizuSzMepJ3JoMVM3B/C4ueeed+5tId5ZPPG/ImerHbzxkeYrT4T4fe9uBEDyoBzSyeCIPeJ8M+Vb/GvEazlba1HJZwbRqPrkdZG88+H3+NQecV8WmdRb2y9xZpskS7c+PryeZPl/bSvRTBw9w4JUa4uZO4tEOGkx7UhH1IR9dvDO4HyoInTdOluJBHBG0jnwUZx6k9FHqcCmNuGLW2/x+8AcdYLYCR/gzn2UPxBrDqvFp5Db2SfRrbphT+Ek/OlfqSfIUsAUDV/dFZRbW2nI2Pr3MjSMfXkGAvyNfX931wPchtEHkLdD/HNKdFIGwcf3B2eG0ceRt0H8MV7/dJZS7XOmxjPV7Z2jYfqnY/NqUqKQOKcLWl1/k+8HOekFyAjn0Vx7Lfd99LWq6XNbSGOeNo3Hgw6+qnow9RWmRTXo/GTBBb3yfSrbph/xkf50b9dvI/uoFSm7g/jI26/Rrle+s32aNtymfrJ8OvL92DWvxJwuIoxdWknf2bHZ8e1ET9SUDoR0zt8s0s02GvjXhL6MFuLZu9s5d45Bvyc24RyPuBPwO/VUIpw4C4oWAta3WGs59nDdIyfrjyHn9/hUdxpw01jcGMnmjb2on+0h6Z9RsD9/jUFqdjfGpnT6HOfwsa/gmJ/GINuU/nLt8R8DVo1yHp99JBKksTcskbBlPqPPzHgRXU/C+tpeWsVwmwddx9lhs6/I5rQlaKKKAoorW1K8WGKSV/djRnPwUE/2UFGduGvd9eLbKfYtxuPOR+pPwXA+bedVvWa8u2lkeWTd5GLt8WOTj03pj7OdJWe8Dy/ibdTNIT0wm6g+mQD8jUEnrp/k3T0sl/xi6USXJ8VQ7JF6Z32/S86Q6keINXa7uJbh+sjEgeS9FX5DFatlatLIkUYy8jKqj1Y4H8aCY4V0NJuee4YpaQYMrDq56rCnmzdPQGsPE3ED3cgJAjijHLFEvuxr4fFj4mpHja9WPksLc/gLb3iPysx/GyN542A+B9MKtAUUUUBRRRQFFFFAUUUUE1wtxG9nIWA54nHLLEd1kU9dunNjoa3OMdASHu7m1YvaXGTGfGNtyYW9RvjO+B44yVmnDgHUEcvp9wf5vcjCk/k5fybr5Zxj449cgn1ZHDrjVNOexc/zm1HPbt4so25PX7JHkVPhsganYvBNJDIMPG5U/I9R6EYI9CK2+GdZazuorhfqN7Q81Ozj7s/uoIwjz2NWn2Ea+UnktHPsSjnT0dfeA/SXH7PrS52p6OsF6ZI8d1cr3q46Zb38fE+1+tS1o+pNbTxXCdYnD48wPeX5jI+dB1xRWOCYOqupyrAEHzBGQfurJVBSR2x3/daZKB1lKx/Jj7X7gadGkA6mq77ZdJubyG3jtIjLyyl3wyrjClVzzsM+833VKKCqa0niAwWtzbrGC1yFDS82Cqr1ULy75yd8isicGXzSvCsBaWNVZ0EkeUDe7nLgH5ZFQbrgkHqDg4IPTyI2PxFB81K8Oa0bSUzLGHkCOsZLYEbMCBJjB5iM9MjO+9eX3DtzDCs8sXLC+OR+eMhs7jlCuSdvSt614E1GRFeO1ZkYAqwkhwQehH4SgXic7k5J6k+PmTXlNA7PNT8bNx6mSLb12kpZkTBIPUEg/Lag+aKmNE4Wu7sc1vA7qDjn2Vc+QZiAT6DNfWrcKXttvNbSKv2gOdfmyZA+eKCFopitOBtQljSWK2Z45EV1YPGAQwDDZnBHXxFZf73mp/6G/8ASQ/9ygWKKn7bgy+keVIoDIYXMcnLJH7LDqDzOD862P73mp/6G/8ASQ/9ygWKKmZOFbsXC2vc/wA4ZOcRc6Zxv4luUnCk4BO3zxvf3vNT/wBDf+kh/wC5QLFeqxBBBIIOQR1BHQj1qQ1jQrm1IFzC8WenMAQfgykqfka19OsJJ5FihXnkb3V5lXPjgFiBn50EhxRrxvZElaIJII1SQhsiQqMc+OUcmfLJ8N9qhqlH4duRcC1MX84P5Pnjz0yBnn5c43xnNYdX0ie1fu7iMxuRzcpZTseh9liPA0EjrXE7XNnbWzxAG22WXnyWXGOUpy7fU35j7vTfaAqS07QLieN5YYueOP325415Ns7hnB6elZdJ4Zu7mNpbeEyRqSGYPGOUgZIIZwRsQelB0F2W3/faZbMTkqpjP6hK/wAAKa6rLsDuuaxmT7E5x8GVG/iTVlq4PSqPSo8qp3tx1GWFrPupXj5hcZ5GK5wYMZwd8ZP3mrjqme362OLNz0BmXH6XdEH/AHD94qZ2NbsUu3lurlpHZ27lBzMcnAbbJ8ahn7O48n/Clj1P1x/1199keuW9pLO9zKsYZFVchjk5JPuqaQ51HM2CDudx0O/UZqC2O020EWkWUYdZAjovOhyrYRt1PlUtd2LzaRYql4loQiHnd+QN7J9kHIz5/KlDi/W7aXSbS3imR5YuTnQBtsKQcEqAcE1L3l9pt1p1raz3wiaFUJ5UdtwpBG648ail7iW2ubOJJF1T6RzScmIZWbl9lmy3tn7NJDsSST1JyfnT2OGtH/1q39ER/wANJF0oDuEOVDMFOc5AJCnI67YrWEXLphjv9OtobS+Fq8SgPGCAxIGCCMhsZyQR1zWnqui6vaWs/JdC5iaNgw350H1mjzuTy58eh86XYLfRbqGJZJZbWWNAjMVBEmPrMACCSSdxg9M1MWWvafpdrNHZ3D3UsowMghFOMDbAAAzk9SayEfQ9buBNboJ5QgeJQochQoKqFwDjGBinTtn1SaK9jWKaRFMAOEdlGeZ98A9dqrnRiqzQlmCqsiEsc4ABBJOBnoKbe1nWILq6jktpVkQRBSQGGCGY78wHgwq9DR2SSPLaagzScru+8jHGCY/fJ8Mdc1EXWgzpG7jWo5CiM3JHOSzcoJwo7z0o7M9atIbO7hurhYjM2B7LE45OUnZSPGtIcNaP/rVv6E/9NBi7Mb2SXVrZpXZ2CyjLHJwI5SBk7nqabOJeF76S6mkiv1jRnyqGdl5RgbYB2pZ4eeystWgeO6ElusTM0rA++wlTk5VXIO6bEeZ8qXON54pr+5liZXR5OZWAO4IHmAadD72g3yR6XFZzXKXN2HUkqwYqAWJZt8j2Tyb7nNJ3Zv8A5Ttf9p/wtS0BU9wLeRw38EsrhI0YlmOdtj5AnxpA6Xv/AKnX/aJ/9Qph4hS01WWexkPdXdux7p/tDAO32l3wy9fEedJ91rdsdeW6EydxzK3eYbG0fKRjlznI8qXeL9SDalNcW0uQZA8ciZGMKo8QCDkGkDnwZpstvZatDMhR1XBB8fZbDKfFT4GsvZPqf0bS7645eYRTFivTIEcWQPXFbUHaDBc6dKtzIkV00bIRhsOceywwpxnPTOxzSvwrq9vFo99byTKs0xYohDZPsRqMkLgZKnxqC3uBo7QiW4syO7uWDso6K4BDDH1D0yPMetMtv1b4/wDOqs7ArfNrdN5zgD4hFJ/rD7qtO3UjOaozVW3bxZc9hHJ/mp1PyYMn8WH3VZNQPHWl/SbC4iAyxjJX9JfaXHrkYrQ5ZorxTkZpq4S0GK7t7wYb6TDH3kWG2YDPOpXxO23xqBWooBqb4QsYJ7lIbksqygqjg45ZG2iJ8wW2x5kUEJRWe+s3hkeKQYdGKsPUf2eNYKAooooCiiigKKKKAooooCiitjT7J5pUijGXdgqj1Pj8B1oNeimPjTSoILpre0Dv3KDvWyWy4H4Q7bKBtnwByPClwmgKKceNOG4bK1s9m+lSrzy5bZRj3QvgeZgP1TScc+AJPgB1PkBQdD9iln3emKx6ySO/yzyj9yin2ozhnTfo1pBB4xxqp+OPa/fmpOqCiiig5d7QND+h380QGELc8f6L5IA+ByPlWLgnW/od5FMfczyyfoNsx+Wx+VW523cNd/bLdRjMlvnmx4xnHN+yRn4c3nVDVA76zo0VlqbI6RtDKpe3Mme6BfPdl+UjmQP7JHQAg+FRer2V7KBdTcnMIw6orRh0jUkq6xKciMEk8wHrTDpQ/lXTjbNg3loC0O+8sePc38fq/JTUfoF9DKztOjJPFbSI8pb2VjCd0W7rl5mlCvy8ueXO5xUH1xJENQtRqEY/DRAR3aD092cDyIO59PQ0k0y6VqMllN9Kto5PorMY8SjIlTbmRiNicHII6HHXcHY4m4bjMf03T/btG99B71u3irjqF8j6jwwaBSoooqgooooCiiigKKKKAp+4UgXTrVtSmH4aQFLSM+JbrLjywOvln7QrT4V4XQR/TtRzHaJuinZrhvqqo6lf4/DJry4u5NWunZnSFYk5oYmVmUIrKOQBFOdjltvlgbQecPxA200wiF40rEXKJIVlijzz84C7+1JuWww9kAjqa94H0CK71ELEHNtHiRu8xkAYIV8bbvt6gGt/ivW5lWOOORY7gnkeOzdHifqpI5Rzo5YAch9akNVI0fTBbqR9NuxmUjcouN9/QeyPUsaBS7QNe+mXssin8Gp7uP8ARUkc36xyfgRW32WaJ9K1GIEZSL8K/wCoRyD9vlpRroTsb4a+i2ffOMS3GGOeoQZ7tfuJb9aqLAoooqgooooPmSMMCrAEEEEHoQeoNczdonCZ0+6KKD3D5aFvTxTPmvT4YNdN1C8XcNxX9u0Eux6o/ijDow/tHiKDmHSdSktpkmhbldDkeR81PmCNiKfdesxdx/yrpu0i7XMIAJU49puUj2gVO4wQRv50ja7o8tpM0E68rr9zDwZT4g1m4a4hmsphLCfIOh92RfFW/sPhUDjpOp/TreeAEBjbAyzSBVWMCRMrGq4WOJEDNtuxPwqNFvdaZM8tq3NEAC8bshYxno08IbmRWzscZGRnFSepaBDqMbXelHkmx+GtchTnqSgO25AP2SR4HatOx1KC4n5LmJoLhnzK/ME5hyhZIhzYOZQqryNsCcg+FQfL6VZal7Vm62t0dzbSHCOfExN4Z8v3ClXV9FuLVuW4heM+bDY/Bh7J+RqS4mSJpWENu8cueYqqMgA3ODGSeVlAHtKeU9cCpHQ+JtSSDmCm5tgSpWVO9XbBIB94bEeON6BMopz/AJa0mf8AH2MkDnqbaTb5Idv92g2OituLq7T0aIN+8CrQmUU5pY6Ku7XV2/osQU/vFZI9X0mE/wA3sJbiTwM8hIP6gyP92lCxpGiXF03LbwvIfNRsPix9kfM04RaNY6Zh751ubobrbRnKofAyHx+f3Gsd9xLqE6AGSGxtyCQqlYiVGQSFyZpMYI9kY/fXxo2jWqTwhh9IjmtpZe8kBCkhWLAIvtqylWzkk5NQYPpkup3Q+mFgirzpboCvNHsSkPryZOerAHHpIavraW3cgc78gaS3lQIsbrIOXuuQe0iKPZIJ5sg58DWnca3AGgFlG9xLGSLdpAweEb8qELtOB1XOMZ3zUzpHDkGmoL3VSGmO8VvkMeY77gbFh+yPXag+OENGi06D+Ur8Yc/4vCepJ3Bwd+YjpnoMk+iFrmrSXU7zzHLufko+qq+QA2rb4q4lmvpjJMcAZCIOiL5DzPTJ8fTpWLhrQJr6dYIBud2Y9EXxZvT08TVwJ7sv4RN/dZkU/R4SGkPgx6rH656n0+IrpACozhrQorK3SCEeyo3J6u31mb1JqUqgooooCiiigKKKKBb434Oh1GLlk9mVQe7lHVSfA/aU+IrnPiLQZ7KYw3CFWHQ/VceDIfEfwrrCoziDQYLyIxXCBlPQ9GU/aVuqmg5X07UJYJFlhdkdejL/AAPgR6Gn1OJLDUlCamgguMYW5jGAfLnA6D0OR6itTjPsxubMmSEGeDrzKPbT9NPEeq59QKRKkDzrXAl9CRNbObqPACywvlgoGwIzkjG3sk/AV88P8Rw24to5VeM2/OSrRKxZ2LNzqxw8e5UY3GFGxpb0bX7m1ObeZ4/QHKn4qcqfupui7SVmUJqNlBcDxZVCt8cHIz6gioPhWtJbZ7aJ1eVZIpWkZQnfs0gE/JnHshHOEwPdJ8aw8VWFoIrp4VTKXCxR92jL3ftZbvD3hWRWQMAQuc1s8/D8u5S5tieoBdwP6/3ACiPQdEb3NTkUHwaNl6efNGKCE4Yt4Oa6D8knJbGVHMfNgoyc4CPsx5WYYPlnwpgl1C2jjkWJoIwY7d0cExCU4YTFkgXniI9kmMAbjPjWJuHtEXd9Sdh5KhP9WM16H4ei3C3NyR0zzqD/AFP3g0EbpnEJjIRZZ7kpkLGqDkcHJ5X5gZCoZm/8Zrf0PgS/mjX6S/0S2QsR3hAI5/f5VzlQRn3iPgayydpiwryadZQ24+0wBP3Ljf1JpQ1riK6uzm4mdx9noo+CrgfuoHeTibT9MUppiCe4Iw1w+4+R+sPRcD1NV/qupy3MhlnkaRz4nw9AOij0FagqweC+yy4usSXINvB1Gfxjj81fqD1b7vGrAq8L8NT30wigX9Nz7sY8Sx/s6mujuEOFYNPh7uEZY4LyH3nPmfIeQ8K39E0aG0iWG3QIi+A6n1Yndj6mt+qCiiigKKKKAooooCiiigKKKKApQ4p7ObK9Jcp3Up/KReyT+kvuv8SM+tN9FBz9r/ZFew5Nvy3KfmkI/wCyxAPyOfSknUdIngOJ4ZI8fbQgff0rrevmSMMMMAR5EZoOPQaK6Q4y0C1MTubaAsOjGJM/fy5qhuIIVVvZULv4ADwHlUERXhbHWp3hu3R2HMqtueoB8PWr64S0C1WNGW2gViN2ESAn4kDNBzzpuiXNx+Iglk/RQkff0p34f7H7ybDXJW3TyyHf7lPKP2j8KvtEAGAAB5DavqqFXhfs/srLDRx88v8AnZPab15Qdk/VA+dNVFFAUUUUBRR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84998" name="AutoShape 6" descr="data:image/jpeg;base64,/9j/4AAQSkZJRgABAQAAAQABAAD/2wCEAAkGBxQTEhUUEhQWFhUXFxobGRgYGBwbHxgeGh4YGhYYGBsbHCogGB4lGxcVIzEhJSkrLi4uHh8zODMtOCgtLisBCgoKDg0OGBAQFywfHRwsKywsLCwsLCwsLCwsLCwrLCwsLCssLCwsLCwsLDcsLCwsLCwsLCwsKywsLCsrLCw3LP/AABEIAKoAwAMBIgACEQEDEQH/xAAcAAACAgMBAQAAAAAAAAAAAAAABgUHAwQIAQL/xABNEAACAQMCAwUEBAkFDwUAAAABAgMABBEFIQYSMQcTQVFhIjJxgRRCUpEjM0NicoKSobEVJJOywRYXJTQ1U1RVc6LC0dLT4TZEY7Pw/8QAFgEBAQEAAAAAAAAAAAAAAAAAAAEC/8QAGBEBAQADAAAAAAAAAAAAAAAAABEBMUH/2gAMAwEAAhEDEQA/ALxooooCiiigKKKKAopR4y7QbWwBUnvZ8bRIRkeXO3RB+/0NUvxR2i3t7lS/cxH8nESMjyZveb9wPlQXnr3HFjaZE0684+ontt9y9PnSJq3bcg2tbVm/OlcL8wqhifmRVMKMdK9qCw7ztiv29wQx/BC39ZqjZO0/Uz/7gD4Iv/Kk4mvnnHmKB0i7UNTH5cH4ov8AyqTs+2O/X31hk+Klf6rVXHOPMV9A0F06R22xnAurV0/OicOPiVYKR8uanzQeM7K7wIJ1LH6jey37LYNctUEZ61R2JRXN/C/aZe2eFLd/EPqSk5A8lfcj55q6OEOOrW/AEbckuMmJ8Bh58vg49R+6gaKKKKAooooCiiigKKKKAoorxjjc9KAZgASTgDck+FUz2h9qrEtb6e2F6NOOp8xF5D877vOovtS7QzdM1rati2GzuPyx8R/s/wCPwqtqD0nck7knJJ3JJ6knxPrQBk4G5PQefoKmuGOGJr1j3eEiT8ZM+yRjqcnxON8fwphfiG007MemoJ5/rXcozg//ABL/APh8ag0dM7P7hk725ZLOH7c5wT8EznPocGtj/A1rtie/kHj+Lj/8j9qlTVNSluJO8nkaR/NjnHoo6KPQVqUDsO0EIMW2n2kI8Mr3hH6xA/hXjdqWo9FeJR5LEBSVXnMKQO69qeo4wzxMPJoga+v74Yfa50+0mHjhe7J+YDfwpG5hXtIHoHRbrwnsJD4+/H/bt+zWvqnZ1cKne2rpeQ/ahPtfNMnf0BJpNrc0nVZrZ+8t5GjbxKnr6MOjD41BqMMEgggjYg7EHxBHga9jcqQykhgcgg4II6EEdDVgw8SWepARanGIJ+i3ce2T4d4PD55Hwpc4r4SnsWBfDxP+LmT3XzuPgcb4+7NWixezvtV5itvqBGdglwdgT05ZfAH87p548bfFcd1avZV2iGJks7tsxHCxSE/iz0CMfseR8OnQ7UXfRRRQFFFFAUUUUBVR9tHGpQGwgO7D8OwPQHpEPUjr6YHjs/8AGvEK2NpJOcFgMRqfrOdlHwzufQGuXbm4aR2eRizuSzMepJ3JoMVM3B/C4ueeed+5tId5ZPPG/ImerHbzxkeYrT4T4fe9uBEDyoBzSyeCIPeJ8M+Vb/GvEazlba1HJZwbRqPrkdZG88+H3+NQecV8WmdRb2y9xZpskS7c+PryeZPl/bSvRTBw9w4JUa4uZO4tEOGkx7UhH1IR9dvDO4HyoInTdOluJBHBG0jnwUZx6k9FHqcCmNuGLW2/x+8AcdYLYCR/gzn2UPxBrDqvFp5Db2SfRrbphT+Ek/OlfqSfIUsAUDV/dFZRbW2nI2Pr3MjSMfXkGAvyNfX931wPchtEHkLdD/HNKdFIGwcf3B2eG0ceRt0H8MV7/dJZS7XOmxjPV7Z2jYfqnY/NqUqKQOKcLWl1/k+8HOekFyAjn0Vx7Lfd99LWq6XNbSGOeNo3Hgw6+qnow9RWmRTXo/GTBBb3yfSrbph/xkf50b9dvI/uoFSm7g/jI26/Rrle+s32aNtymfrJ8OvL92DWvxJwuIoxdWknf2bHZ8e1ET9SUDoR0zt8s0s02GvjXhL6MFuLZu9s5d45Bvyc24RyPuBPwO/VUIpw4C4oWAta3WGs59nDdIyfrjyHn9/hUdxpw01jcGMnmjb2on+0h6Z9RsD9/jUFqdjfGpnT6HOfwsa/gmJ/GINuU/nLt8R8DVo1yHp99JBKksTcskbBlPqPPzHgRXU/C+tpeWsVwmwddx9lhs6/I5rQlaKKKAoorW1K8WGKSV/djRnPwUE/2UFGduGvd9eLbKfYtxuPOR+pPwXA+bedVvWa8u2lkeWTd5GLt8WOTj03pj7OdJWe8Dy/ibdTNIT0wm6g+mQD8jUEnrp/k3T0sl/xi6USXJ8VQ7JF6Z32/S86Q6keINXa7uJbh+sjEgeS9FX5DFatlatLIkUYy8jKqj1Y4H8aCY4V0NJuee4YpaQYMrDq56rCnmzdPQGsPE3ED3cgJAjijHLFEvuxr4fFj4mpHja9WPksLc/gLb3iPysx/GyN542A+B9MKtAUUUUBRRRQFFFFAUUUUE1wtxG9nIWA54nHLLEd1kU9dunNjoa3OMdASHu7m1YvaXGTGfGNtyYW9RvjO+B44yVmnDgHUEcvp9wf5vcjCk/k5fybr5Zxj449cgn1ZHDrjVNOexc/zm1HPbt4so25PX7JHkVPhsganYvBNJDIMPG5U/I9R6EYI9CK2+GdZazuorhfqN7Q81Ozj7s/uoIwjz2NWn2Ea+UnktHPsSjnT0dfeA/SXH7PrS52p6OsF6ZI8d1cr3q46Zb38fE+1+tS1o+pNbTxXCdYnD48wPeX5jI+dB1xRWOCYOqupyrAEHzBGQfurJVBSR2x3/daZKB1lKx/Jj7X7gadGkA6mq77ZdJubyG3jtIjLyyl3wyrjClVzzsM+833VKKCqa0niAwWtzbrGC1yFDS82Cqr1ULy75yd8isicGXzSvCsBaWNVZ0EkeUDe7nLgH5ZFQbrgkHqDg4IPTyI2PxFB81K8Oa0bSUzLGHkCOsZLYEbMCBJjB5iM9MjO+9eX3DtzDCs8sXLC+OR+eMhs7jlCuSdvSt614E1GRFeO1ZkYAqwkhwQehH4SgXic7k5J6k+PmTXlNA7PNT8bNx6mSLb12kpZkTBIPUEg/Lag+aKmNE4Wu7sc1vA7qDjn2Vc+QZiAT6DNfWrcKXttvNbSKv2gOdfmyZA+eKCFopitOBtQljSWK2Z45EV1YPGAQwDDZnBHXxFZf73mp/6G/8ASQ/9ygWKKn7bgy+keVIoDIYXMcnLJH7LDqDzOD862P73mp/6G/8ASQ/9ygWKKmZOFbsXC2vc/wA4ZOcRc6Zxv4luUnCk4BO3zxvf3vNT/wBDf+kh/wC5QLFeqxBBBIIOQR1BHQj1qQ1jQrm1IFzC8WenMAQfgykqfka19OsJJ5FihXnkb3V5lXPjgFiBn50EhxRrxvZElaIJII1SQhsiQqMc+OUcmfLJ8N9qhqlH4duRcC1MX84P5Pnjz0yBnn5c43xnNYdX0ie1fu7iMxuRzcpZTseh9liPA0EjrXE7XNnbWzxAG22WXnyWXGOUpy7fU35j7vTfaAqS07QLieN5YYueOP325415Ns7hnB6elZdJ4Zu7mNpbeEyRqSGYPGOUgZIIZwRsQelB0F2W3/faZbMTkqpjP6hK/wAAKa6rLsDuuaxmT7E5x8GVG/iTVlq4PSqPSo8qp3tx1GWFrPupXj5hcZ5GK5wYMZwd8ZP3mrjqme362OLNz0BmXH6XdEH/AHD94qZ2NbsUu3lurlpHZ27lBzMcnAbbJ8ahn7O48n/Clj1P1x/1199keuW9pLO9zKsYZFVchjk5JPuqaQ51HM2CDudx0O/UZqC2O020EWkWUYdZAjovOhyrYRt1PlUtd2LzaRYql4loQiHnd+QN7J9kHIz5/KlDi/W7aXSbS3imR5YuTnQBtsKQcEqAcE1L3l9pt1p1raz3wiaFUJ5UdtwpBG648ail7iW2ubOJJF1T6RzScmIZWbl9lmy3tn7NJDsSST1JyfnT2OGtH/1q39ER/wANJF0oDuEOVDMFOc5AJCnI67YrWEXLphjv9OtobS+Fq8SgPGCAxIGCCMhsZyQR1zWnqui6vaWs/JdC5iaNgw350H1mjzuTy58eh86XYLfRbqGJZJZbWWNAjMVBEmPrMACCSSdxg9M1MWWvafpdrNHZ3D3UsowMghFOMDbAAAzk9SayEfQ9buBNboJ5QgeJQochQoKqFwDjGBinTtn1SaK9jWKaRFMAOEdlGeZ98A9dqrnRiqzQlmCqsiEsc4ABBJOBnoKbe1nWILq6jktpVkQRBSQGGCGY78wHgwq9DR2SSPLaagzScru+8jHGCY/fJ8Mdc1EXWgzpG7jWo5CiM3JHOSzcoJwo7z0o7M9atIbO7hurhYjM2B7LE45OUnZSPGtIcNaP/rVv6E/9NBi7Mb2SXVrZpXZ2CyjLHJwI5SBk7nqabOJeF76S6mkiv1jRnyqGdl5RgbYB2pZ4eeystWgeO6ElusTM0rA++wlTk5VXIO6bEeZ8qXON54pr+5liZXR5OZWAO4IHmAadD72g3yR6XFZzXKXN2HUkqwYqAWJZt8j2Tyb7nNJ3Zv8A5Ttf9p/wtS0BU9wLeRw38EsrhI0YlmOdtj5AnxpA6Xv/AKnX/aJ/9Qph4hS01WWexkPdXdux7p/tDAO32l3wy9fEedJ91rdsdeW6EydxzK3eYbG0fKRjlznI8qXeL9SDalNcW0uQZA8ciZGMKo8QCDkGkDnwZpstvZatDMhR1XBB8fZbDKfFT4GsvZPqf0bS7645eYRTFivTIEcWQPXFbUHaDBc6dKtzIkV00bIRhsOceywwpxnPTOxzSvwrq9vFo99byTKs0xYohDZPsRqMkLgZKnxqC3uBo7QiW4syO7uWDso6K4BDDH1D0yPMetMtv1b4/wDOqs7ArfNrdN5zgD4hFJ/rD7qtO3UjOaozVW3bxZc9hHJ/mp1PyYMn8WH3VZNQPHWl/SbC4iAyxjJX9JfaXHrkYrQ5ZorxTkZpq4S0GK7t7wYb6TDH3kWG2YDPOpXxO23xqBWooBqb4QsYJ7lIbksqygqjg45ZG2iJ8wW2x5kUEJRWe+s3hkeKQYdGKsPUf2eNYKAooooCiiigKKKKAooooCiitjT7J5pUijGXdgqj1Pj8B1oNeimPjTSoILpre0Dv3KDvWyWy4H4Q7bKBtnwByPClwmgKKceNOG4bK1s9m+lSrzy5bZRj3QvgeZgP1TScc+AJPgB1PkBQdD9iln3emKx6ySO/yzyj9yin2ozhnTfo1pBB4xxqp+OPa/fmpOqCiiig5d7QND+h380QGELc8f6L5IA+ByPlWLgnW/od5FMfczyyfoNsx+Wx+VW523cNd/bLdRjMlvnmx4xnHN+yRn4c3nVDVA76zo0VlqbI6RtDKpe3Mme6BfPdl+UjmQP7JHQAg+FRer2V7KBdTcnMIw6orRh0jUkq6xKciMEk8wHrTDpQ/lXTjbNg3loC0O+8sePc38fq/JTUfoF9DKztOjJPFbSI8pb2VjCd0W7rl5mlCvy8ueXO5xUH1xJENQtRqEY/DRAR3aD092cDyIO59PQ0k0y6VqMllN9Kto5PorMY8SjIlTbmRiNicHII6HHXcHY4m4bjMf03T/btG99B71u3irjqF8j6jwwaBSoooqgooooCiiigKKKKAp+4UgXTrVtSmH4aQFLSM+JbrLjywOvln7QrT4V4XQR/TtRzHaJuinZrhvqqo6lf4/DJry4u5NWunZnSFYk5oYmVmUIrKOQBFOdjltvlgbQecPxA200wiF40rEXKJIVlijzz84C7+1JuWww9kAjqa94H0CK71ELEHNtHiRu8xkAYIV8bbvt6gGt/ivW5lWOOORY7gnkeOzdHifqpI5Rzo5YAch9akNVI0fTBbqR9NuxmUjcouN9/QeyPUsaBS7QNe+mXssin8Gp7uP8ARUkc36xyfgRW32WaJ9K1GIEZSL8K/wCoRyD9vlpRroTsb4a+i2ffOMS3GGOeoQZ7tfuJb9aqLAoooqgooooPmSMMCrAEEEEHoQeoNczdonCZ0+6KKD3D5aFvTxTPmvT4YNdN1C8XcNxX9u0Eux6o/ijDow/tHiKDmHSdSktpkmhbldDkeR81PmCNiKfdesxdx/yrpu0i7XMIAJU49puUj2gVO4wQRv50ja7o8tpM0E68rr9zDwZT4g1m4a4hmsphLCfIOh92RfFW/sPhUDjpOp/TreeAEBjbAyzSBVWMCRMrGq4WOJEDNtuxPwqNFvdaZM8tq3NEAC8bshYxno08IbmRWzscZGRnFSepaBDqMbXelHkmx+GtchTnqSgO25AP2SR4HatOx1KC4n5LmJoLhnzK/ME5hyhZIhzYOZQqryNsCcg+FQfL6VZal7Vm62t0dzbSHCOfExN4Z8v3ClXV9FuLVuW4heM+bDY/Bh7J+RqS4mSJpWENu8cueYqqMgA3ODGSeVlAHtKeU9cCpHQ+JtSSDmCm5tgSpWVO9XbBIB94bEeON6BMopz/AJa0mf8AH2MkDnqbaTb5Idv92g2OituLq7T0aIN+8CrQmUU5pY6Ku7XV2/osQU/vFZI9X0mE/wA3sJbiTwM8hIP6gyP92lCxpGiXF03LbwvIfNRsPix9kfM04RaNY6Zh751ubobrbRnKofAyHx+f3Gsd9xLqE6AGSGxtyCQqlYiVGQSFyZpMYI9kY/fXxo2jWqTwhh9IjmtpZe8kBCkhWLAIvtqylWzkk5NQYPpkup3Q+mFgirzpboCvNHsSkPryZOerAHHpIavraW3cgc78gaS3lQIsbrIOXuuQe0iKPZIJ5sg58DWnca3AGgFlG9xLGSLdpAweEb8qELtOB1XOMZ3zUzpHDkGmoL3VSGmO8VvkMeY77gbFh+yPXag+OENGi06D+Ur8Yc/4vCepJ3Bwd+YjpnoMk+iFrmrSXU7zzHLufko+qq+QA2rb4q4lmvpjJMcAZCIOiL5DzPTJ8fTpWLhrQJr6dYIBud2Y9EXxZvT08TVwJ7sv4RN/dZkU/R4SGkPgx6rH656n0+IrpACozhrQorK3SCEeyo3J6u31mb1JqUqgooooCiiigKKKKBb434Oh1GLlk9mVQe7lHVSfA/aU+IrnPiLQZ7KYw3CFWHQ/VceDIfEfwrrCoziDQYLyIxXCBlPQ9GU/aVuqmg5X07UJYJFlhdkdejL/AAPgR6Gn1OJLDUlCamgguMYW5jGAfLnA6D0OR6itTjPsxubMmSEGeDrzKPbT9NPEeq59QKRKkDzrXAl9CRNbObqPACywvlgoGwIzkjG3sk/AV88P8Rw24to5VeM2/OSrRKxZ2LNzqxw8e5UY3GFGxpb0bX7m1ObeZ4/QHKn4qcqfupui7SVmUJqNlBcDxZVCt8cHIz6gioPhWtJbZ7aJ1eVZIpWkZQnfs0gE/JnHshHOEwPdJ8aw8VWFoIrp4VTKXCxR92jL3ftZbvD3hWRWQMAQuc1s8/D8u5S5tieoBdwP6/3ACiPQdEb3NTkUHwaNl6efNGKCE4Yt4Oa6D8knJbGVHMfNgoyc4CPsx5WYYPlnwpgl1C2jjkWJoIwY7d0cExCU4YTFkgXniI9kmMAbjPjWJuHtEXd9Sdh5KhP9WM16H4ei3C3NyR0zzqD/AFP3g0EbpnEJjIRZZ7kpkLGqDkcHJ5X5gZCoZm/8Zrf0PgS/mjX6S/0S2QsR3hAI5/f5VzlQRn3iPgayydpiwryadZQ24+0wBP3Ljf1JpQ1riK6uzm4mdx9noo+CrgfuoHeTibT9MUppiCe4Iw1w+4+R+sPRcD1NV/qupy3MhlnkaRz4nw9AOij0FagqweC+yy4usSXINvB1Gfxjj81fqD1b7vGrAq8L8NT30wigX9Nz7sY8Sx/s6mujuEOFYNPh7uEZY4LyH3nPmfIeQ8K39E0aG0iWG3QIi+A6n1Yndj6mt+qCiiigKKKKAooooCiiigKKKKApQ4p7ObK9Jcp3Up/KReyT+kvuv8SM+tN9FBz9r/ZFew5Nvy3KfmkI/wCyxAPyOfSknUdIngOJ4ZI8fbQgff0rrevmSMMMMAR5EZoOPQaK6Q4y0C1MTubaAsOjGJM/fy5qhuIIVVvZULv4ADwHlUERXhbHWp3hu3R2HMqtueoB8PWr64S0C1WNGW2gViN2ESAn4kDNBzzpuiXNx+Iglk/RQkff0p34f7H7ybDXJW3TyyHf7lPKP2j8KvtEAGAAB5DavqqFXhfs/srLDRx88v8AnZPab15Qdk/VA+dNVFFAUUUUBRRRQFFFF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20" name="Rectangle 2"/>
          <p:cNvSpPr>
            <a:spLocks noChangeArrowheads="1"/>
          </p:cNvSpPr>
          <p:nvPr/>
        </p:nvSpPr>
        <p:spPr bwMode="auto">
          <a:xfrm>
            <a:off x="495300" y="4882480"/>
            <a:ext cx="5613400" cy="1066800"/>
          </a:xfrm>
          <a:prstGeom prst="rect">
            <a:avLst/>
          </a:prstGeom>
          <a:noFill/>
          <a:ln w="9525">
            <a:noFill/>
            <a:miter lim="800000"/>
            <a:headEnd/>
            <a:tailEnd/>
          </a:ln>
        </p:spPr>
        <p:txBody>
          <a:bodyPr lIns="0" tIns="0" rIns="0" bIns="0"/>
          <a:lstStyle/>
          <a:p>
            <a:r>
              <a:rPr lang="en-IE" sz="2000" dirty="0" smtClean="0">
                <a:solidFill>
                  <a:schemeClr val="bg2"/>
                </a:solidFill>
                <a:latin typeface="Arial" pitchFamily="34" charset="0"/>
                <a:cs typeface="Arial" pitchFamily="34" charset="0"/>
              </a:rPr>
              <a:t>Phase 2 Presentation </a:t>
            </a:r>
          </a:p>
          <a:p>
            <a:r>
              <a:rPr lang="en-US" sz="1600" dirty="0" smtClean="0">
                <a:latin typeface="Arial" pitchFamily="34" charset="0"/>
                <a:cs typeface="Arial" pitchFamily="34" charset="0"/>
              </a:rPr>
              <a:t>Strategy Development</a:t>
            </a:r>
          </a:p>
          <a:p>
            <a:r>
              <a:rPr lang="en-IE" sz="1600" dirty="0" smtClean="0">
                <a:latin typeface="Arial" pitchFamily="34" charset="0"/>
                <a:cs typeface="Arial" pitchFamily="34" charset="0"/>
              </a:rPr>
              <a:t>September 2016</a:t>
            </a:r>
            <a:endParaRPr lang="en-IE" sz="1600" dirty="0">
              <a:latin typeface="Arial" pitchFamily="34" charset="0"/>
              <a:cs typeface="Arial" pitchFamily="34" charset="0"/>
            </a:endParaRPr>
          </a:p>
        </p:txBody>
      </p:sp>
      <p:grpSp>
        <p:nvGrpSpPr>
          <p:cNvPr id="17" name="Group 16"/>
          <p:cNvGrpSpPr/>
          <p:nvPr/>
        </p:nvGrpSpPr>
        <p:grpSpPr>
          <a:xfrm>
            <a:off x="776536" y="908720"/>
            <a:ext cx="8234164" cy="3528392"/>
            <a:chOff x="319236" y="1107281"/>
            <a:chExt cx="9277201" cy="4232673"/>
          </a:xfrm>
        </p:grpSpPr>
        <p:pic>
          <p:nvPicPr>
            <p:cNvPr id="18" name="Picture 1"/>
            <p:cNvPicPr>
              <a:picLocks noChangeAspect="1" noChangeArrowheads="1"/>
            </p:cNvPicPr>
            <p:nvPr/>
          </p:nvPicPr>
          <p:blipFill>
            <a:blip r:embed="rId3" cstate="print"/>
            <a:srcRect/>
            <a:stretch>
              <a:fillRect/>
            </a:stretch>
          </p:blipFill>
          <p:spPr bwMode="auto">
            <a:xfrm>
              <a:off x="319236" y="2518172"/>
              <a:ext cx="2350740" cy="1446609"/>
            </a:xfrm>
            <a:prstGeom prst="rect">
              <a:avLst/>
            </a:prstGeom>
            <a:noFill/>
            <a:ln w="12700">
              <a:noFill/>
              <a:round/>
              <a:headEnd/>
              <a:tailEnd/>
            </a:ln>
          </p:spPr>
        </p:pic>
        <p:pic>
          <p:nvPicPr>
            <p:cNvPr id="19" name="Picture 4"/>
            <p:cNvPicPr>
              <a:picLocks noChangeArrowheads="1"/>
            </p:cNvPicPr>
            <p:nvPr/>
          </p:nvPicPr>
          <p:blipFill>
            <a:blip r:embed="rId4" cstate="print"/>
            <a:srcRect/>
            <a:stretch>
              <a:fillRect/>
            </a:stretch>
          </p:blipFill>
          <p:spPr bwMode="auto">
            <a:xfrm>
              <a:off x="319237" y="1107281"/>
              <a:ext cx="2341066" cy="1422053"/>
            </a:xfrm>
            <a:prstGeom prst="rect">
              <a:avLst/>
            </a:prstGeom>
            <a:noFill/>
            <a:ln w="12700">
              <a:noFill/>
              <a:miter lim="800000"/>
              <a:headEnd/>
              <a:tailEnd/>
            </a:ln>
          </p:spPr>
        </p:pic>
        <p:pic>
          <p:nvPicPr>
            <p:cNvPr id="23" name="Picture 5"/>
            <p:cNvPicPr>
              <a:picLocks noChangeArrowheads="1"/>
            </p:cNvPicPr>
            <p:nvPr/>
          </p:nvPicPr>
          <p:blipFill>
            <a:blip r:embed="rId5" cstate="print"/>
            <a:srcRect/>
            <a:stretch>
              <a:fillRect/>
            </a:stretch>
          </p:blipFill>
          <p:spPr bwMode="auto">
            <a:xfrm>
              <a:off x="2660303" y="1107281"/>
              <a:ext cx="2307208" cy="1419820"/>
            </a:xfrm>
            <a:prstGeom prst="rect">
              <a:avLst/>
            </a:prstGeom>
            <a:noFill/>
            <a:ln w="12700">
              <a:noFill/>
              <a:miter lim="800000"/>
              <a:headEnd/>
              <a:tailEnd/>
            </a:ln>
          </p:spPr>
        </p:pic>
        <p:pic>
          <p:nvPicPr>
            <p:cNvPr id="25" name="Picture 6"/>
            <p:cNvPicPr>
              <a:picLocks noChangeArrowheads="1"/>
            </p:cNvPicPr>
            <p:nvPr/>
          </p:nvPicPr>
          <p:blipFill>
            <a:blip r:embed="rId6" cstate="print"/>
            <a:srcRect/>
            <a:stretch>
              <a:fillRect/>
            </a:stretch>
          </p:blipFill>
          <p:spPr bwMode="auto">
            <a:xfrm>
              <a:off x="2660303" y="2518172"/>
              <a:ext cx="2307208" cy="1419820"/>
            </a:xfrm>
            <a:prstGeom prst="rect">
              <a:avLst/>
            </a:prstGeom>
            <a:noFill/>
            <a:ln w="12700">
              <a:noFill/>
              <a:miter lim="800000"/>
              <a:headEnd/>
              <a:tailEnd/>
            </a:ln>
          </p:spPr>
        </p:pic>
        <p:pic>
          <p:nvPicPr>
            <p:cNvPr id="26" name="Picture 7"/>
            <p:cNvPicPr>
              <a:picLocks noChangeArrowheads="1"/>
            </p:cNvPicPr>
            <p:nvPr/>
          </p:nvPicPr>
          <p:blipFill>
            <a:blip r:embed="rId7" cstate="print"/>
            <a:srcRect/>
            <a:stretch>
              <a:fillRect/>
            </a:stretch>
          </p:blipFill>
          <p:spPr bwMode="auto">
            <a:xfrm>
              <a:off x="4962674" y="1107281"/>
              <a:ext cx="2321719" cy="1428750"/>
            </a:xfrm>
            <a:prstGeom prst="rect">
              <a:avLst/>
            </a:prstGeom>
            <a:noFill/>
            <a:ln w="12700">
              <a:noFill/>
              <a:miter lim="800000"/>
              <a:headEnd/>
              <a:tailEnd/>
            </a:ln>
          </p:spPr>
        </p:pic>
        <p:pic>
          <p:nvPicPr>
            <p:cNvPr id="27" name="Picture 8"/>
            <p:cNvPicPr>
              <a:picLocks noChangeArrowheads="1"/>
            </p:cNvPicPr>
            <p:nvPr/>
          </p:nvPicPr>
          <p:blipFill>
            <a:blip r:embed="rId8" cstate="print"/>
            <a:srcRect/>
            <a:stretch>
              <a:fillRect/>
            </a:stretch>
          </p:blipFill>
          <p:spPr bwMode="auto">
            <a:xfrm>
              <a:off x="319236" y="3902274"/>
              <a:ext cx="2408783" cy="1430982"/>
            </a:xfrm>
            <a:prstGeom prst="rect">
              <a:avLst/>
            </a:prstGeom>
            <a:noFill/>
            <a:ln w="12700">
              <a:noFill/>
              <a:miter lim="800000"/>
              <a:headEnd/>
              <a:tailEnd/>
            </a:ln>
          </p:spPr>
        </p:pic>
        <p:pic>
          <p:nvPicPr>
            <p:cNvPr id="28" name="Picture 9"/>
            <p:cNvPicPr>
              <a:picLocks noChangeArrowheads="1"/>
            </p:cNvPicPr>
            <p:nvPr/>
          </p:nvPicPr>
          <p:blipFill>
            <a:blip r:embed="rId9" cstate="print"/>
            <a:srcRect/>
            <a:stretch>
              <a:fillRect/>
            </a:stretch>
          </p:blipFill>
          <p:spPr bwMode="auto">
            <a:xfrm>
              <a:off x="4962674" y="2509242"/>
              <a:ext cx="2321719" cy="1428750"/>
            </a:xfrm>
            <a:prstGeom prst="rect">
              <a:avLst/>
            </a:prstGeom>
            <a:noFill/>
            <a:ln w="12700">
              <a:noFill/>
              <a:miter lim="800000"/>
              <a:headEnd/>
              <a:tailEnd/>
            </a:ln>
          </p:spPr>
        </p:pic>
        <p:pic>
          <p:nvPicPr>
            <p:cNvPr id="29" name="Picture 10"/>
            <p:cNvPicPr>
              <a:picLocks noChangeArrowheads="1"/>
            </p:cNvPicPr>
            <p:nvPr/>
          </p:nvPicPr>
          <p:blipFill>
            <a:blip r:embed="rId10" cstate="print"/>
            <a:srcRect/>
            <a:stretch>
              <a:fillRect/>
            </a:stretch>
          </p:blipFill>
          <p:spPr bwMode="auto">
            <a:xfrm>
              <a:off x="2660303" y="3911203"/>
              <a:ext cx="2312045" cy="1422053"/>
            </a:xfrm>
            <a:prstGeom prst="rect">
              <a:avLst/>
            </a:prstGeom>
            <a:noFill/>
            <a:ln w="12700">
              <a:noFill/>
              <a:miter lim="800000"/>
              <a:headEnd/>
              <a:tailEnd/>
            </a:ln>
          </p:spPr>
        </p:pic>
        <p:pic>
          <p:nvPicPr>
            <p:cNvPr id="30" name="Picture 11"/>
            <p:cNvPicPr>
              <a:picLocks noChangeArrowheads="1"/>
            </p:cNvPicPr>
            <p:nvPr/>
          </p:nvPicPr>
          <p:blipFill>
            <a:blip r:embed="rId11" cstate="print"/>
            <a:srcRect/>
            <a:stretch>
              <a:fillRect/>
            </a:stretch>
          </p:blipFill>
          <p:spPr bwMode="auto">
            <a:xfrm>
              <a:off x="7284393" y="2518172"/>
              <a:ext cx="2307208" cy="1419820"/>
            </a:xfrm>
            <a:prstGeom prst="rect">
              <a:avLst/>
            </a:prstGeom>
            <a:noFill/>
            <a:ln w="12700">
              <a:noFill/>
              <a:miter lim="800000"/>
              <a:headEnd/>
              <a:tailEnd/>
            </a:ln>
          </p:spPr>
        </p:pic>
        <p:pic>
          <p:nvPicPr>
            <p:cNvPr id="31" name="Picture 12"/>
            <p:cNvPicPr>
              <a:picLocks noChangeArrowheads="1"/>
            </p:cNvPicPr>
            <p:nvPr/>
          </p:nvPicPr>
          <p:blipFill>
            <a:blip r:embed="rId12" cstate="print"/>
            <a:srcRect/>
            <a:stretch>
              <a:fillRect/>
            </a:stretch>
          </p:blipFill>
          <p:spPr bwMode="auto">
            <a:xfrm>
              <a:off x="4962674" y="3922366"/>
              <a:ext cx="2321719" cy="1417588"/>
            </a:xfrm>
            <a:prstGeom prst="rect">
              <a:avLst/>
            </a:prstGeom>
            <a:noFill/>
            <a:ln w="12700">
              <a:noFill/>
              <a:miter lim="800000"/>
              <a:headEnd/>
              <a:tailEnd/>
            </a:ln>
          </p:spPr>
        </p:pic>
        <p:pic>
          <p:nvPicPr>
            <p:cNvPr id="32" name="Picture 13"/>
            <p:cNvPicPr>
              <a:picLocks noChangeArrowheads="1"/>
            </p:cNvPicPr>
            <p:nvPr/>
          </p:nvPicPr>
          <p:blipFill>
            <a:blip r:embed="rId13" cstate="print"/>
            <a:srcRect/>
            <a:stretch>
              <a:fillRect/>
            </a:stretch>
          </p:blipFill>
          <p:spPr bwMode="auto">
            <a:xfrm>
              <a:off x="7274719" y="3916785"/>
              <a:ext cx="2321718" cy="1416471"/>
            </a:xfrm>
            <a:prstGeom prst="rect">
              <a:avLst/>
            </a:prstGeom>
            <a:noFill/>
            <a:ln w="12700">
              <a:noFill/>
              <a:miter lim="800000"/>
              <a:headEnd/>
              <a:tailEnd/>
            </a:ln>
          </p:spPr>
        </p:pic>
        <p:pic>
          <p:nvPicPr>
            <p:cNvPr id="33" name="Picture 14"/>
            <p:cNvPicPr>
              <a:picLocks noChangeAspect="1" noChangeArrowheads="1"/>
            </p:cNvPicPr>
            <p:nvPr/>
          </p:nvPicPr>
          <p:blipFill>
            <a:blip r:embed="rId14" cstate="print"/>
            <a:srcRect/>
            <a:stretch>
              <a:fillRect/>
            </a:stretch>
          </p:blipFill>
          <p:spPr bwMode="auto">
            <a:xfrm>
              <a:off x="7284393" y="1107281"/>
              <a:ext cx="2312044" cy="1422053"/>
            </a:xfrm>
            <a:prstGeom prst="rect">
              <a:avLst/>
            </a:prstGeom>
            <a:noFill/>
            <a:ln w="12700">
              <a:noFill/>
              <a:round/>
              <a:headEnd/>
              <a:tailEnd/>
            </a:ln>
          </p:spPr>
        </p:pic>
      </p:grpSp>
      <p:pic>
        <p:nvPicPr>
          <p:cNvPr id="34" name="Picture 33" descr="logo_sdcc_rgb.jpg"/>
          <p:cNvPicPr>
            <a:picLocks noChangeAspect="1"/>
          </p:cNvPicPr>
          <p:nvPr/>
        </p:nvPicPr>
        <p:blipFill>
          <a:blip r:embed="rId15" cstate="print"/>
          <a:srcRect l="7271" t="14703" r="6785" b="12185"/>
          <a:stretch>
            <a:fillRect/>
          </a:stretch>
        </p:blipFill>
        <p:spPr>
          <a:xfrm>
            <a:off x="6969224" y="5301208"/>
            <a:ext cx="2736304" cy="1296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Strategy 1 - Develop awareness of South Dublin County as a tourism destination (4)</a:t>
            </a:r>
            <a:endParaRPr lang="en-IE" dirty="0"/>
          </a:p>
        </p:txBody>
      </p:sp>
      <p:graphicFrame>
        <p:nvGraphicFramePr>
          <p:cNvPr id="5" name="Content Placeholder 6"/>
          <p:cNvGraphicFramePr>
            <a:graphicFrameLocks noGrp="1"/>
          </p:cNvGraphicFramePr>
          <p:nvPr>
            <p:ph idx="1"/>
          </p:nvPr>
        </p:nvGraphicFramePr>
        <p:xfrm>
          <a:off x="166687" y="836712"/>
          <a:ext cx="9394824" cy="2571913"/>
        </p:xfrm>
        <a:graphic>
          <a:graphicData uri="http://schemas.openxmlformats.org/drawingml/2006/table">
            <a:tbl>
              <a:tblPr firstRow="1" bandRow="1">
                <a:tableStyleId>{5C22544A-7EE6-4342-B048-85BDC9FD1C3A}</a:tableStyleId>
              </a:tblPr>
              <a:tblGrid>
                <a:gridCol w="3131608"/>
                <a:gridCol w="3131608"/>
                <a:gridCol w="3131608"/>
              </a:tblGrid>
              <a:tr h="407833">
                <a:tc gridSpan="3">
                  <a:txBody>
                    <a:bodyPr/>
                    <a:lstStyle/>
                    <a:p>
                      <a:pPr algn="ctr"/>
                      <a:r>
                        <a:rPr lang="en-IE" dirty="0" smtClean="0">
                          <a:solidFill>
                            <a:srgbClr val="FFFFFF"/>
                          </a:solidFill>
                        </a:rPr>
                        <a:t>Develop</a:t>
                      </a:r>
                      <a:r>
                        <a:rPr lang="en-IE" baseline="0" dirty="0" smtClean="0">
                          <a:solidFill>
                            <a:srgbClr val="FFFFFF"/>
                          </a:solidFill>
                        </a:rPr>
                        <a:t> awareness of South Dublin County as a tourism destination</a:t>
                      </a:r>
                      <a:endParaRPr lang="en-IE"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F72"/>
                    </a:solidFill>
                  </a:tcPr>
                </a:tc>
                <a:tc hMerge="1">
                  <a:txBody>
                    <a:bodyPr/>
                    <a:lstStyle/>
                    <a:p>
                      <a:endParaRPr lang="en-IE" dirty="0"/>
                    </a:p>
                  </a:txBody>
                  <a:tcPr>
                    <a:solidFill>
                      <a:srgbClr val="0F4F72"/>
                    </a:solidFill>
                  </a:tcPr>
                </a:tc>
                <a:tc hMerge="1">
                  <a:txBody>
                    <a:bodyPr/>
                    <a:lstStyle/>
                    <a:p>
                      <a:endParaRPr lang="en-IE" dirty="0"/>
                    </a:p>
                  </a:txBody>
                  <a:tcPr>
                    <a:solidFill>
                      <a:srgbClr val="0F4F72"/>
                    </a:solidFill>
                  </a:tcPr>
                </a:tc>
              </a:tr>
              <a:tr h="117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High-level</a:t>
                      </a:r>
                      <a:r>
                        <a:rPr lang="en-IE" sz="1400" b="1" baseline="0" dirty="0" smtClean="0"/>
                        <a:t> actions: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Alignment of brand with SDC tourism website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Integrate brand into tactical plan and all campaigns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Circulate brand toolkit</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Introduce brand to local community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Develop a tracking system to measure results/performance (implemented by the tourism industry)</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High-level actions: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Ongoing communication with DBFA to ensure alignment</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Ongoing communication with DBFA to ensure awareness of and use of available resources and promotion opportunities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Attendance at relevant DBFA training and workshops</a:t>
                      </a:r>
                    </a:p>
                    <a:p>
                      <a:endParaRPr lang="en-IE" sz="16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High-level actions: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Create survey for branding review (for circulation by Council to tourism industry for completion) to include review of use and consistency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Analysis of findings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Communication of findings to industry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Review of third party sites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Strategy 2 – Encourage collaboration and cohesion amongst the local tourism industry and key stakeholders </a:t>
            </a: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8718885"/>
              </p:ext>
            </p:extLst>
          </p:nvPr>
        </p:nvGraphicFramePr>
        <p:xfrm>
          <a:off x="632519" y="1052736"/>
          <a:ext cx="8136906" cy="5577840"/>
        </p:xfrm>
        <a:graphic>
          <a:graphicData uri="http://schemas.openxmlformats.org/drawingml/2006/table">
            <a:tbl>
              <a:tblPr firstRow="1" bandRow="1">
                <a:tableStyleId>{5C22544A-7EE6-4342-B048-85BDC9FD1C3A}</a:tableStyleId>
              </a:tblPr>
              <a:tblGrid>
                <a:gridCol w="2712302"/>
                <a:gridCol w="2712302"/>
                <a:gridCol w="2712302"/>
              </a:tblGrid>
              <a:tr h="370840">
                <a:tc gridSpan="3">
                  <a:txBody>
                    <a:bodyPr/>
                    <a:lstStyle/>
                    <a:p>
                      <a:pPr algn="ctr"/>
                      <a:r>
                        <a:rPr lang="en-IE" sz="1800" b="1" kern="1200" dirty="0" smtClean="0">
                          <a:solidFill>
                            <a:schemeClr val="lt1"/>
                          </a:solidFill>
                          <a:latin typeface="+mn-lt"/>
                          <a:ea typeface="+mn-ea"/>
                          <a:cs typeface="+mn-cs"/>
                        </a:rPr>
                        <a:t>Encourage collaboration and cohesion amongst the local tourism industry and key stakeholders </a:t>
                      </a:r>
                      <a:endParaRPr lang="en-IE"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F72"/>
                    </a:solidFill>
                  </a:tcPr>
                </a:tc>
                <a:tc hMerge="1">
                  <a:txBody>
                    <a:bodyPr/>
                    <a:lstStyle/>
                    <a:p>
                      <a:endParaRPr lang="en-IE" dirty="0"/>
                    </a:p>
                  </a:txBody>
                  <a:tcPr>
                    <a:solidFill>
                      <a:srgbClr val="0F4F72"/>
                    </a:solidFill>
                  </a:tcPr>
                </a:tc>
                <a:tc hMerge="1">
                  <a:txBody>
                    <a:bodyPr/>
                    <a:lstStyle/>
                    <a:p>
                      <a:endParaRPr lang="en-IE" dirty="0"/>
                    </a:p>
                  </a:txBody>
                  <a:tcPr>
                    <a:solidFill>
                      <a:srgbClr val="0F4F72"/>
                    </a:solidFill>
                  </a:tcPr>
                </a:tc>
              </a:tr>
              <a:tr h="370840">
                <a:tc gridSpan="3">
                  <a:txBody>
                    <a:bodyPr/>
                    <a:lstStyle/>
                    <a:p>
                      <a:r>
                        <a:rPr lang="en-IE" sz="1800" b="1" dirty="0" smtClean="0">
                          <a:latin typeface="Arial" pitchFamily="34" charset="0"/>
                          <a:cs typeface="Arial" pitchFamily="34" charset="0"/>
                        </a:rPr>
                        <a:t>Opportunity:</a:t>
                      </a:r>
                    </a:p>
                    <a:p>
                      <a:r>
                        <a:rPr lang="en-IE" sz="1800" kern="1200" dirty="0" smtClean="0">
                          <a:solidFill>
                            <a:schemeClr val="dk1"/>
                          </a:solidFill>
                          <a:latin typeface="+mn-lt"/>
                          <a:ea typeface="+mn-ea"/>
                          <a:cs typeface="+mn-cs"/>
                        </a:rPr>
                        <a:t>To develop knowledge of the local tourism product amongst the industry and key stakeholders</a:t>
                      </a:r>
                    </a:p>
                    <a:p>
                      <a:endParaRPr lang="en-IE" sz="1800" kern="1200" dirty="0" smtClean="0">
                        <a:solidFill>
                          <a:schemeClr val="dk1"/>
                        </a:solidFill>
                        <a:latin typeface="+mn-lt"/>
                        <a:ea typeface="+mn-ea"/>
                        <a:cs typeface="+mn-cs"/>
                      </a:endParaRPr>
                    </a:p>
                    <a:p>
                      <a:r>
                        <a:rPr lang="en-IE" sz="1800" kern="1200" dirty="0" smtClean="0">
                          <a:solidFill>
                            <a:schemeClr val="dk1"/>
                          </a:solidFill>
                          <a:latin typeface="+mn-lt"/>
                          <a:ea typeface="+mn-ea"/>
                          <a:cs typeface="+mn-cs"/>
                        </a:rPr>
                        <a:t>To facilitate the development and use of consistent marketing messages </a:t>
                      </a:r>
                    </a:p>
                    <a:p>
                      <a:endParaRPr lang="en-IE" sz="1800" kern="1200" dirty="0" smtClean="0">
                        <a:solidFill>
                          <a:schemeClr val="dk1"/>
                        </a:solidFill>
                        <a:latin typeface="+mn-lt"/>
                        <a:ea typeface="+mn-ea"/>
                        <a:cs typeface="+mn-cs"/>
                      </a:endParaRPr>
                    </a:p>
                    <a:p>
                      <a:r>
                        <a:rPr lang="en-IE" sz="1800" kern="1200" dirty="0" smtClean="0">
                          <a:solidFill>
                            <a:schemeClr val="dk1"/>
                          </a:solidFill>
                          <a:latin typeface="+mn-lt"/>
                          <a:ea typeface="+mn-ea"/>
                          <a:cs typeface="+mn-cs"/>
                        </a:rPr>
                        <a:t>To create development opportunities with neighbouring county councils </a:t>
                      </a:r>
                    </a:p>
                    <a:p>
                      <a:endParaRPr lang="en-IE" sz="1800" kern="1200" dirty="0" smtClean="0">
                        <a:solidFill>
                          <a:schemeClr val="dk1"/>
                        </a:solidFill>
                        <a:latin typeface="+mn-lt"/>
                        <a:ea typeface="+mn-ea"/>
                        <a:cs typeface="+mn-cs"/>
                      </a:endParaRPr>
                    </a:p>
                    <a:p>
                      <a:r>
                        <a:rPr lang="en-IE" sz="1800" kern="1200" dirty="0" smtClean="0">
                          <a:solidFill>
                            <a:schemeClr val="dk1"/>
                          </a:solidFill>
                          <a:latin typeface="+mn-lt"/>
                          <a:ea typeface="+mn-ea"/>
                          <a:cs typeface="+mn-cs"/>
                        </a:rPr>
                        <a:t>To increase the reach of all relevant marketing opportunities </a:t>
                      </a:r>
                    </a:p>
                    <a:p>
                      <a:endParaRPr lang="en-IE"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E" dirty="0"/>
                    </a:p>
                  </a:txBody>
                  <a:tcPr>
                    <a:noFill/>
                  </a:tcPr>
                </a:tc>
                <a:tc hMerge="1">
                  <a:txBody>
                    <a:bodyPr/>
                    <a:lstStyle/>
                    <a:p>
                      <a:endParaRPr lang="en-IE" dirty="0"/>
                    </a:p>
                  </a:txBody>
                  <a:tcPr>
                    <a:noFill/>
                  </a:tcPr>
                </a:tc>
              </a:tr>
              <a:tr h="370840">
                <a:tc>
                  <a:txBody>
                    <a:bodyPr/>
                    <a:lstStyle/>
                    <a:p>
                      <a:r>
                        <a:rPr lang="en-IE" sz="1800" b="1" dirty="0" smtClean="0"/>
                        <a:t>Objective</a:t>
                      </a:r>
                      <a:r>
                        <a:rPr lang="en-IE" sz="1800" b="1" baseline="0" dirty="0" smtClean="0"/>
                        <a:t> 1:</a:t>
                      </a:r>
                      <a:endParaRPr lang="en-IE"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000000"/>
                          </a:solidFill>
                          <a:effectLst/>
                          <a:uLnTx/>
                          <a:uFillTx/>
                          <a:latin typeface="+mn-lt"/>
                          <a:ea typeface="+mn-ea"/>
                          <a:cs typeface="+mn-cs"/>
                        </a:rPr>
                        <a:t>Objective 2:</a:t>
                      </a:r>
                    </a:p>
                    <a:p>
                      <a:endParaRPr lang="en-I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000000"/>
                          </a:solidFill>
                          <a:effectLst/>
                          <a:uLnTx/>
                          <a:uFillTx/>
                          <a:latin typeface="+mn-lt"/>
                          <a:ea typeface="+mn-ea"/>
                          <a:cs typeface="+mn-cs"/>
                        </a:rPr>
                        <a:t>Objective 3:</a:t>
                      </a:r>
                    </a:p>
                    <a:p>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70840">
                <a:tc>
                  <a:txBody>
                    <a:bodyPr/>
                    <a:lstStyle/>
                    <a:p>
                      <a:r>
                        <a:rPr lang="en-IE" sz="1800" dirty="0" smtClean="0"/>
                        <a:t>To encourage engagement</a:t>
                      </a:r>
                      <a:r>
                        <a:rPr lang="en-IE" sz="1800" baseline="0" dirty="0" smtClean="0"/>
                        <a:t> and </a:t>
                      </a:r>
                      <a:r>
                        <a:rPr lang="en-IE" sz="1800" b="1" baseline="0" dirty="0" smtClean="0"/>
                        <a:t>joint marketing initiatives</a:t>
                      </a:r>
                      <a:r>
                        <a:rPr lang="en-IE" sz="1800" baseline="0" dirty="0" smtClean="0"/>
                        <a:t> within the local tourism </a:t>
                      </a:r>
                      <a:r>
                        <a:rPr lang="en-IE" sz="1800" b="1" baseline="0" dirty="0" smtClean="0"/>
                        <a:t>industry</a:t>
                      </a:r>
                      <a:endParaRPr lang="en-IE"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IE" sz="1800" dirty="0" smtClean="0"/>
                        <a:t>To develop </a:t>
                      </a:r>
                      <a:r>
                        <a:rPr lang="en-IE" sz="1800" b="1" dirty="0" smtClean="0"/>
                        <a:t>collaborative</a:t>
                      </a:r>
                      <a:r>
                        <a:rPr lang="en-IE" sz="1800" dirty="0" smtClean="0"/>
                        <a:t> relationships with </a:t>
                      </a:r>
                      <a:r>
                        <a:rPr lang="en-IE" sz="1800" b="1" dirty="0" smtClean="0"/>
                        <a:t>neighbouring County Councils</a:t>
                      </a:r>
                      <a:endParaRPr lang="en-IE"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IE" sz="1800" dirty="0" smtClean="0"/>
                        <a:t>To use </a:t>
                      </a:r>
                      <a:r>
                        <a:rPr lang="en-IE" sz="1800" b="1" dirty="0" smtClean="0"/>
                        <a:t>key stakeholders</a:t>
                      </a:r>
                      <a:r>
                        <a:rPr lang="en-IE" sz="1800" b="1" baseline="0" dirty="0" smtClean="0"/>
                        <a:t> to improve reach </a:t>
                      </a:r>
                      <a:r>
                        <a:rPr lang="en-IE" sz="1800" baseline="0" dirty="0" smtClean="0"/>
                        <a:t>of external communications</a:t>
                      </a: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Strategy 3 – Develop creative campaigns to showcase existing and developing tourism products and services </a:t>
            </a: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1512599"/>
              </p:ext>
            </p:extLst>
          </p:nvPr>
        </p:nvGraphicFramePr>
        <p:xfrm>
          <a:off x="632519" y="1052736"/>
          <a:ext cx="8136906" cy="5303520"/>
        </p:xfrm>
        <a:graphic>
          <a:graphicData uri="http://schemas.openxmlformats.org/drawingml/2006/table">
            <a:tbl>
              <a:tblPr firstRow="1" bandRow="1">
                <a:tableStyleId>{5C22544A-7EE6-4342-B048-85BDC9FD1C3A}</a:tableStyleId>
              </a:tblPr>
              <a:tblGrid>
                <a:gridCol w="2712302"/>
                <a:gridCol w="2712302"/>
                <a:gridCol w="2712302"/>
              </a:tblGrid>
              <a:tr h="370840">
                <a:tc gridSpan="3">
                  <a:txBody>
                    <a:bodyPr/>
                    <a:lstStyle/>
                    <a:p>
                      <a:pPr algn="ctr"/>
                      <a:r>
                        <a:rPr lang="en-IE" sz="1800" b="1" kern="1200" dirty="0" smtClean="0">
                          <a:solidFill>
                            <a:schemeClr val="lt1"/>
                          </a:solidFill>
                          <a:latin typeface="+mn-lt"/>
                          <a:ea typeface="+mn-ea"/>
                          <a:cs typeface="+mn-cs"/>
                        </a:rPr>
                        <a:t>Develop creative campaigns to showcase existing and developing tourism products and services </a:t>
                      </a:r>
                      <a:endParaRPr lang="en-IE"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F72"/>
                    </a:solidFill>
                  </a:tcPr>
                </a:tc>
                <a:tc hMerge="1">
                  <a:txBody>
                    <a:bodyPr/>
                    <a:lstStyle/>
                    <a:p>
                      <a:endParaRPr lang="en-IE" dirty="0"/>
                    </a:p>
                  </a:txBody>
                  <a:tcPr>
                    <a:solidFill>
                      <a:srgbClr val="0F4F72"/>
                    </a:solidFill>
                  </a:tcPr>
                </a:tc>
                <a:tc hMerge="1">
                  <a:txBody>
                    <a:bodyPr/>
                    <a:lstStyle/>
                    <a:p>
                      <a:endParaRPr lang="en-IE" dirty="0"/>
                    </a:p>
                  </a:txBody>
                  <a:tcPr>
                    <a:solidFill>
                      <a:srgbClr val="0F4F72"/>
                    </a:solidFill>
                  </a:tcPr>
                </a:tc>
              </a:tr>
              <a:tr h="370840">
                <a:tc gridSpan="3">
                  <a:txBody>
                    <a:bodyPr/>
                    <a:lstStyle/>
                    <a:p>
                      <a:r>
                        <a:rPr lang="en-IE" sz="1800" b="1" dirty="0" smtClean="0">
                          <a:latin typeface="Arial" pitchFamily="34" charset="0"/>
                          <a:cs typeface="Arial" pitchFamily="34" charset="0"/>
                        </a:rPr>
                        <a:t>Opportunity:</a:t>
                      </a:r>
                    </a:p>
                    <a:p>
                      <a:r>
                        <a:rPr lang="en-IE" sz="1800" b="0" dirty="0" smtClean="0">
                          <a:latin typeface="Arial" pitchFamily="34" charset="0"/>
                          <a:cs typeface="Arial" pitchFamily="34" charset="0"/>
                        </a:rPr>
                        <a:t>To engage</a:t>
                      </a:r>
                      <a:r>
                        <a:rPr lang="en-IE" sz="1800" b="0" baseline="0" dirty="0" smtClean="0">
                          <a:latin typeface="Arial" pitchFamily="34" charset="0"/>
                          <a:cs typeface="Arial" pitchFamily="34" charset="0"/>
                        </a:rPr>
                        <a:t> with tourism businesses in South Dublin County to improve on existing offerings, to </a:t>
                      </a:r>
                      <a:r>
                        <a:rPr lang="en-IE" sz="1800" b="1" baseline="0" dirty="0" smtClean="0">
                          <a:latin typeface="Arial" pitchFamily="34" charset="0"/>
                          <a:cs typeface="Arial" pitchFamily="34" charset="0"/>
                        </a:rPr>
                        <a:t>create newly combined services </a:t>
                      </a:r>
                      <a:r>
                        <a:rPr lang="en-IE" sz="1800" b="0" baseline="0" dirty="0" smtClean="0">
                          <a:latin typeface="Arial" pitchFamily="34" charset="0"/>
                          <a:cs typeface="Arial" pitchFamily="34" charset="0"/>
                        </a:rPr>
                        <a:t>and products and develop </a:t>
                      </a:r>
                      <a:r>
                        <a:rPr lang="en-IE" sz="1800" b="1" u="sng" baseline="0" dirty="0" smtClean="0">
                          <a:latin typeface="Arial" pitchFamily="34" charset="0"/>
                          <a:cs typeface="Arial" pitchFamily="34" charset="0"/>
                        </a:rPr>
                        <a:t>integrated</a:t>
                      </a:r>
                      <a:r>
                        <a:rPr lang="en-IE" sz="1800" b="1" baseline="0" dirty="0" smtClean="0">
                          <a:latin typeface="Arial" pitchFamily="34" charset="0"/>
                          <a:cs typeface="Arial" pitchFamily="34" charset="0"/>
                        </a:rPr>
                        <a:t> visitor experiences</a:t>
                      </a:r>
                      <a:endParaRPr lang="en-IE" sz="1800" b="1" dirty="0" smtClean="0">
                        <a:latin typeface="Arial" pitchFamily="34" charset="0"/>
                        <a:cs typeface="Arial" pitchFamily="34" charset="0"/>
                      </a:endParaRPr>
                    </a:p>
                    <a:p>
                      <a:endParaRPr lang="en-IE" sz="1800" b="0" dirty="0" smtClean="0">
                        <a:latin typeface="Arial" pitchFamily="34" charset="0"/>
                        <a:cs typeface="Arial" pitchFamily="34" charset="0"/>
                      </a:endParaRPr>
                    </a:p>
                    <a:p>
                      <a:r>
                        <a:rPr lang="en-IE" sz="1800" b="0" dirty="0" smtClean="0">
                          <a:latin typeface="Arial" pitchFamily="34" charset="0"/>
                          <a:cs typeface="Arial" pitchFamily="34" charset="0"/>
                        </a:rPr>
                        <a:t>To use </a:t>
                      </a:r>
                      <a:r>
                        <a:rPr lang="en-IE" sz="1800" b="1" dirty="0" smtClean="0">
                          <a:latin typeface="Arial" pitchFamily="34" charset="0"/>
                          <a:cs typeface="Arial" pitchFamily="34" charset="0"/>
                        </a:rPr>
                        <a:t>cost-effective</a:t>
                      </a:r>
                      <a:r>
                        <a:rPr lang="en-IE" sz="1800" b="0" dirty="0" smtClean="0">
                          <a:latin typeface="Arial" pitchFamily="34" charset="0"/>
                          <a:cs typeface="Arial" pitchFamily="34" charset="0"/>
                        </a:rPr>
                        <a:t> marketing platforms to reach as</a:t>
                      </a:r>
                      <a:r>
                        <a:rPr lang="en-IE" sz="1800" b="0" baseline="0" dirty="0" smtClean="0">
                          <a:latin typeface="Arial" pitchFamily="34" charset="0"/>
                          <a:cs typeface="Arial" pitchFamily="34" charset="0"/>
                        </a:rPr>
                        <a:t> wide an audience as possible</a:t>
                      </a:r>
                    </a:p>
                    <a:p>
                      <a:endParaRPr lang="en-IE"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E" dirty="0"/>
                    </a:p>
                  </a:txBody>
                  <a:tcPr>
                    <a:noFill/>
                  </a:tcPr>
                </a:tc>
                <a:tc hMerge="1">
                  <a:txBody>
                    <a:bodyPr/>
                    <a:lstStyle/>
                    <a:p>
                      <a:endParaRPr lang="en-IE" dirty="0"/>
                    </a:p>
                  </a:txBody>
                  <a:tcPr>
                    <a:noFill/>
                  </a:tcPr>
                </a:tc>
              </a:tr>
              <a:tr h="370840">
                <a:tc>
                  <a:txBody>
                    <a:bodyPr/>
                    <a:lstStyle/>
                    <a:p>
                      <a:r>
                        <a:rPr lang="en-IE" sz="1800" b="1" dirty="0" smtClean="0"/>
                        <a:t>Objective</a:t>
                      </a:r>
                      <a:r>
                        <a:rPr lang="en-IE" sz="1800" b="1" baseline="0" dirty="0" smtClean="0"/>
                        <a:t> 1:</a:t>
                      </a:r>
                      <a:endParaRPr lang="en-IE"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000000"/>
                          </a:solidFill>
                          <a:effectLst/>
                          <a:uLnTx/>
                          <a:uFillTx/>
                          <a:latin typeface="+mn-lt"/>
                          <a:ea typeface="+mn-ea"/>
                          <a:cs typeface="+mn-cs"/>
                        </a:rPr>
                        <a:t>Objective 2:</a:t>
                      </a:r>
                    </a:p>
                    <a:p>
                      <a:endParaRPr lang="en-I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smtClean="0">
                          <a:ln>
                            <a:noFill/>
                          </a:ln>
                          <a:solidFill>
                            <a:srgbClr val="000000"/>
                          </a:solidFill>
                          <a:effectLst/>
                          <a:uLnTx/>
                          <a:uFillTx/>
                          <a:latin typeface="+mn-lt"/>
                          <a:ea typeface="+mn-ea"/>
                          <a:cs typeface="+mn-cs"/>
                        </a:rPr>
                        <a:t>Objective 3:</a:t>
                      </a:r>
                    </a:p>
                    <a:p>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70840">
                <a:tc>
                  <a:txBody>
                    <a:bodyPr/>
                    <a:lstStyle/>
                    <a:p>
                      <a:r>
                        <a:rPr lang="en-IE" sz="1800" dirty="0" smtClean="0"/>
                        <a:t>To develop relevant campaign(s) showcasing the range of tourism products and services available in South Dublin County</a:t>
                      </a: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IE" sz="1800" dirty="0" smtClean="0"/>
                        <a:t>To develop a suite of marketing materials to promote South Dublin County</a:t>
                      </a: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pPr>
                      <a:r>
                        <a:rPr lang="en-IE" sz="1800" kern="1200" dirty="0" smtClean="0">
                          <a:solidFill>
                            <a:schemeClr val="dk1"/>
                          </a:solidFill>
                          <a:latin typeface="+mn-lt"/>
                          <a:ea typeface="+mn-ea"/>
                          <a:cs typeface="+mn-cs"/>
                        </a:rPr>
                        <a:t>To </a:t>
                      </a:r>
                      <a:r>
                        <a:rPr lang="en-IE" sz="1800" b="1" kern="1200" dirty="0" smtClean="0">
                          <a:solidFill>
                            <a:schemeClr val="dk1"/>
                          </a:solidFill>
                          <a:latin typeface="+mn-lt"/>
                          <a:ea typeface="+mn-ea"/>
                          <a:cs typeface="+mn-cs"/>
                        </a:rPr>
                        <a:t>increase the duration and</a:t>
                      </a:r>
                      <a:r>
                        <a:rPr lang="en-IE" sz="1800" b="1" kern="1200" baseline="0" dirty="0" smtClean="0">
                          <a:solidFill>
                            <a:schemeClr val="dk1"/>
                          </a:solidFill>
                          <a:latin typeface="+mn-lt"/>
                          <a:ea typeface="+mn-ea"/>
                          <a:cs typeface="+mn-cs"/>
                        </a:rPr>
                        <a:t> spend from </a:t>
                      </a:r>
                      <a:r>
                        <a:rPr lang="en-IE" sz="1800" kern="1200" dirty="0" smtClean="0">
                          <a:solidFill>
                            <a:schemeClr val="dk1"/>
                          </a:solidFill>
                          <a:latin typeface="+mn-lt"/>
                          <a:ea typeface="+mn-ea"/>
                          <a:cs typeface="+mn-cs"/>
                        </a:rPr>
                        <a:t>visits to South Dublin County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Collaborative Strategy</a:t>
            </a:r>
            <a:endParaRPr lang="en-IE" dirty="0"/>
          </a:p>
        </p:txBody>
      </p:sp>
      <p:sp>
        <p:nvSpPr>
          <p:cNvPr id="5" name="Content Placeholder 4"/>
          <p:cNvSpPr>
            <a:spLocks noGrp="1"/>
          </p:cNvSpPr>
          <p:nvPr>
            <p:ph idx="1"/>
          </p:nvPr>
        </p:nvSpPr>
        <p:spPr/>
        <p:txBody>
          <a:bodyPr/>
          <a:lstStyle/>
          <a:p>
            <a:r>
              <a:rPr lang="en-IE" sz="1600" dirty="0" smtClean="0"/>
              <a:t>Success of marketing strategy implementation dependent on collaborative approach involving Crowe </a:t>
            </a:r>
            <a:r>
              <a:rPr lang="en-IE" sz="1600" dirty="0" err="1" smtClean="0"/>
              <a:t>Horwath</a:t>
            </a:r>
            <a:r>
              <a:rPr lang="en-IE" sz="1600" dirty="0" smtClean="0"/>
              <a:t>, TWG, SDCC and local tourism providers.</a:t>
            </a:r>
          </a:p>
          <a:p>
            <a:r>
              <a:rPr lang="en-IE" sz="1600" b="1" dirty="0" smtClean="0"/>
              <a:t>Asks of local tourism industry</a:t>
            </a:r>
            <a:r>
              <a:rPr lang="en-IE" sz="1600" dirty="0" smtClean="0"/>
              <a:t>:</a:t>
            </a:r>
          </a:p>
          <a:p>
            <a:pPr lvl="1"/>
            <a:r>
              <a:rPr lang="en-IE" sz="1600" b="1" dirty="0" smtClean="0"/>
              <a:t>Use of SDC branding </a:t>
            </a:r>
            <a:r>
              <a:rPr lang="en-IE" sz="1600" dirty="0" smtClean="0"/>
              <a:t>in all marketing activities and promotions</a:t>
            </a:r>
          </a:p>
          <a:p>
            <a:pPr lvl="1"/>
            <a:r>
              <a:rPr lang="en-IE" sz="1600" b="1" dirty="0" smtClean="0"/>
              <a:t>Input</a:t>
            </a:r>
            <a:r>
              <a:rPr lang="en-IE" sz="1600" dirty="0" smtClean="0"/>
              <a:t> from the industry in relation to the </a:t>
            </a:r>
            <a:r>
              <a:rPr lang="en-IE" sz="1600" b="1" dirty="0" smtClean="0"/>
              <a:t>creation of content for marketing campaigns and itineraries</a:t>
            </a:r>
          </a:p>
          <a:p>
            <a:pPr lvl="1"/>
            <a:r>
              <a:rPr lang="en-IE" sz="1600" b="1" dirty="0" smtClean="0"/>
              <a:t>Provision</a:t>
            </a:r>
            <a:r>
              <a:rPr lang="en-IE" sz="1600" dirty="0" smtClean="0"/>
              <a:t> of individual marketing </a:t>
            </a:r>
            <a:r>
              <a:rPr lang="en-IE" sz="1600" b="1" dirty="0" smtClean="0"/>
              <a:t>collateral</a:t>
            </a:r>
            <a:r>
              <a:rPr lang="en-IE" sz="1600" dirty="0" smtClean="0"/>
              <a:t> e.g. video footage, content etc which can be used at county level to promote SDC</a:t>
            </a:r>
          </a:p>
          <a:p>
            <a:pPr lvl="1"/>
            <a:r>
              <a:rPr lang="en-IE" sz="1600" dirty="0" smtClean="0"/>
              <a:t>Engagement with and </a:t>
            </a:r>
            <a:r>
              <a:rPr lang="en-IE" sz="1600" b="1" dirty="0" smtClean="0"/>
              <a:t>sharing of county promotional materials </a:t>
            </a:r>
            <a:r>
              <a:rPr lang="en-IE" sz="1600" dirty="0" smtClean="0"/>
              <a:t>and campaigns with their audiences </a:t>
            </a:r>
            <a:r>
              <a:rPr lang="en-IE" sz="1600" b="1" dirty="0" smtClean="0"/>
              <a:t>for mutual benefit</a:t>
            </a:r>
          </a:p>
          <a:p>
            <a:pPr lvl="1"/>
            <a:r>
              <a:rPr lang="en-IE" sz="1600" dirty="0" smtClean="0"/>
              <a:t>Introductions to well known locals who may have potential to become </a:t>
            </a:r>
            <a:r>
              <a:rPr lang="en-IE" sz="1600" b="1" dirty="0" smtClean="0"/>
              <a:t>tourism ambassadors </a:t>
            </a:r>
            <a:r>
              <a:rPr lang="en-IE" sz="1600" dirty="0" smtClean="0"/>
              <a:t>for the county e.g. Robbie Keane, Paul Noonan etc.</a:t>
            </a:r>
          </a:p>
          <a:p>
            <a:pPr lvl="1"/>
            <a:r>
              <a:rPr lang="en-IE" sz="1600" b="1" dirty="0" smtClean="0"/>
              <a:t>Collaboration of tourism providers </a:t>
            </a:r>
            <a:r>
              <a:rPr lang="en-IE" sz="1600" dirty="0" smtClean="0"/>
              <a:t>to create visitor itineraries and packages which will help promote the county  (this will include attendance at workshops, subsequent design of itineraries and offers and measuring success)</a:t>
            </a:r>
          </a:p>
          <a:p>
            <a:pPr lvl="1"/>
            <a:r>
              <a:rPr lang="en-IE" sz="1600" b="1" dirty="0" smtClean="0"/>
              <a:t>Prizes</a:t>
            </a:r>
            <a:r>
              <a:rPr lang="en-IE" sz="1600" dirty="0" smtClean="0"/>
              <a:t> for </a:t>
            </a:r>
            <a:r>
              <a:rPr lang="en-IE" sz="1600" b="1" dirty="0" smtClean="0"/>
              <a:t>social media competitions</a:t>
            </a:r>
          </a:p>
          <a:p>
            <a:pPr lvl="1"/>
            <a:r>
              <a:rPr lang="en-IE" sz="1600" b="1" dirty="0" smtClean="0"/>
              <a:t>Participation in measurement </a:t>
            </a:r>
            <a:r>
              <a:rPr lang="en-IE" sz="1600" dirty="0" smtClean="0"/>
              <a:t>/tracking systems to allow for performance analysis and review e.g. data gathering on campaign performance to feed into monitoring of campaign impact </a:t>
            </a:r>
            <a:endParaRPr lang="en-IE"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t>Sample</a:t>
            </a:r>
            <a:r>
              <a:rPr lang="en-IE" dirty="0" smtClean="0"/>
              <a:t> marketing activities</a:t>
            </a:r>
            <a:endParaRPr lang="en-IE" dirty="0"/>
          </a:p>
        </p:txBody>
      </p:sp>
      <p:pic>
        <p:nvPicPr>
          <p:cNvPr id="5" name="Picture 4" descr="SDC Marketin Activities Infographic_Editable.jpg"/>
          <p:cNvPicPr>
            <a:picLocks noChangeAspect="1"/>
          </p:cNvPicPr>
          <p:nvPr/>
        </p:nvPicPr>
        <p:blipFill>
          <a:blip r:embed="rId3" cstate="print"/>
          <a:stretch>
            <a:fillRect/>
          </a:stretch>
        </p:blipFill>
        <p:spPr>
          <a:xfrm>
            <a:off x="381000" y="857250"/>
            <a:ext cx="9144000" cy="57401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Budget Options</a:t>
            </a:r>
            <a:endParaRPr lang="en-IE" dirty="0"/>
          </a:p>
        </p:txBody>
      </p:sp>
      <p:sp>
        <p:nvSpPr>
          <p:cNvPr id="5" name="Content Placeholder 4"/>
          <p:cNvSpPr>
            <a:spLocks noGrp="1"/>
          </p:cNvSpPr>
          <p:nvPr>
            <p:ph idx="1"/>
          </p:nvPr>
        </p:nvSpPr>
        <p:spPr/>
        <p:txBody>
          <a:bodyPr/>
          <a:lstStyle/>
          <a:p>
            <a:r>
              <a:rPr lang="en-IE" sz="1600" dirty="0" smtClean="0"/>
              <a:t>Agreed to draft </a:t>
            </a:r>
            <a:r>
              <a:rPr lang="en-IE" sz="1600" b="1" dirty="0" smtClean="0"/>
              <a:t>three budget options</a:t>
            </a:r>
            <a:r>
              <a:rPr lang="en-IE" sz="1600" dirty="0" smtClean="0"/>
              <a:t>: €50k, €100k and €200k – under review</a:t>
            </a:r>
          </a:p>
          <a:p>
            <a:r>
              <a:rPr lang="en-IE" sz="1600" dirty="0" smtClean="0"/>
              <a:t>€</a:t>
            </a:r>
            <a:r>
              <a:rPr lang="en-IE" sz="1600" dirty="0" smtClean="0"/>
              <a:t>50k budget allows for marketing activities listed in the tender document and has primarily a domestic focus</a:t>
            </a:r>
          </a:p>
          <a:p>
            <a:r>
              <a:rPr lang="en-IE" sz="1600" dirty="0" smtClean="0"/>
              <a:t>€100k and €200k budgets allow for more international activities as well as a more extensive domestic campaign</a:t>
            </a:r>
          </a:p>
          <a:p>
            <a:r>
              <a:rPr lang="en-IE" sz="1600" dirty="0" smtClean="0"/>
              <a:t>Individual </a:t>
            </a:r>
            <a:r>
              <a:rPr lang="en-IE" sz="1600" b="1" dirty="0" smtClean="0"/>
              <a:t>budget items can be altered </a:t>
            </a:r>
            <a:r>
              <a:rPr lang="en-IE" sz="1600" dirty="0" smtClean="0"/>
              <a:t>to include alternative activities if required</a:t>
            </a:r>
          </a:p>
          <a:p>
            <a:r>
              <a:rPr lang="en-IE" sz="1600" dirty="0" smtClean="0"/>
              <a:t>Intention to </a:t>
            </a:r>
            <a:r>
              <a:rPr lang="en-IE" sz="1600" b="1" dirty="0" smtClean="0"/>
              <a:t>re-use material where possible </a:t>
            </a:r>
            <a:r>
              <a:rPr lang="en-IE" sz="1600" dirty="0" smtClean="0"/>
              <a:t>e.g. Ireland AM footage, database from mykidstime.ie campaigns</a:t>
            </a:r>
          </a:p>
          <a:p>
            <a:r>
              <a:rPr lang="en-IE" sz="1600" b="1" dirty="0" smtClean="0"/>
              <a:t>Activities listed are in addition to Dublin A Breath of Fresh Air promotions/campaigns</a:t>
            </a:r>
            <a:r>
              <a:rPr lang="en-IE" sz="1600" dirty="0" smtClean="0"/>
              <a:t>. Costs of DBFA not included in budgets as activities and their </a:t>
            </a:r>
            <a:r>
              <a:rPr lang="en-IE" sz="1600" dirty="0" err="1" smtClean="0"/>
              <a:t>costings</a:t>
            </a:r>
            <a:r>
              <a:rPr lang="en-IE" sz="1600" dirty="0" smtClean="0"/>
              <a:t> are still being confirmed </a:t>
            </a:r>
          </a:p>
          <a:p>
            <a:r>
              <a:rPr lang="en-IE" sz="1600" dirty="0" smtClean="0"/>
              <a:t>Focus on </a:t>
            </a:r>
            <a:r>
              <a:rPr lang="en-IE" sz="1600" b="1" dirty="0" smtClean="0"/>
              <a:t>online advertising </a:t>
            </a:r>
            <a:r>
              <a:rPr lang="en-IE" sz="1600" dirty="0" smtClean="0"/>
              <a:t>instead of print ads</a:t>
            </a:r>
          </a:p>
          <a:p>
            <a:r>
              <a:rPr lang="en-IE" sz="1600" dirty="0" smtClean="0"/>
              <a:t>Tourism Ireland opportunities to target international markets e.g. </a:t>
            </a:r>
            <a:r>
              <a:rPr lang="en-IE" sz="1600" dirty="0" err="1" smtClean="0"/>
              <a:t>Facebook</a:t>
            </a:r>
            <a:r>
              <a:rPr lang="en-IE" sz="1600" dirty="0" smtClean="0"/>
              <a:t> campaigns, </a:t>
            </a:r>
            <a:r>
              <a:rPr lang="en-IE" sz="1600" dirty="0" err="1" smtClean="0"/>
              <a:t>ezines</a:t>
            </a:r>
            <a:r>
              <a:rPr lang="en-IE" sz="1600" dirty="0" smtClean="0"/>
              <a:t>, industry offers etc. will be monitored regularly to identify those that present the best fit with SDC offering</a:t>
            </a:r>
          </a:p>
          <a:p>
            <a:r>
              <a:rPr lang="en-IE" sz="1600" dirty="0" smtClean="0"/>
              <a:t>Contingency budget included in €200k plan only</a:t>
            </a:r>
          </a:p>
          <a:p>
            <a:r>
              <a:rPr lang="en-IE" sz="1600" dirty="0" smtClean="0"/>
              <a:t>Pay Per Click (PPC) and Banner advertising to be developed in conjunction with the website development company</a:t>
            </a:r>
          </a:p>
          <a:p>
            <a:r>
              <a:rPr lang="en-IE" sz="1600" dirty="0" smtClean="0"/>
              <a:t>Budgets outlined are </a:t>
            </a:r>
            <a:r>
              <a:rPr lang="en-IE" sz="1600" b="1" dirty="0" smtClean="0"/>
              <a:t>indicative costs</a:t>
            </a:r>
            <a:r>
              <a:rPr lang="en-IE" sz="1600" dirty="0" smtClean="0"/>
              <a:t>. It would be intended to </a:t>
            </a:r>
            <a:r>
              <a:rPr lang="en-IE" sz="1600" b="1" dirty="0" smtClean="0"/>
              <a:t>negotiate better packages where possible</a:t>
            </a:r>
            <a:endParaRPr lang="en-IE"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91782" y="4509120"/>
            <a:ext cx="1580898" cy="567680"/>
          </a:xfrm>
          <a:prstGeom prst="roundRect">
            <a:avLst>
              <a:gd name="adj" fmla="val 10000"/>
            </a:avLst>
          </a:prstGeom>
          <a:solidFill>
            <a:srgbClr val="8A2429"/>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endParaRPr lang="en-IE" sz="1600" dirty="0">
              <a:solidFill>
                <a:srgbClr val="FFFFFF"/>
              </a:solidFill>
            </a:endParaRPr>
          </a:p>
        </p:txBody>
      </p:sp>
      <p:sp>
        <p:nvSpPr>
          <p:cNvPr id="7" name="Rounded Rectangle 6"/>
          <p:cNvSpPr/>
          <p:nvPr/>
        </p:nvSpPr>
        <p:spPr>
          <a:xfrm>
            <a:off x="488504" y="2348880"/>
            <a:ext cx="1712640" cy="567680"/>
          </a:xfrm>
          <a:prstGeom prst="roundRect">
            <a:avLst>
              <a:gd name="adj" fmla="val 10000"/>
            </a:avLst>
          </a:prstGeom>
          <a:solidFill>
            <a:srgbClr val="FDB913"/>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sp>
      <p:sp>
        <p:nvSpPr>
          <p:cNvPr id="8" name="Rounded Rectangle 4"/>
          <p:cNvSpPr/>
          <p:nvPr/>
        </p:nvSpPr>
        <p:spPr>
          <a:xfrm>
            <a:off x="488504" y="2412504"/>
            <a:ext cx="1440160" cy="423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57150" lvl="1" indent="-57150" algn="ctr" defTabSz="488950">
              <a:lnSpc>
                <a:spcPct val="90000"/>
              </a:lnSpc>
              <a:spcBef>
                <a:spcPct val="0"/>
              </a:spcBef>
              <a:spcAft>
                <a:spcPct val="15000"/>
              </a:spcAft>
            </a:pPr>
            <a:r>
              <a:rPr lang="en-IE" sz="1600" b="1" dirty="0" smtClean="0">
                <a:solidFill>
                  <a:schemeClr val="bg1"/>
                </a:solidFill>
                <a:latin typeface="Arial" pitchFamily="34" charset="0"/>
                <a:cs typeface="Arial" pitchFamily="34" charset="0"/>
              </a:rPr>
              <a:t>ACTIVITIES</a:t>
            </a:r>
            <a:endParaRPr lang="en-IE" sz="1600" b="1" kern="1200" dirty="0">
              <a:solidFill>
                <a:schemeClr val="bg1"/>
              </a:solidFill>
              <a:latin typeface="Arial" pitchFamily="34" charset="0"/>
              <a:cs typeface="Arial" pitchFamily="34" charset="0"/>
            </a:endParaRPr>
          </a:p>
        </p:txBody>
      </p:sp>
      <p:sp>
        <p:nvSpPr>
          <p:cNvPr id="9" name="Title 1"/>
          <p:cNvSpPr>
            <a:spLocks noGrp="1"/>
          </p:cNvSpPr>
          <p:nvPr>
            <p:ph type="title"/>
          </p:nvPr>
        </p:nvSpPr>
        <p:spPr>
          <a:xfrm>
            <a:off x="166655" y="171450"/>
            <a:ext cx="6730562" cy="685800"/>
          </a:xfrm>
        </p:spPr>
        <p:txBody>
          <a:bodyPr/>
          <a:lstStyle/>
          <a:p>
            <a:r>
              <a:rPr lang="en-US" dirty="0" smtClean="0"/>
              <a:t>Phase 3: Campaign Design (1)</a:t>
            </a:r>
            <a:endParaRPr lang="en-US" dirty="0"/>
          </a:p>
        </p:txBody>
      </p:sp>
      <p:sp>
        <p:nvSpPr>
          <p:cNvPr id="15" name="Rounded Rectangle 14"/>
          <p:cNvSpPr/>
          <p:nvPr/>
        </p:nvSpPr>
        <p:spPr>
          <a:xfrm>
            <a:off x="488504" y="1196752"/>
            <a:ext cx="1712640" cy="567680"/>
          </a:xfrm>
          <a:prstGeom prst="roundRect">
            <a:avLst>
              <a:gd name="adj" fmla="val 10000"/>
            </a:avLst>
          </a:prstGeom>
          <a:solidFill>
            <a:srgbClr val="002D62"/>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sp>
      <p:sp>
        <p:nvSpPr>
          <p:cNvPr id="20" name="Rounded Rectangle 19"/>
          <p:cNvSpPr/>
          <p:nvPr/>
        </p:nvSpPr>
        <p:spPr>
          <a:xfrm>
            <a:off x="1928664" y="1052736"/>
            <a:ext cx="7560840" cy="5380062"/>
          </a:xfrm>
          <a:prstGeom prst="roundRect">
            <a:avLst>
              <a:gd name="adj" fmla="val 10000"/>
            </a:avLst>
          </a:prstGeom>
          <a:solidFill>
            <a:srgbClr val="002D62"/>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sp>
      <p:sp>
        <p:nvSpPr>
          <p:cNvPr id="21" name="Rounded Rectangle 4"/>
          <p:cNvSpPr/>
          <p:nvPr/>
        </p:nvSpPr>
        <p:spPr>
          <a:xfrm>
            <a:off x="2216696" y="1268760"/>
            <a:ext cx="7128792" cy="496855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t" anchorCtr="0">
            <a:noAutofit/>
          </a:bodyPr>
          <a:lstStyle/>
          <a:p>
            <a:pPr marL="180975" lvl="1" indent="-180975" defTabSz="488950">
              <a:lnSpc>
                <a:spcPct val="90000"/>
              </a:lnSpc>
              <a:spcAft>
                <a:spcPct val="15000"/>
              </a:spcAft>
              <a:buFont typeface="Arial" pitchFamily="34" charset="0"/>
              <a:buChar char="•"/>
            </a:pPr>
            <a:r>
              <a:rPr lang="en-IE" sz="1600" b="1" dirty="0" smtClean="0">
                <a:solidFill>
                  <a:schemeClr val="bg1"/>
                </a:solidFill>
                <a:latin typeface="Arial" pitchFamily="34" charset="0"/>
                <a:cs typeface="Arial" pitchFamily="34" charset="0"/>
              </a:rPr>
              <a:t>Reflect the range of tourism products available in SDC</a:t>
            </a:r>
          </a:p>
          <a:p>
            <a:pPr marL="180975" lvl="1" indent="-180975" defTabSz="488950">
              <a:lnSpc>
                <a:spcPct val="90000"/>
              </a:lnSpc>
              <a:spcAft>
                <a:spcPct val="15000"/>
              </a:spcAft>
              <a:buFont typeface="Arial" pitchFamily="34" charset="0"/>
              <a:buChar char="•"/>
            </a:pPr>
            <a:r>
              <a:rPr lang="en-IE" sz="1600" b="1" dirty="0" smtClean="0">
                <a:solidFill>
                  <a:schemeClr val="bg1"/>
                </a:solidFill>
                <a:latin typeface="Arial" pitchFamily="34" charset="0"/>
                <a:cs typeface="Arial" pitchFamily="34" charset="0"/>
              </a:rPr>
              <a:t>Alignment with Dublin A Breath of Fresh Air</a:t>
            </a:r>
          </a:p>
          <a:p>
            <a:pPr marL="180975" lvl="1" indent="-180975" defTabSz="488950">
              <a:lnSpc>
                <a:spcPct val="90000"/>
              </a:lnSpc>
              <a:spcAft>
                <a:spcPct val="15000"/>
              </a:spcAft>
              <a:buFont typeface="Arial" pitchFamily="34" charset="0"/>
              <a:buChar char="•"/>
            </a:pPr>
            <a:r>
              <a:rPr lang="en-IE" sz="1600" b="1" dirty="0" smtClean="0">
                <a:solidFill>
                  <a:schemeClr val="bg1"/>
                </a:solidFill>
                <a:latin typeface="Arial" pitchFamily="34" charset="0"/>
                <a:cs typeface="Arial" pitchFamily="34" charset="0"/>
              </a:rPr>
              <a:t>Work with industry on specific itinerary and package development</a:t>
            </a:r>
          </a:p>
          <a:p>
            <a:pPr marL="57150" lvl="1" indent="-57150" defTabSz="488950">
              <a:lnSpc>
                <a:spcPct val="90000"/>
              </a:lnSpc>
              <a:spcAft>
                <a:spcPct val="15000"/>
              </a:spcAft>
              <a:buChar char="••"/>
            </a:pPr>
            <a:endParaRPr lang="en-IE" sz="1600" b="1" dirty="0" smtClean="0">
              <a:solidFill>
                <a:schemeClr val="bg1"/>
              </a:solidFill>
              <a:latin typeface="Arial" pitchFamily="34" charset="0"/>
              <a:cs typeface="Arial" pitchFamily="34" charset="0"/>
            </a:endParaRPr>
          </a:p>
          <a:p>
            <a:pPr marL="180975" lvl="1" indent="-180975" defTabSz="488950">
              <a:lnSpc>
                <a:spcPct val="90000"/>
              </a:lnSpc>
              <a:spcAft>
                <a:spcPct val="15000"/>
              </a:spcAft>
              <a:buFont typeface="Arial" pitchFamily="34" charset="0"/>
              <a:buChar char="•"/>
            </a:pPr>
            <a:r>
              <a:rPr lang="en-IE" sz="1600" b="1" dirty="0" smtClean="0">
                <a:solidFill>
                  <a:srgbClr val="FFC000"/>
                </a:solidFill>
                <a:latin typeface="Arial" pitchFamily="34" charset="0"/>
                <a:cs typeface="Arial" pitchFamily="34" charset="0"/>
              </a:rPr>
              <a:t>Desk research and </a:t>
            </a:r>
            <a:r>
              <a:rPr lang="en-IE" sz="1600" b="1" i="1" dirty="0" smtClean="0">
                <a:solidFill>
                  <a:srgbClr val="FFC000"/>
                </a:solidFill>
                <a:latin typeface="Arial" pitchFamily="34" charset="0"/>
                <a:cs typeface="Arial" pitchFamily="34" charset="0"/>
              </a:rPr>
              <a:t>review of existing marketing material</a:t>
            </a:r>
          </a:p>
          <a:p>
            <a:pPr marL="180975" lvl="1" indent="-180975" defTabSz="488950">
              <a:lnSpc>
                <a:spcPct val="90000"/>
              </a:lnSpc>
              <a:spcAft>
                <a:spcPct val="15000"/>
              </a:spcAft>
              <a:buFont typeface="Arial" pitchFamily="34" charset="0"/>
              <a:buChar char="•"/>
            </a:pPr>
            <a:r>
              <a:rPr lang="en-IE" sz="1600" b="1" dirty="0" smtClean="0">
                <a:solidFill>
                  <a:srgbClr val="FFC000"/>
                </a:solidFill>
                <a:latin typeface="Arial" pitchFamily="34" charset="0"/>
                <a:cs typeface="Arial" pitchFamily="34" charset="0"/>
              </a:rPr>
              <a:t>Work with tourism providers to </a:t>
            </a:r>
            <a:r>
              <a:rPr lang="en-IE" sz="1600" b="1" i="1" dirty="0" smtClean="0">
                <a:solidFill>
                  <a:srgbClr val="FFC000"/>
                </a:solidFill>
                <a:latin typeface="Arial" pitchFamily="34" charset="0"/>
                <a:cs typeface="Arial" pitchFamily="34" charset="0"/>
              </a:rPr>
              <a:t>agree monitoring and reporting </a:t>
            </a:r>
            <a:r>
              <a:rPr lang="en-IE" sz="1600" b="1" dirty="0" smtClean="0">
                <a:solidFill>
                  <a:srgbClr val="FFC000"/>
                </a:solidFill>
                <a:latin typeface="Arial" pitchFamily="34" charset="0"/>
                <a:cs typeface="Arial" pitchFamily="34" charset="0"/>
              </a:rPr>
              <a:t>mechanisms for specific media campaigns</a:t>
            </a:r>
          </a:p>
          <a:p>
            <a:pPr marL="180975" lvl="1" indent="-180975" defTabSz="488950">
              <a:lnSpc>
                <a:spcPct val="90000"/>
              </a:lnSpc>
              <a:spcAft>
                <a:spcPct val="15000"/>
              </a:spcAft>
              <a:buFont typeface="Arial" pitchFamily="34" charset="0"/>
              <a:buChar char="•"/>
            </a:pPr>
            <a:r>
              <a:rPr lang="en-IE" sz="1600" b="1" dirty="0" smtClean="0">
                <a:solidFill>
                  <a:srgbClr val="FFC000"/>
                </a:solidFill>
                <a:latin typeface="Arial" pitchFamily="34" charset="0"/>
                <a:cs typeface="Arial" pitchFamily="34" charset="0"/>
              </a:rPr>
              <a:t>Meet with Fáilte Ireland to discuss new brands and taglines and ensure alignment with Dublin A Breath of Fresh Air and analysis of national/regional campaigns to avail of joint opportunities for SDC and </a:t>
            </a:r>
            <a:r>
              <a:rPr lang="en-IE" sz="1600" b="1" i="1" dirty="0" smtClean="0">
                <a:solidFill>
                  <a:srgbClr val="FFC000"/>
                </a:solidFill>
                <a:latin typeface="Arial" pitchFamily="34" charset="0"/>
                <a:cs typeface="Arial" pitchFamily="34" charset="0"/>
              </a:rPr>
              <a:t>utilise shared media platforms</a:t>
            </a:r>
          </a:p>
          <a:p>
            <a:pPr marL="180975" lvl="1" indent="-180975" defTabSz="488950">
              <a:lnSpc>
                <a:spcPct val="90000"/>
              </a:lnSpc>
              <a:spcAft>
                <a:spcPct val="15000"/>
              </a:spcAft>
              <a:buFont typeface="Arial" pitchFamily="34" charset="0"/>
              <a:buChar char="•"/>
            </a:pPr>
            <a:r>
              <a:rPr lang="en-IE" sz="1600" b="1" dirty="0" smtClean="0">
                <a:solidFill>
                  <a:srgbClr val="FFC000"/>
                </a:solidFill>
                <a:latin typeface="Arial" pitchFamily="34" charset="0"/>
                <a:cs typeface="Arial" pitchFamily="34" charset="0"/>
              </a:rPr>
              <a:t>Facilitate the development of </a:t>
            </a:r>
            <a:r>
              <a:rPr lang="en-IE" sz="1600" b="1" i="1" dirty="0" smtClean="0">
                <a:solidFill>
                  <a:srgbClr val="FFC000"/>
                </a:solidFill>
                <a:latin typeface="Arial" pitchFamily="34" charset="0"/>
                <a:cs typeface="Arial" pitchFamily="34" charset="0"/>
              </a:rPr>
              <a:t>media relationships </a:t>
            </a:r>
            <a:r>
              <a:rPr lang="en-IE" sz="1600" b="1" dirty="0" smtClean="0">
                <a:solidFill>
                  <a:srgbClr val="FFC000"/>
                </a:solidFill>
                <a:latin typeface="Arial" pitchFamily="34" charset="0"/>
                <a:cs typeface="Arial" pitchFamily="34" charset="0"/>
              </a:rPr>
              <a:t>for SDCC</a:t>
            </a:r>
          </a:p>
          <a:p>
            <a:pPr marL="180975" lvl="1" indent="-180975" defTabSz="488950">
              <a:lnSpc>
                <a:spcPct val="90000"/>
              </a:lnSpc>
              <a:spcAft>
                <a:spcPct val="15000"/>
              </a:spcAft>
              <a:buFont typeface="Arial" pitchFamily="34" charset="0"/>
              <a:buChar char="•"/>
            </a:pPr>
            <a:r>
              <a:rPr lang="en-IE" sz="1600" b="1" dirty="0" smtClean="0">
                <a:solidFill>
                  <a:srgbClr val="FFC000"/>
                </a:solidFill>
                <a:latin typeface="Arial" pitchFamily="34" charset="0"/>
                <a:cs typeface="Arial" pitchFamily="34" charset="0"/>
              </a:rPr>
              <a:t>Content development (video)</a:t>
            </a:r>
          </a:p>
          <a:p>
            <a:pPr marL="57150" lvl="1" indent="-57150" defTabSz="488950">
              <a:lnSpc>
                <a:spcPct val="90000"/>
              </a:lnSpc>
              <a:spcAft>
                <a:spcPct val="15000"/>
              </a:spcAft>
            </a:pPr>
            <a:endParaRPr lang="en-IE" sz="1600" b="1" dirty="0" smtClean="0">
              <a:solidFill>
                <a:srgbClr val="FFC000"/>
              </a:solidFill>
              <a:latin typeface="Arial" pitchFamily="34" charset="0"/>
              <a:cs typeface="Arial" pitchFamily="34" charset="0"/>
            </a:endParaRPr>
          </a:p>
          <a:p>
            <a:pPr marL="180975" lvl="1" indent="-180975" defTabSz="488950">
              <a:lnSpc>
                <a:spcPct val="90000"/>
              </a:lnSpc>
              <a:spcAft>
                <a:spcPct val="15000"/>
              </a:spcAft>
              <a:buFont typeface="Arial" pitchFamily="34" charset="0"/>
              <a:buChar char="•"/>
            </a:pPr>
            <a:r>
              <a:rPr lang="en-IE" sz="1600" b="1" dirty="0" smtClean="0">
                <a:solidFill>
                  <a:schemeClr val="bg1"/>
                </a:solidFill>
                <a:latin typeface="Arial" pitchFamily="34" charset="0"/>
                <a:cs typeface="Arial" pitchFamily="34" charset="0"/>
              </a:rPr>
              <a:t>Ensure alignment of specific campaigns within overall marketing and branding strategy</a:t>
            </a:r>
          </a:p>
          <a:p>
            <a:pPr marL="180975" lvl="1" indent="-180975" defTabSz="488950">
              <a:lnSpc>
                <a:spcPct val="90000"/>
              </a:lnSpc>
              <a:spcAft>
                <a:spcPct val="15000"/>
              </a:spcAft>
              <a:buFont typeface="Arial" pitchFamily="34" charset="0"/>
              <a:buChar char="•"/>
            </a:pPr>
            <a:r>
              <a:rPr lang="en-IE" sz="1600" b="1" dirty="0" smtClean="0">
                <a:solidFill>
                  <a:schemeClr val="bg1"/>
                </a:solidFill>
                <a:latin typeface="Arial" pitchFamily="34" charset="0"/>
                <a:cs typeface="Arial" pitchFamily="34" charset="0"/>
              </a:rPr>
              <a:t>Inclusion of different sector groups in marketing initiatives</a:t>
            </a:r>
          </a:p>
          <a:p>
            <a:pPr marL="180975" lvl="1" indent="-180975" defTabSz="488950">
              <a:lnSpc>
                <a:spcPct val="90000"/>
              </a:lnSpc>
              <a:spcAft>
                <a:spcPct val="15000"/>
              </a:spcAft>
              <a:buFont typeface="Arial" pitchFamily="34" charset="0"/>
              <a:buChar char="•"/>
            </a:pPr>
            <a:r>
              <a:rPr lang="en-IE" sz="1600" b="1" dirty="0" smtClean="0">
                <a:solidFill>
                  <a:schemeClr val="bg1"/>
                </a:solidFill>
                <a:latin typeface="Arial" pitchFamily="34" charset="0"/>
                <a:cs typeface="Arial" pitchFamily="34" charset="0"/>
              </a:rPr>
              <a:t>Incorporating the Visit Dublin themes of Fáilte Ireland and other related themes</a:t>
            </a:r>
            <a:endParaRPr lang="en-IE" sz="2000" b="1" kern="1200" dirty="0">
              <a:solidFill>
                <a:schemeClr val="bg1"/>
              </a:solidFill>
              <a:latin typeface="Arial" pitchFamily="34" charset="0"/>
              <a:cs typeface="Arial" pitchFamily="34" charset="0"/>
            </a:endParaRPr>
          </a:p>
          <a:p>
            <a:pPr marL="57150" lvl="1" indent="-57150" algn="l" defTabSz="488950">
              <a:lnSpc>
                <a:spcPct val="90000"/>
              </a:lnSpc>
              <a:spcBef>
                <a:spcPct val="0"/>
              </a:spcBef>
              <a:spcAft>
                <a:spcPct val="15000"/>
              </a:spcAft>
            </a:pPr>
            <a:endParaRPr lang="en-IE" sz="1400" dirty="0" smtClean="0">
              <a:solidFill>
                <a:schemeClr val="bg1"/>
              </a:solidFill>
              <a:latin typeface="Arial" pitchFamily="34" charset="0"/>
              <a:cs typeface="Arial" pitchFamily="34" charset="0"/>
            </a:endParaRPr>
          </a:p>
        </p:txBody>
      </p:sp>
      <p:sp>
        <p:nvSpPr>
          <p:cNvPr id="22" name="Rounded Rectangle 4"/>
          <p:cNvSpPr/>
          <p:nvPr/>
        </p:nvSpPr>
        <p:spPr>
          <a:xfrm>
            <a:off x="488504" y="1268760"/>
            <a:ext cx="1440160" cy="423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57150" lvl="1" indent="-57150" algn="ctr" defTabSz="488950">
              <a:lnSpc>
                <a:spcPct val="90000"/>
              </a:lnSpc>
              <a:spcBef>
                <a:spcPct val="0"/>
              </a:spcBef>
              <a:spcAft>
                <a:spcPct val="15000"/>
              </a:spcAft>
            </a:pPr>
            <a:r>
              <a:rPr lang="en-IE"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OBJECTIVES</a:t>
            </a:r>
            <a:endParaRPr lang="en-IE"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ounded Rectangle 4"/>
          <p:cNvSpPr/>
          <p:nvPr/>
        </p:nvSpPr>
        <p:spPr>
          <a:xfrm>
            <a:off x="491782" y="4572744"/>
            <a:ext cx="1440160" cy="423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57150" lvl="1" indent="-57150" algn="ctr" defTabSz="488950">
              <a:lnSpc>
                <a:spcPct val="90000"/>
              </a:lnSpc>
              <a:spcBef>
                <a:spcPct val="0"/>
              </a:spcBef>
              <a:spcAft>
                <a:spcPct val="15000"/>
              </a:spcAft>
            </a:pPr>
            <a:r>
              <a:rPr lang="en-IE"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OUTCOMES</a:t>
            </a:r>
            <a:endParaRPr lang="en-IE"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2050" name="Picture 2" descr="P:\2012\CFD\0General\Presentations\Crowe Horwath TM Logos\blue background.jpg"/>
          <p:cNvPicPr>
            <a:picLocks noChangeAspect="1" noChangeArrowheads="1"/>
          </p:cNvPicPr>
          <p:nvPr/>
        </p:nvPicPr>
        <p:blipFill>
          <a:blip r:embed="rId3" cstate="print"/>
          <a:srcRect/>
          <a:stretch>
            <a:fillRect/>
          </a:stretch>
        </p:blipFill>
        <p:spPr bwMode="auto">
          <a:xfrm>
            <a:off x="0" y="-25"/>
            <a:ext cx="9933204" cy="6876000"/>
          </a:xfrm>
          <a:prstGeom prst="rect">
            <a:avLst/>
          </a:prstGeom>
          <a:noFill/>
        </p:spPr>
      </p:pic>
      <p:pic>
        <p:nvPicPr>
          <p:cNvPr id="5" name="Picture 3"/>
          <p:cNvPicPr>
            <a:picLocks noChangeAspect="1" noChangeArrowheads="1"/>
          </p:cNvPicPr>
          <p:nvPr/>
        </p:nvPicPr>
        <p:blipFill>
          <a:blip r:embed="rId4" cstate="print"/>
          <a:stretch>
            <a:fillRect/>
          </a:stretch>
        </p:blipFill>
        <p:spPr bwMode="auto">
          <a:xfrm>
            <a:off x="360000" y="3871838"/>
            <a:ext cx="2923200" cy="467712"/>
          </a:xfrm>
          <a:prstGeom prst="rect">
            <a:avLst/>
          </a:prstGeom>
          <a:noFill/>
          <a:ln w="9525">
            <a:noFill/>
            <a:miter lim="800000"/>
            <a:headEnd/>
            <a:tailEnd/>
          </a:ln>
          <a:effectLst/>
        </p:spPr>
      </p:pic>
      <p:sp>
        <p:nvSpPr>
          <p:cNvPr id="6" name="TextBox 5"/>
          <p:cNvSpPr txBox="1">
            <a:spLocks noChangeArrowheads="1"/>
          </p:cNvSpPr>
          <p:nvPr/>
        </p:nvSpPr>
        <p:spPr bwMode="auto">
          <a:xfrm>
            <a:off x="360000" y="4399200"/>
            <a:ext cx="4597400" cy="1815882"/>
          </a:xfrm>
          <a:prstGeom prst="rect">
            <a:avLst/>
          </a:prstGeom>
          <a:noFill/>
          <a:ln w="9525">
            <a:noFill/>
            <a:miter lim="800000"/>
            <a:headEnd/>
            <a:tailEnd/>
          </a:ln>
        </p:spPr>
        <p:txBody>
          <a:bodyPr lIns="0" rIns="0">
            <a:spAutoFit/>
          </a:bodyPr>
          <a:lstStyle/>
          <a:p>
            <a:pPr>
              <a:defRPr/>
            </a:pPr>
            <a:r>
              <a:rPr lang="en-GB" sz="1400" dirty="0" smtClean="0">
                <a:solidFill>
                  <a:schemeClr val="bg1"/>
                </a:solidFill>
                <a:latin typeface="Arial" pitchFamily="34" charset="0"/>
                <a:cs typeface="Arial" pitchFamily="34" charset="0"/>
              </a:rPr>
              <a:t>Bastow </a:t>
            </a:r>
            <a:r>
              <a:rPr lang="en-GB" sz="1400" dirty="0">
                <a:solidFill>
                  <a:schemeClr val="bg1"/>
                </a:solidFill>
                <a:latin typeface="Arial" pitchFamily="34" charset="0"/>
                <a:cs typeface="Arial" pitchFamily="34" charset="0"/>
              </a:rPr>
              <a:t>Charleton</a:t>
            </a:r>
          </a:p>
          <a:p>
            <a:pPr>
              <a:defRPr/>
            </a:pPr>
            <a:r>
              <a:rPr lang="en-GB" sz="1400" i="1" dirty="0" smtClean="0">
                <a:solidFill>
                  <a:schemeClr val="bg1"/>
                </a:solidFill>
                <a:latin typeface="Arial" pitchFamily="34" charset="0"/>
                <a:cs typeface="Arial" pitchFamily="34" charset="0"/>
              </a:rPr>
              <a:t>Member Crowe Horwath International</a:t>
            </a:r>
          </a:p>
          <a:p>
            <a:pPr>
              <a:defRPr/>
            </a:pPr>
            <a:r>
              <a:rPr lang="en-GB" sz="1400" dirty="0" smtClean="0">
                <a:solidFill>
                  <a:schemeClr val="bg1"/>
                </a:solidFill>
                <a:latin typeface="Arial" pitchFamily="34" charset="0"/>
                <a:cs typeface="Arial" pitchFamily="34" charset="0"/>
              </a:rPr>
              <a:t>Marine </a:t>
            </a:r>
            <a:r>
              <a:rPr lang="en-GB" sz="1400" dirty="0">
                <a:solidFill>
                  <a:schemeClr val="bg1"/>
                </a:solidFill>
                <a:latin typeface="Arial" pitchFamily="34" charset="0"/>
                <a:cs typeface="Arial" pitchFamily="34" charset="0"/>
              </a:rPr>
              <a:t>House</a:t>
            </a:r>
          </a:p>
          <a:p>
            <a:pPr>
              <a:defRPr/>
            </a:pPr>
            <a:r>
              <a:rPr lang="en-GB" sz="1400" dirty="0">
                <a:solidFill>
                  <a:schemeClr val="bg1"/>
                </a:solidFill>
                <a:latin typeface="Arial" pitchFamily="34" charset="0"/>
                <a:cs typeface="Arial" pitchFamily="34" charset="0"/>
              </a:rPr>
              <a:t>Clanwilliam Court</a:t>
            </a:r>
          </a:p>
          <a:p>
            <a:pPr>
              <a:defRPr/>
            </a:pPr>
            <a:r>
              <a:rPr lang="en-GB" sz="1400" dirty="0">
                <a:solidFill>
                  <a:schemeClr val="bg1"/>
                </a:solidFill>
                <a:latin typeface="Arial" pitchFamily="34" charset="0"/>
                <a:cs typeface="Arial" pitchFamily="34" charset="0"/>
              </a:rPr>
              <a:t>Dublin 2</a:t>
            </a:r>
          </a:p>
          <a:p>
            <a:pPr>
              <a:defRPr/>
            </a:pPr>
            <a:r>
              <a:rPr lang="en-GB" sz="1400" dirty="0">
                <a:solidFill>
                  <a:schemeClr val="bg1"/>
                </a:solidFill>
                <a:latin typeface="Arial" pitchFamily="34" charset="0"/>
                <a:cs typeface="Arial" pitchFamily="34" charset="0"/>
              </a:rPr>
              <a:t>Ireland</a:t>
            </a:r>
          </a:p>
          <a:p>
            <a:pPr>
              <a:defRPr/>
            </a:pPr>
            <a:endParaRPr lang="en-GB" sz="1400" dirty="0">
              <a:solidFill>
                <a:schemeClr val="bg1"/>
              </a:solidFill>
              <a:latin typeface="Arial" pitchFamily="34" charset="0"/>
              <a:cs typeface="Arial" pitchFamily="34" charset="0"/>
            </a:endParaRPr>
          </a:p>
          <a:p>
            <a:pPr>
              <a:defRPr/>
            </a:pPr>
            <a:r>
              <a:rPr lang="en-GB" sz="1400" dirty="0" smtClean="0">
                <a:solidFill>
                  <a:schemeClr val="bg1"/>
                </a:solidFill>
                <a:latin typeface="Arial" pitchFamily="34" charset="0"/>
                <a:cs typeface="Arial" pitchFamily="34" charset="0"/>
              </a:rPr>
              <a:t>www.crowehorwath.ie</a:t>
            </a:r>
            <a:endParaRPr lang="en-GB" sz="1400" dirty="0">
              <a:solidFill>
                <a:schemeClr val="bg1"/>
              </a:solidFill>
              <a:latin typeface="Arial" pitchFamily="34" charset="0"/>
              <a:cs typeface="Arial" pitchFamily="34" charset="0"/>
            </a:endParaRPr>
          </a:p>
        </p:txBody>
      </p:sp>
      <p:sp>
        <p:nvSpPr>
          <p:cNvPr id="7" name="Content Placeholder 2"/>
          <p:cNvSpPr txBox="1">
            <a:spLocks/>
          </p:cNvSpPr>
          <p:nvPr/>
        </p:nvSpPr>
        <p:spPr bwMode="auto">
          <a:xfrm>
            <a:off x="360005" y="6357938"/>
            <a:ext cx="9183600" cy="432000"/>
          </a:xfrm>
          <a:prstGeom prst="rect">
            <a:avLst/>
          </a:prstGeom>
          <a:noFill/>
          <a:ln w="9525">
            <a:noFill/>
            <a:miter lim="800000"/>
            <a:headEnd/>
            <a:tailEnd/>
          </a:ln>
        </p:spPr>
        <p:txBody>
          <a:bodyPr lIns="0" tIns="0" rIns="0" bIns="0"/>
          <a:lstStyle/>
          <a:p>
            <a:pPr>
              <a:spcBef>
                <a:spcPct val="20000"/>
              </a:spcBef>
              <a:buClr>
                <a:srgbClr val="FFCC00"/>
              </a:buClr>
              <a:defRPr/>
            </a:pPr>
            <a:r>
              <a:rPr lang="en-US" sz="800" kern="0" dirty="0" smtClean="0">
                <a:solidFill>
                  <a:schemeClr val="bg1"/>
                </a:solidFill>
                <a:latin typeface="Arial" pitchFamily="34" charset="0"/>
                <a:cs typeface="Arial" pitchFamily="34" charset="0"/>
              </a:rPr>
              <a:t>Bastow </a:t>
            </a:r>
            <a:r>
              <a:rPr lang="en-US" sz="800" kern="0" dirty="0">
                <a:solidFill>
                  <a:schemeClr val="bg1"/>
                </a:solidFill>
                <a:latin typeface="Arial" pitchFamily="34" charset="0"/>
                <a:cs typeface="Arial" pitchFamily="34" charset="0"/>
              </a:rPr>
              <a:t>Charleton is a member of Crowe Horwath International, a Swiss verein (Crowe Horwath).  Each member firm of Crowe Horwath is a separate and independent legal entity. </a:t>
            </a:r>
            <a:r>
              <a:rPr lang="en-US" sz="800" kern="0" dirty="0" smtClean="0">
                <a:solidFill>
                  <a:schemeClr val="bg1"/>
                </a:solidFill>
                <a:latin typeface="Arial" pitchFamily="34" charset="0"/>
                <a:cs typeface="Arial" pitchFamily="34" charset="0"/>
              </a:rPr>
              <a:t>Bastow </a:t>
            </a:r>
            <a:r>
              <a:rPr lang="en-US" sz="800" kern="0" dirty="0">
                <a:solidFill>
                  <a:schemeClr val="bg1"/>
                </a:solidFill>
                <a:latin typeface="Arial" pitchFamily="34" charset="0"/>
                <a:cs typeface="Arial" pitchFamily="34" charset="0"/>
              </a:rPr>
              <a:t>Charleton and its affiliates are not responsible or liable for any acts or omissions of Crowe Horwath or any other member of Crowe Horwath and specifically disclaim any and all responsibility or liability for acts or omissions of Crowe Horwath or any other Crowe Horwath member.  </a:t>
            </a:r>
          </a:p>
          <a:p>
            <a:pPr marL="228600" indent="-228600">
              <a:spcBef>
                <a:spcPct val="20000"/>
              </a:spcBef>
              <a:buClr>
                <a:srgbClr val="FFCC00"/>
              </a:buClr>
              <a:defRPr/>
            </a:pPr>
            <a:endParaRPr lang="en-US" sz="800" kern="0" dirty="0">
              <a:solidFill>
                <a:schemeClr val="bg1"/>
              </a:solidFill>
              <a:latin typeface="Arial" pitchFamily="34" charset="0"/>
              <a:cs typeface="Arial" pitchFamily="34" charset="0"/>
            </a:endParaRPr>
          </a:p>
        </p:txBody>
      </p:sp>
      <p:sp>
        <p:nvSpPr>
          <p:cNvPr id="8" name="Line 28"/>
          <p:cNvSpPr>
            <a:spLocks noChangeShapeType="1"/>
          </p:cNvSpPr>
          <p:nvPr/>
        </p:nvSpPr>
        <p:spPr bwMode="auto">
          <a:xfrm>
            <a:off x="165601" y="781200"/>
            <a:ext cx="9738000" cy="0"/>
          </a:xfrm>
          <a:prstGeom prst="line">
            <a:avLst/>
          </a:prstGeom>
          <a:noFill/>
          <a:ln w="9525">
            <a:solidFill>
              <a:srgbClr val="FFC000"/>
            </a:solidFill>
            <a:round/>
            <a:headEnd/>
            <a:tailEnd/>
          </a:ln>
        </p:spPr>
        <p:txBody>
          <a:bodyPr/>
          <a:lstStyle/>
          <a:p>
            <a:endParaRPr lang="en-US" dirty="0"/>
          </a:p>
        </p:txBody>
      </p:sp>
      <p:pic>
        <p:nvPicPr>
          <p:cNvPr id="9" name="Picture 3"/>
          <p:cNvPicPr>
            <a:picLocks noChangeAspect="1" noChangeArrowheads="1"/>
          </p:cNvPicPr>
          <p:nvPr/>
        </p:nvPicPr>
        <p:blipFill>
          <a:blip r:embed="rId4" cstate="print"/>
          <a:stretch>
            <a:fillRect/>
          </a:stretch>
        </p:blipFill>
        <p:spPr bwMode="auto">
          <a:xfrm>
            <a:off x="6818400" y="216144"/>
            <a:ext cx="2923200" cy="467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2480" y="1700808"/>
            <a:ext cx="93610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2480" y="1439198"/>
            <a:ext cx="1296144" cy="261610"/>
          </a:xfrm>
          <a:prstGeom prst="rect">
            <a:avLst/>
          </a:prstGeom>
          <a:noFill/>
        </p:spPr>
        <p:txBody>
          <a:bodyPr wrap="square" rtlCol="0">
            <a:spAutoFit/>
          </a:bodyPr>
          <a:lstStyle/>
          <a:p>
            <a:r>
              <a:rPr lang="en-IE" sz="1100" b="1" dirty="0" smtClean="0">
                <a:latin typeface="+mn-lt"/>
              </a:rPr>
              <a:t>Project Initiation</a:t>
            </a:r>
          </a:p>
        </p:txBody>
      </p:sp>
      <p:sp>
        <p:nvSpPr>
          <p:cNvPr id="8" name="TextBox 7"/>
          <p:cNvSpPr txBox="1"/>
          <p:nvPr/>
        </p:nvSpPr>
        <p:spPr>
          <a:xfrm>
            <a:off x="8625408" y="1439198"/>
            <a:ext cx="1296144" cy="261610"/>
          </a:xfrm>
          <a:prstGeom prst="rect">
            <a:avLst/>
          </a:prstGeom>
          <a:noFill/>
        </p:spPr>
        <p:txBody>
          <a:bodyPr wrap="square" rtlCol="0">
            <a:spAutoFit/>
          </a:bodyPr>
          <a:lstStyle/>
          <a:p>
            <a:r>
              <a:rPr lang="en-IE" sz="1100" b="1" dirty="0" smtClean="0">
                <a:latin typeface="+mn-lt"/>
              </a:rPr>
              <a:t>Project End</a:t>
            </a:r>
          </a:p>
        </p:txBody>
      </p:sp>
      <p:graphicFrame>
        <p:nvGraphicFramePr>
          <p:cNvPr id="9" name="Table 8"/>
          <p:cNvGraphicFramePr>
            <a:graphicFrameLocks noGrp="1"/>
          </p:cNvGraphicFramePr>
          <p:nvPr/>
        </p:nvGraphicFramePr>
        <p:xfrm>
          <a:off x="272480" y="2132856"/>
          <a:ext cx="9361040" cy="1224136"/>
        </p:xfrm>
        <a:graphic>
          <a:graphicData uri="http://schemas.openxmlformats.org/drawingml/2006/table">
            <a:tbl>
              <a:tblPr firstRow="1" bandRow="1">
                <a:tableStyleId>{5C22544A-7EE6-4342-B048-85BDC9FD1C3A}</a:tableStyleId>
              </a:tblPr>
              <a:tblGrid>
                <a:gridCol w="1872208"/>
                <a:gridCol w="1872208"/>
                <a:gridCol w="1872208"/>
                <a:gridCol w="1872208"/>
                <a:gridCol w="1872208"/>
              </a:tblGrid>
              <a:tr h="1224136">
                <a:tc>
                  <a:txBody>
                    <a:bodyPr/>
                    <a:lstStyle/>
                    <a:p>
                      <a:pPr algn="ctr"/>
                      <a:r>
                        <a:rPr lang="en-IE" sz="4800" b="1" dirty="0" smtClean="0"/>
                        <a:t>1</a:t>
                      </a:r>
                    </a:p>
                    <a:p>
                      <a:pPr algn="ctr"/>
                      <a:endParaRPr lang="en-IE" sz="1200" b="1" dirty="0" smtClean="0"/>
                    </a:p>
                    <a:p>
                      <a:pPr algn="ctr"/>
                      <a:r>
                        <a:rPr lang="en-IE" sz="1200" b="1" dirty="0" smtClean="0"/>
                        <a:t>Research</a:t>
                      </a:r>
                      <a:r>
                        <a:rPr lang="en-IE" sz="1200" b="1" baseline="0" dirty="0" smtClean="0"/>
                        <a:t> and Consult</a:t>
                      </a:r>
                      <a:endParaRPr lang="en-IE" sz="1200" b="1" dirty="0"/>
                    </a:p>
                  </a:txBody>
                  <a:tcPr>
                    <a:solidFill>
                      <a:schemeClr val="accent4"/>
                    </a:solidFill>
                  </a:tcPr>
                </a:tc>
                <a:tc>
                  <a:txBody>
                    <a:bodyPr/>
                    <a:lstStyle/>
                    <a:p>
                      <a:pPr algn="ctr"/>
                      <a:r>
                        <a:rPr lang="en-IE" sz="4800" b="1" dirty="0" smtClean="0"/>
                        <a:t>2</a:t>
                      </a:r>
                    </a:p>
                    <a:p>
                      <a:pPr marL="0" algn="ctr" defTabSz="914400" rtl="0" eaLnBrk="1" latinLnBrk="0" hangingPunct="1"/>
                      <a:endParaRPr lang="en-IE" sz="1200" b="1" kern="1200" dirty="0" smtClean="0">
                        <a:solidFill>
                          <a:schemeClr val="lt1"/>
                        </a:solidFill>
                        <a:latin typeface="+mn-lt"/>
                        <a:ea typeface="+mn-ea"/>
                        <a:cs typeface="+mn-cs"/>
                      </a:endParaRPr>
                    </a:p>
                    <a:p>
                      <a:pPr marL="0" algn="ctr" defTabSz="914400" rtl="0" eaLnBrk="1" latinLnBrk="0" hangingPunct="1"/>
                      <a:r>
                        <a:rPr lang="en-IE" sz="1200" b="1" kern="1200" dirty="0" smtClean="0">
                          <a:solidFill>
                            <a:schemeClr val="lt1"/>
                          </a:solidFill>
                          <a:latin typeface="+mn-lt"/>
                          <a:ea typeface="+mn-ea"/>
                          <a:cs typeface="+mn-cs"/>
                        </a:rPr>
                        <a:t>Create</a:t>
                      </a:r>
                      <a:endParaRPr lang="en-IE" sz="1200" b="1" kern="1200" dirty="0">
                        <a:solidFill>
                          <a:schemeClr val="lt1"/>
                        </a:solidFill>
                        <a:latin typeface="+mn-lt"/>
                        <a:ea typeface="+mn-ea"/>
                        <a:cs typeface="+mn-cs"/>
                      </a:endParaRPr>
                    </a:p>
                  </a:txBody>
                  <a:tcPr>
                    <a:solidFill>
                      <a:srgbClr val="C0AF2C"/>
                    </a:solidFill>
                  </a:tcPr>
                </a:tc>
                <a:tc>
                  <a:txBody>
                    <a:bodyPr/>
                    <a:lstStyle/>
                    <a:p>
                      <a:pPr algn="ctr"/>
                      <a:r>
                        <a:rPr lang="en-IE" sz="4800" b="1" dirty="0" smtClean="0"/>
                        <a:t>3</a:t>
                      </a:r>
                    </a:p>
                    <a:p>
                      <a:pPr marL="0" algn="ctr" defTabSz="914400" rtl="0" eaLnBrk="1" latinLnBrk="0" hangingPunct="1"/>
                      <a:endParaRPr lang="en-IE" sz="1200" b="1" kern="1200" dirty="0" smtClean="0">
                        <a:solidFill>
                          <a:schemeClr val="lt1"/>
                        </a:solidFill>
                        <a:latin typeface="+mn-lt"/>
                        <a:ea typeface="+mn-ea"/>
                        <a:cs typeface="+mn-cs"/>
                      </a:endParaRPr>
                    </a:p>
                    <a:p>
                      <a:pPr marL="0" algn="ctr" defTabSz="914400" rtl="0" eaLnBrk="1" latinLnBrk="0" hangingPunct="1"/>
                      <a:r>
                        <a:rPr lang="en-IE" sz="1200" b="1" kern="1200" dirty="0" smtClean="0">
                          <a:solidFill>
                            <a:schemeClr val="lt1"/>
                          </a:solidFill>
                          <a:latin typeface="+mn-lt"/>
                          <a:ea typeface="+mn-ea"/>
                          <a:cs typeface="+mn-cs"/>
                        </a:rPr>
                        <a:t>Campaign Design</a:t>
                      </a:r>
                    </a:p>
                  </a:txBody>
                  <a:tcPr>
                    <a:solidFill>
                      <a:srgbClr val="88746A">
                        <a:alpha val="20000"/>
                      </a:srgbClr>
                    </a:solidFill>
                  </a:tcPr>
                </a:tc>
                <a:tc>
                  <a:txBody>
                    <a:bodyPr/>
                    <a:lstStyle/>
                    <a:p>
                      <a:pPr algn="ctr"/>
                      <a:r>
                        <a:rPr lang="en-IE" sz="4800" b="1" dirty="0" smtClean="0"/>
                        <a:t>4</a:t>
                      </a:r>
                    </a:p>
                    <a:p>
                      <a:pPr marL="0" algn="ctr" defTabSz="914400" rtl="0" eaLnBrk="1" latinLnBrk="0" hangingPunct="1"/>
                      <a:endParaRPr lang="en-IE" sz="1200" b="1" kern="1200" dirty="0" smtClean="0">
                        <a:solidFill>
                          <a:schemeClr val="lt1"/>
                        </a:solidFill>
                        <a:latin typeface="+mn-lt"/>
                        <a:ea typeface="+mn-ea"/>
                        <a:cs typeface="+mn-cs"/>
                      </a:endParaRPr>
                    </a:p>
                    <a:p>
                      <a:pPr marL="0" algn="ctr" defTabSz="914400" rtl="0" eaLnBrk="1" latinLnBrk="0" hangingPunct="1"/>
                      <a:r>
                        <a:rPr lang="en-IE" sz="1200" b="1" kern="1200" dirty="0" smtClean="0">
                          <a:solidFill>
                            <a:schemeClr val="lt1"/>
                          </a:solidFill>
                          <a:latin typeface="+mn-lt"/>
                          <a:ea typeface="+mn-ea"/>
                          <a:cs typeface="+mn-cs"/>
                        </a:rPr>
                        <a:t>Prime/Prepare</a:t>
                      </a:r>
                    </a:p>
                  </a:txBody>
                  <a:tcPr>
                    <a:solidFill>
                      <a:srgbClr val="5D87A1">
                        <a:alpha val="20000"/>
                      </a:srgbClr>
                    </a:solidFill>
                  </a:tcPr>
                </a:tc>
                <a:tc>
                  <a:txBody>
                    <a:bodyPr/>
                    <a:lstStyle/>
                    <a:p>
                      <a:pPr algn="ctr"/>
                      <a:r>
                        <a:rPr lang="en-IE" sz="4800" b="1" dirty="0" smtClean="0"/>
                        <a:t>5</a:t>
                      </a:r>
                    </a:p>
                    <a:p>
                      <a:pPr marL="0" algn="ctr" defTabSz="914400" rtl="0" eaLnBrk="1" latinLnBrk="0" hangingPunct="1"/>
                      <a:endParaRPr lang="en-IE" sz="1200" b="1" kern="1200" dirty="0" smtClean="0">
                        <a:solidFill>
                          <a:schemeClr val="lt1"/>
                        </a:solidFill>
                        <a:latin typeface="+mn-lt"/>
                        <a:ea typeface="+mn-ea"/>
                        <a:cs typeface="+mn-cs"/>
                      </a:endParaRPr>
                    </a:p>
                    <a:p>
                      <a:pPr marL="0" algn="ctr" defTabSz="914400" rtl="0" eaLnBrk="1" latinLnBrk="0" hangingPunct="1"/>
                      <a:r>
                        <a:rPr lang="en-IE" sz="1200" b="1" kern="1200" dirty="0" smtClean="0">
                          <a:solidFill>
                            <a:schemeClr val="lt1"/>
                          </a:solidFill>
                          <a:latin typeface="+mn-lt"/>
                          <a:ea typeface="+mn-ea"/>
                          <a:cs typeface="+mn-cs"/>
                        </a:rPr>
                        <a:t>Embed</a:t>
                      </a:r>
                      <a:r>
                        <a:rPr lang="en-IE" sz="1200" b="1" kern="1200" baseline="0" dirty="0" smtClean="0">
                          <a:solidFill>
                            <a:schemeClr val="lt1"/>
                          </a:solidFill>
                          <a:latin typeface="+mn-lt"/>
                          <a:ea typeface="+mn-ea"/>
                          <a:cs typeface="+mn-cs"/>
                        </a:rPr>
                        <a:t> and Handover</a:t>
                      </a:r>
                      <a:endParaRPr lang="en-IE" sz="1200" b="1" kern="1200" dirty="0" smtClean="0">
                        <a:solidFill>
                          <a:schemeClr val="lt1"/>
                        </a:solidFill>
                        <a:latin typeface="+mn-lt"/>
                        <a:ea typeface="+mn-ea"/>
                        <a:cs typeface="+mn-cs"/>
                      </a:endParaRPr>
                    </a:p>
                  </a:txBody>
                  <a:tcPr>
                    <a:solidFill>
                      <a:srgbClr val="002D62">
                        <a:alpha val="20000"/>
                      </a:srgbClr>
                    </a:solidFill>
                  </a:tcPr>
                </a:tc>
              </a:tr>
            </a:tbl>
          </a:graphicData>
        </a:graphic>
      </p:graphicFrame>
      <p:graphicFrame>
        <p:nvGraphicFramePr>
          <p:cNvPr id="11" name="Table 10"/>
          <p:cNvGraphicFramePr>
            <a:graphicFrameLocks noGrp="1"/>
          </p:cNvGraphicFramePr>
          <p:nvPr/>
        </p:nvGraphicFramePr>
        <p:xfrm>
          <a:off x="272480" y="3645024"/>
          <a:ext cx="9361040" cy="1224136"/>
        </p:xfrm>
        <a:graphic>
          <a:graphicData uri="http://schemas.openxmlformats.org/drawingml/2006/table">
            <a:tbl>
              <a:tblPr firstRow="1" bandRow="1">
                <a:tableStyleId>{5C22544A-7EE6-4342-B048-85BDC9FD1C3A}</a:tableStyleId>
              </a:tblPr>
              <a:tblGrid>
                <a:gridCol w="9361040"/>
              </a:tblGrid>
              <a:tr h="1224136">
                <a:tc>
                  <a:txBody>
                    <a:bodyPr/>
                    <a:lstStyle/>
                    <a:p>
                      <a:pPr algn="ctr"/>
                      <a:r>
                        <a:rPr lang="en-IE" sz="4800" b="1" kern="1200" dirty="0" smtClean="0">
                          <a:solidFill>
                            <a:schemeClr val="lt1"/>
                          </a:solidFill>
                          <a:latin typeface="+mn-lt"/>
                          <a:ea typeface="+mn-ea"/>
                          <a:cs typeface="+mn-cs"/>
                        </a:rPr>
                        <a:t>6</a:t>
                      </a:r>
                    </a:p>
                    <a:p>
                      <a:pPr algn="ctr"/>
                      <a:endParaRPr lang="en-IE" sz="1200" b="1" kern="1200" dirty="0" smtClean="0">
                        <a:solidFill>
                          <a:schemeClr val="lt1"/>
                        </a:solidFill>
                        <a:latin typeface="+mn-lt"/>
                        <a:ea typeface="+mn-ea"/>
                        <a:cs typeface="+mn-cs"/>
                      </a:endParaRPr>
                    </a:p>
                    <a:p>
                      <a:pPr algn="ctr"/>
                      <a:r>
                        <a:rPr lang="en-IE" sz="1200" b="1" kern="1200" dirty="0" smtClean="0">
                          <a:solidFill>
                            <a:schemeClr val="lt1"/>
                          </a:solidFill>
                          <a:latin typeface="+mn-lt"/>
                          <a:ea typeface="+mn-ea"/>
                          <a:cs typeface="+mn-cs"/>
                        </a:rPr>
                        <a:t>Project Management</a:t>
                      </a:r>
                    </a:p>
                  </a:txBody>
                  <a:tcPr>
                    <a:solidFill>
                      <a:srgbClr val="FDB913"/>
                    </a:solidFill>
                  </a:tcPr>
                </a:tc>
              </a:tr>
            </a:tbl>
          </a:graphicData>
        </a:graphic>
      </p:graphicFrame>
      <p:sp>
        <p:nvSpPr>
          <p:cNvPr id="14" name="Title 3"/>
          <p:cNvSpPr txBox="1">
            <a:spLocks/>
          </p:cNvSpPr>
          <p:nvPr/>
        </p:nvSpPr>
        <p:spPr>
          <a:xfrm>
            <a:off x="166661" y="171450"/>
            <a:ext cx="5786477" cy="685800"/>
          </a:xfrm>
          <a:prstGeom prst="rect">
            <a:avLst/>
          </a:prstGeom>
        </p:spPr>
        <p:txBody>
          <a:bodyPr anchor="ctr"/>
          <a:lstStyle/>
          <a:p>
            <a:pPr marL="0" marR="0" lvl="0" indent="0" defTabSz="914400" latinLnBrk="0">
              <a:lnSpc>
                <a:spcPct val="100000"/>
              </a:lnSpc>
              <a:buClrTx/>
              <a:buSzTx/>
              <a:buFontTx/>
              <a:buNone/>
              <a:tabLst/>
              <a:defRPr/>
            </a:pPr>
            <a:r>
              <a:rPr lang="en-IE" sz="2000" dirty="0" smtClean="0">
                <a:solidFill>
                  <a:schemeClr val="bg2"/>
                </a:solidFill>
                <a:latin typeface="Arial" pitchFamily="34" charset="0"/>
                <a:ea typeface="+mj-ea"/>
                <a:cs typeface="Arial" pitchFamily="34" charset="0"/>
              </a:rPr>
              <a:t>Project Timeline </a:t>
            </a:r>
            <a:endParaRPr lang="en-IE" sz="2000" dirty="0">
              <a:solidFill>
                <a:schemeClr val="bg2"/>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6655" y="171450"/>
            <a:ext cx="6730562" cy="685800"/>
          </a:xfrm>
        </p:spPr>
        <p:txBody>
          <a:bodyPr/>
          <a:lstStyle/>
          <a:p>
            <a:r>
              <a:rPr lang="en-US" dirty="0" smtClean="0"/>
              <a:t>Phase 2: Strategy Development</a:t>
            </a:r>
            <a:endParaRPr lang="en-US" dirty="0"/>
          </a:p>
        </p:txBody>
      </p:sp>
      <p:sp>
        <p:nvSpPr>
          <p:cNvPr id="15" name="Rounded Rectangle 14"/>
          <p:cNvSpPr/>
          <p:nvPr/>
        </p:nvSpPr>
        <p:spPr>
          <a:xfrm>
            <a:off x="488504" y="1196752"/>
            <a:ext cx="1712640" cy="567680"/>
          </a:xfrm>
          <a:prstGeom prst="roundRect">
            <a:avLst>
              <a:gd name="adj" fmla="val 10000"/>
            </a:avLst>
          </a:prstGeom>
          <a:solidFill>
            <a:srgbClr val="002D62"/>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sp>
      <p:sp>
        <p:nvSpPr>
          <p:cNvPr id="17" name="Rounded Rectangle 16"/>
          <p:cNvSpPr/>
          <p:nvPr/>
        </p:nvSpPr>
        <p:spPr>
          <a:xfrm>
            <a:off x="488504" y="3221360"/>
            <a:ext cx="1712640" cy="567680"/>
          </a:xfrm>
          <a:prstGeom prst="roundRect">
            <a:avLst>
              <a:gd name="adj" fmla="val 10000"/>
            </a:avLst>
          </a:prstGeom>
          <a:solidFill>
            <a:srgbClr val="FDB913"/>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sp>
      <p:sp>
        <p:nvSpPr>
          <p:cNvPr id="20" name="Rounded Rectangle 19"/>
          <p:cNvSpPr/>
          <p:nvPr/>
        </p:nvSpPr>
        <p:spPr>
          <a:xfrm>
            <a:off x="1928664" y="857250"/>
            <a:ext cx="7398735" cy="5575548"/>
          </a:xfrm>
          <a:prstGeom prst="roundRect">
            <a:avLst>
              <a:gd name="adj" fmla="val 10000"/>
            </a:avLst>
          </a:prstGeom>
          <a:solidFill>
            <a:srgbClr val="002D62"/>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sp>
      <p:sp>
        <p:nvSpPr>
          <p:cNvPr id="22" name="Rounded Rectangle 4"/>
          <p:cNvSpPr/>
          <p:nvPr/>
        </p:nvSpPr>
        <p:spPr>
          <a:xfrm>
            <a:off x="488504" y="1268760"/>
            <a:ext cx="1440160" cy="423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57150" lvl="1" indent="-57150" algn="ctr" defTabSz="488950">
              <a:lnSpc>
                <a:spcPct val="90000"/>
              </a:lnSpc>
              <a:spcBef>
                <a:spcPct val="0"/>
              </a:spcBef>
              <a:spcAft>
                <a:spcPct val="15000"/>
              </a:spcAft>
            </a:pPr>
            <a:r>
              <a:rPr lang="en-IE"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OBJECTIVES</a:t>
            </a:r>
            <a:endParaRPr lang="en-IE" sz="1600"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Rounded Rectangle 4"/>
          <p:cNvSpPr/>
          <p:nvPr/>
        </p:nvSpPr>
        <p:spPr>
          <a:xfrm>
            <a:off x="488504" y="3293368"/>
            <a:ext cx="1440160" cy="423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57150" lvl="1" indent="-57150" algn="ctr" defTabSz="488950">
              <a:lnSpc>
                <a:spcPct val="90000"/>
              </a:lnSpc>
              <a:spcBef>
                <a:spcPct val="0"/>
              </a:spcBef>
              <a:spcAft>
                <a:spcPct val="15000"/>
              </a:spcAft>
            </a:pPr>
            <a:r>
              <a:rPr lang="en-IE" sz="1600" dirty="0" smtClean="0">
                <a:solidFill>
                  <a:schemeClr val="bg1"/>
                </a:solidFill>
                <a:latin typeface="Arial" pitchFamily="34" charset="0"/>
                <a:cs typeface="Arial" pitchFamily="34" charset="0"/>
              </a:rPr>
              <a:t>ACTIVITIES</a:t>
            </a:r>
            <a:endParaRPr lang="en-IE" sz="1600" kern="1200" dirty="0">
              <a:solidFill>
                <a:schemeClr val="bg1"/>
              </a:solidFill>
              <a:latin typeface="Arial" pitchFamily="34" charset="0"/>
              <a:cs typeface="Arial" pitchFamily="34" charset="0"/>
            </a:endParaRPr>
          </a:p>
        </p:txBody>
      </p:sp>
      <p:sp>
        <p:nvSpPr>
          <p:cNvPr id="24" name="Rounded Rectangle 4"/>
          <p:cNvSpPr/>
          <p:nvPr/>
        </p:nvSpPr>
        <p:spPr>
          <a:xfrm>
            <a:off x="488504" y="4293096"/>
            <a:ext cx="1440160" cy="4320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57150" lvl="1" indent="-57150" algn="ctr" defTabSz="488950">
              <a:lnSpc>
                <a:spcPct val="90000"/>
              </a:lnSpc>
              <a:spcBef>
                <a:spcPct val="0"/>
              </a:spcBef>
              <a:spcAft>
                <a:spcPct val="15000"/>
              </a:spcAft>
            </a:pPr>
            <a:r>
              <a:rPr lang="en-IE" sz="1400" dirty="0" smtClean="0">
                <a:solidFill>
                  <a:schemeClr val="bg1"/>
                </a:solidFill>
                <a:latin typeface="Arial" pitchFamily="34" charset="0"/>
                <a:cs typeface="Arial" pitchFamily="34" charset="0"/>
              </a:rPr>
              <a:t>DELIEVERABLE</a:t>
            </a:r>
            <a:endParaRPr lang="en-IE" sz="1400" kern="1200" dirty="0">
              <a:solidFill>
                <a:schemeClr val="bg1"/>
              </a:solidFill>
              <a:latin typeface="Arial" pitchFamily="34" charset="0"/>
              <a:cs typeface="Arial" pitchFamily="34" charset="0"/>
            </a:endParaRPr>
          </a:p>
        </p:txBody>
      </p:sp>
      <p:sp>
        <p:nvSpPr>
          <p:cNvPr id="14" name="Rounded Rectangle 4"/>
          <p:cNvSpPr/>
          <p:nvPr/>
        </p:nvSpPr>
        <p:spPr>
          <a:xfrm>
            <a:off x="2201144" y="1073803"/>
            <a:ext cx="6712296" cy="458744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t" anchorCtr="0">
            <a:noAutofit/>
          </a:bodyPr>
          <a:lstStyle/>
          <a:p>
            <a:pPr marL="171450" lvl="1" indent="-171450" defTabSz="711200">
              <a:lnSpc>
                <a:spcPct val="90000"/>
              </a:lnSpc>
              <a:spcAft>
                <a:spcPct val="15000"/>
              </a:spcAft>
              <a:buFontTx/>
              <a:buChar char="••"/>
            </a:pPr>
            <a:r>
              <a:rPr lang="en-IE" sz="1600" dirty="0" smtClean="0">
                <a:solidFill>
                  <a:schemeClr val="bg1"/>
                </a:solidFill>
                <a:latin typeface="HELVETICA" pitchFamily="34" charset="0"/>
                <a:cs typeface="HELVETICA" pitchFamily="34" charset="0"/>
              </a:rPr>
              <a:t>Develop detailed actionable marketing and branding strategy</a:t>
            </a:r>
          </a:p>
          <a:p>
            <a:pPr marL="171450" lvl="1" indent="-171450" algn="l" defTabSz="711200">
              <a:lnSpc>
                <a:spcPct val="90000"/>
              </a:lnSpc>
              <a:spcBef>
                <a:spcPct val="0"/>
              </a:spcBef>
              <a:spcAft>
                <a:spcPct val="15000"/>
              </a:spcAft>
              <a:buChar char="••"/>
            </a:pPr>
            <a:r>
              <a:rPr lang="en-IE" sz="1600" kern="1200" dirty="0" smtClean="0">
                <a:solidFill>
                  <a:schemeClr val="bg1"/>
                </a:solidFill>
                <a:latin typeface="HELVETICA" pitchFamily="34" charset="0"/>
                <a:cs typeface="HELVETICA" pitchFamily="34" charset="0"/>
              </a:rPr>
              <a:t>Identify SDC’s USPs, brand essence and tagline</a:t>
            </a:r>
          </a:p>
          <a:p>
            <a:pPr marL="171450" lvl="1" indent="-171450" algn="l" defTabSz="711200">
              <a:lnSpc>
                <a:spcPct val="90000"/>
              </a:lnSpc>
              <a:spcBef>
                <a:spcPct val="0"/>
              </a:spcBef>
              <a:spcAft>
                <a:spcPct val="15000"/>
              </a:spcAft>
              <a:buChar char="••"/>
            </a:pPr>
            <a:r>
              <a:rPr lang="en-IE" sz="1600" dirty="0" smtClean="0">
                <a:solidFill>
                  <a:schemeClr val="bg1"/>
                </a:solidFill>
                <a:latin typeface="HELVETICA" pitchFamily="34" charset="0"/>
                <a:cs typeface="HELVETICA" pitchFamily="34" charset="0"/>
              </a:rPr>
              <a:t>Develop key strategic objectives </a:t>
            </a:r>
          </a:p>
          <a:p>
            <a:pPr marL="171450" lvl="1" indent="-171450" algn="l" defTabSz="711200">
              <a:lnSpc>
                <a:spcPct val="90000"/>
              </a:lnSpc>
              <a:spcBef>
                <a:spcPct val="0"/>
              </a:spcBef>
              <a:spcAft>
                <a:spcPct val="15000"/>
              </a:spcAft>
              <a:buChar char="••"/>
            </a:pPr>
            <a:r>
              <a:rPr lang="en-IE" sz="1600" kern="1200" dirty="0" smtClean="0">
                <a:solidFill>
                  <a:schemeClr val="bg1"/>
                </a:solidFill>
                <a:latin typeface="HELVETICA" pitchFamily="34" charset="0"/>
                <a:cs typeface="HELVETICA" pitchFamily="34" charset="0"/>
              </a:rPr>
              <a:t>Identify tourism growth opportunities</a:t>
            </a:r>
          </a:p>
          <a:p>
            <a:pPr marL="171450" lvl="1" indent="-171450" algn="l" defTabSz="711200">
              <a:lnSpc>
                <a:spcPct val="90000"/>
              </a:lnSpc>
              <a:spcBef>
                <a:spcPct val="0"/>
              </a:spcBef>
              <a:spcAft>
                <a:spcPct val="15000"/>
              </a:spcAft>
              <a:buChar char="••"/>
            </a:pPr>
            <a:r>
              <a:rPr lang="en-IE" sz="1600" dirty="0" smtClean="0">
                <a:solidFill>
                  <a:schemeClr val="bg1"/>
                </a:solidFill>
                <a:latin typeface="HELVETICA" pitchFamily="34" charset="0"/>
                <a:cs typeface="HELVETICA" pitchFamily="34" charset="0"/>
              </a:rPr>
              <a:t>Plan for development of marketing collateral</a:t>
            </a:r>
          </a:p>
          <a:p>
            <a:pPr marL="171450" lvl="1" indent="-171450" algn="l" defTabSz="711200">
              <a:lnSpc>
                <a:spcPct val="90000"/>
              </a:lnSpc>
              <a:spcBef>
                <a:spcPct val="0"/>
              </a:spcBef>
              <a:spcAft>
                <a:spcPct val="15000"/>
              </a:spcAft>
              <a:buChar char="••"/>
            </a:pPr>
            <a:r>
              <a:rPr lang="en-IE" sz="1600" dirty="0" smtClean="0">
                <a:solidFill>
                  <a:schemeClr val="bg1"/>
                </a:solidFill>
                <a:latin typeface="HELVETICA" pitchFamily="34" charset="0"/>
                <a:cs typeface="HELVETICA" pitchFamily="34" charset="0"/>
              </a:rPr>
              <a:t>Develop recommendations for supporting events and festivals</a:t>
            </a:r>
          </a:p>
          <a:p>
            <a:pPr marL="171450" lvl="1" indent="-171450" algn="l" defTabSz="711200">
              <a:lnSpc>
                <a:spcPct val="90000"/>
              </a:lnSpc>
              <a:spcBef>
                <a:spcPct val="0"/>
              </a:spcBef>
              <a:spcAft>
                <a:spcPct val="15000"/>
              </a:spcAft>
              <a:buChar char="••"/>
            </a:pPr>
            <a:r>
              <a:rPr lang="en-IE" sz="1600" kern="1200" dirty="0" smtClean="0">
                <a:solidFill>
                  <a:schemeClr val="bg1"/>
                </a:solidFill>
                <a:latin typeface="HELVETICA" pitchFamily="34" charset="0"/>
                <a:cs typeface="HELVETICA" pitchFamily="34" charset="0"/>
              </a:rPr>
              <a:t>Provide added value for Dublin A Breath of Fresh Air</a:t>
            </a:r>
          </a:p>
          <a:p>
            <a:pPr marL="171450" lvl="1" indent="-171450" algn="l" defTabSz="711200">
              <a:lnSpc>
                <a:spcPct val="90000"/>
              </a:lnSpc>
              <a:spcBef>
                <a:spcPct val="0"/>
              </a:spcBef>
              <a:spcAft>
                <a:spcPct val="15000"/>
              </a:spcAft>
              <a:buChar char="••"/>
            </a:pPr>
            <a:endParaRPr lang="en-IE" sz="1600" dirty="0" smtClean="0">
              <a:solidFill>
                <a:schemeClr val="bg1"/>
              </a:solidFill>
              <a:latin typeface="HELVETICA" pitchFamily="34" charset="0"/>
              <a:cs typeface="HELVETICA" pitchFamily="34" charset="0"/>
            </a:endParaRPr>
          </a:p>
          <a:p>
            <a:pPr marL="114300" lvl="1"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Development of integrated marketing &amp; branding strategy to include:</a:t>
            </a:r>
          </a:p>
          <a:p>
            <a:pPr marL="571500" lvl="2"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Marketing goals, objectives and targets</a:t>
            </a:r>
          </a:p>
          <a:p>
            <a:pPr marL="571500" lvl="2"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Plan for application of brand identity across all platforms</a:t>
            </a:r>
          </a:p>
          <a:p>
            <a:pPr marL="571500" lvl="2"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Definition and profile of target markets and </a:t>
            </a:r>
            <a:r>
              <a:rPr lang="en-IE" sz="1600" b="1" dirty="0" smtClean="0">
                <a:solidFill>
                  <a:srgbClr val="FFC000"/>
                </a:solidFill>
                <a:latin typeface="HELVETICA" pitchFamily="34" charset="0"/>
                <a:cs typeface="HELVETICA" pitchFamily="34" charset="0"/>
              </a:rPr>
              <a:t>identify communication channels</a:t>
            </a:r>
          </a:p>
          <a:p>
            <a:pPr marL="571500" lvl="2"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Schedule of marketing activities</a:t>
            </a:r>
          </a:p>
          <a:p>
            <a:pPr marL="571500" lvl="2"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Estimation of </a:t>
            </a:r>
            <a:r>
              <a:rPr lang="en-IE" sz="1600" b="1" dirty="0" smtClean="0">
                <a:solidFill>
                  <a:srgbClr val="FFC000"/>
                </a:solidFill>
                <a:latin typeface="HELVETICA" pitchFamily="34" charset="0"/>
                <a:cs typeface="HELVETICA" pitchFamily="34" charset="0"/>
              </a:rPr>
              <a:t>resources required</a:t>
            </a:r>
          </a:p>
          <a:p>
            <a:pPr marL="571500" lvl="2" indent="-114300" defTabSz="533400">
              <a:lnSpc>
                <a:spcPct val="90000"/>
              </a:lnSpc>
              <a:spcAft>
                <a:spcPct val="15000"/>
              </a:spcAft>
              <a:buChar char="••"/>
            </a:pPr>
            <a:r>
              <a:rPr lang="en-IE" sz="1600" b="1" dirty="0" smtClean="0">
                <a:solidFill>
                  <a:srgbClr val="FFC000"/>
                </a:solidFill>
                <a:latin typeface="HELVETICA" pitchFamily="34" charset="0"/>
                <a:cs typeface="HELVETICA" pitchFamily="34" charset="0"/>
              </a:rPr>
              <a:t>Definition</a:t>
            </a:r>
            <a:r>
              <a:rPr lang="en-IE" sz="1600" dirty="0" smtClean="0">
                <a:solidFill>
                  <a:srgbClr val="FFC000"/>
                </a:solidFill>
                <a:latin typeface="HELVETICA" pitchFamily="34" charset="0"/>
                <a:cs typeface="HELVETICA" pitchFamily="34" charset="0"/>
              </a:rPr>
              <a:t> of implementation, </a:t>
            </a:r>
            <a:r>
              <a:rPr lang="en-IE" sz="1600" b="1" dirty="0" smtClean="0">
                <a:solidFill>
                  <a:srgbClr val="FFC000"/>
                </a:solidFill>
                <a:latin typeface="HELVETICA" pitchFamily="34" charset="0"/>
                <a:cs typeface="HELVETICA" pitchFamily="34" charset="0"/>
              </a:rPr>
              <a:t>monitoring</a:t>
            </a:r>
            <a:r>
              <a:rPr lang="en-IE" sz="1600" dirty="0" smtClean="0">
                <a:solidFill>
                  <a:srgbClr val="FFC000"/>
                </a:solidFill>
                <a:latin typeface="HELVETICA" pitchFamily="34" charset="0"/>
                <a:cs typeface="HELVETICA" pitchFamily="34" charset="0"/>
              </a:rPr>
              <a:t> &amp; evaluation techniques</a:t>
            </a:r>
          </a:p>
          <a:p>
            <a:pPr marL="571500" lvl="2"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Implementation plan to outline dates, timeframes, responsibilities and milestones</a:t>
            </a:r>
          </a:p>
          <a:p>
            <a:pPr marL="114300" lvl="1"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Budget plan to implement the strategy</a:t>
            </a:r>
          </a:p>
          <a:p>
            <a:pPr marL="114300" lvl="1" indent="-114300" defTabSz="533400">
              <a:lnSpc>
                <a:spcPct val="90000"/>
              </a:lnSpc>
              <a:spcAft>
                <a:spcPct val="15000"/>
              </a:spcAft>
              <a:buChar char="••"/>
            </a:pPr>
            <a:r>
              <a:rPr lang="en-IE" sz="1600" dirty="0" smtClean="0">
                <a:solidFill>
                  <a:srgbClr val="FFC000"/>
                </a:solidFill>
                <a:latin typeface="HELVETICA" pitchFamily="34" charset="0"/>
                <a:cs typeface="HELVETICA" pitchFamily="34" charset="0"/>
              </a:rPr>
              <a:t>Recommendations in relation to </a:t>
            </a:r>
            <a:r>
              <a:rPr lang="en-IE" sz="1600" b="1" dirty="0" smtClean="0">
                <a:solidFill>
                  <a:srgbClr val="FFC000"/>
                </a:solidFill>
                <a:latin typeface="HELVETICA" pitchFamily="34" charset="0"/>
                <a:cs typeface="HELVETICA" pitchFamily="34" charset="0"/>
              </a:rPr>
              <a:t>events and festivals</a:t>
            </a:r>
          </a:p>
          <a:p>
            <a:pPr marL="171450" lvl="1" indent="-171450" algn="l" defTabSz="711200">
              <a:lnSpc>
                <a:spcPct val="90000"/>
              </a:lnSpc>
              <a:spcBef>
                <a:spcPct val="0"/>
              </a:spcBef>
              <a:spcAft>
                <a:spcPct val="15000"/>
              </a:spcAft>
              <a:buChar char="••"/>
            </a:pPr>
            <a:endParaRPr lang="en-IE" sz="1600" kern="1200" dirty="0">
              <a:solidFill>
                <a:schemeClr val="bg1"/>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Marketing Strategy</a:t>
            </a:r>
            <a:endParaRPr lang="en-IE" dirty="0"/>
          </a:p>
        </p:txBody>
      </p:sp>
      <p:sp>
        <p:nvSpPr>
          <p:cNvPr id="5" name="Content Placeholder 4"/>
          <p:cNvSpPr>
            <a:spLocks noGrp="1"/>
          </p:cNvSpPr>
          <p:nvPr>
            <p:ph idx="1"/>
          </p:nvPr>
        </p:nvSpPr>
        <p:spPr>
          <a:xfrm>
            <a:off x="166688" y="836712"/>
            <a:ext cx="9574212" cy="5401816"/>
          </a:xfrm>
        </p:spPr>
        <p:txBody>
          <a:bodyPr/>
          <a:lstStyle/>
          <a:p>
            <a:pPr marL="179388" lvl="1">
              <a:buClr>
                <a:srgbClr val="FFC000"/>
              </a:buClr>
            </a:pPr>
            <a:r>
              <a:rPr lang="en-IE" sz="1600" dirty="0" smtClean="0">
                <a:ea typeface="+mn-ea"/>
              </a:rPr>
              <a:t>Marketing strategy document includes:</a:t>
            </a:r>
          </a:p>
          <a:p>
            <a:pPr marL="636588" lvl="1">
              <a:buClr>
                <a:srgbClr val="FFC000"/>
              </a:buClr>
              <a:buSzPct val="90000"/>
            </a:pPr>
            <a:r>
              <a:rPr lang="en-IE" sz="1600" dirty="0" smtClean="0">
                <a:solidFill>
                  <a:srgbClr val="000000"/>
                </a:solidFill>
                <a:ea typeface="+mn-ea"/>
              </a:rPr>
              <a:t>Tourism trends – understand the marketplace, </a:t>
            </a:r>
            <a:r>
              <a:rPr lang="en-IE" sz="1600" b="1" dirty="0" smtClean="0">
                <a:solidFill>
                  <a:srgbClr val="000000"/>
                </a:solidFill>
                <a:ea typeface="+mn-ea"/>
              </a:rPr>
              <a:t>new developments </a:t>
            </a:r>
            <a:r>
              <a:rPr lang="en-IE" sz="1600" dirty="0" smtClean="0">
                <a:solidFill>
                  <a:srgbClr val="000000"/>
                </a:solidFill>
                <a:ea typeface="+mn-ea"/>
              </a:rPr>
              <a:t>and help identify target markets </a:t>
            </a:r>
          </a:p>
          <a:p>
            <a:pPr marL="636588" lvl="1">
              <a:buClr>
                <a:srgbClr val="FFC000"/>
              </a:buClr>
              <a:buSzPct val="90000"/>
            </a:pPr>
            <a:r>
              <a:rPr lang="en-IE" sz="1600" dirty="0" smtClean="0">
                <a:solidFill>
                  <a:srgbClr val="000000"/>
                </a:solidFill>
                <a:ea typeface="+mn-ea"/>
              </a:rPr>
              <a:t>Target markets – agreed initial focus on </a:t>
            </a:r>
            <a:r>
              <a:rPr lang="en-IE" sz="1600" b="1" dirty="0" smtClean="0">
                <a:solidFill>
                  <a:srgbClr val="000000"/>
                </a:solidFill>
                <a:ea typeface="+mn-ea"/>
              </a:rPr>
              <a:t>domestic</a:t>
            </a:r>
            <a:r>
              <a:rPr lang="en-IE" sz="1600" dirty="0" smtClean="0">
                <a:solidFill>
                  <a:srgbClr val="000000"/>
                </a:solidFill>
                <a:ea typeface="+mn-ea"/>
              </a:rPr>
              <a:t> market: Connected Families &amp; Footloose Socialisers</a:t>
            </a:r>
          </a:p>
          <a:p>
            <a:pPr marL="636588" lvl="1">
              <a:buClr>
                <a:srgbClr val="FFC000"/>
              </a:buClr>
              <a:buSzPct val="90000"/>
            </a:pPr>
            <a:r>
              <a:rPr lang="en-IE" sz="1600" dirty="0" smtClean="0">
                <a:solidFill>
                  <a:srgbClr val="000000"/>
                </a:solidFill>
                <a:ea typeface="+mn-ea"/>
              </a:rPr>
              <a:t>Brand alignment – need to ensure the strategy </a:t>
            </a:r>
            <a:r>
              <a:rPr lang="en-IE" sz="1600" b="1" dirty="0" smtClean="0">
                <a:solidFill>
                  <a:srgbClr val="000000"/>
                </a:solidFill>
                <a:ea typeface="+mn-ea"/>
              </a:rPr>
              <a:t>aligns</a:t>
            </a:r>
            <a:r>
              <a:rPr lang="en-IE" sz="1600" dirty="0" smtClean="0">
                <a:solidFill>
                  <a:srgbClr val="000000"/>
                </a:solidFill>
                <a:ea typeface="+mn-ea"/>
              </a:rPr>
              <a:t> with the newly created SDC brand as well as the wider Dublin A Breath of Fresh Air brand</a:t>
            </a:r>
          </a:p>
          <a:p>
            <a:pPr marL="636588" lvl="1">
              <a:buClr>
                <a:srgbClr val="FFC000"/>
              </a:buClr>
              <a:buSzPct val="90000"/>
            </a:pPr>
            <a:r>
              <a:rPr lang="en-IE" sz="1600" dirty="0" smtClean="0">
                <a:solidFill>
                  <a:srgbClr val="000000"/>
                </a:solidFill>
                <a:ea typeface="+mn-ea"/>
              </a:rPr>
              <a:t>Consultation process – findings from meetings with SDCC, TWG and results from community survey</a:t>
            </a:r>
          </a:p>
          <a:p>
            <a:pPr marL="636588" lvl="1">
              <a:buClr>
                <a:srgbClr val="FFC000"/>
              </a:buClr>
              <a:buSzPct val="90000"/>
            </a:pPr>
            <a:r>
              <a:rPr lang="en-IE" sz="1600" dirty="0" smtClean="0">
                <a:solidFill>
                  <a:srgbClr val="000000"/>
                </a:solidFill>
                <a:ea typeface="+mn-ea"/>
              </a:rPr>
              <a:t>SWOT analysis – review of current strengths, weaknesses, opportunities and threats for SDC </a:t>
            </a:r>
          </a:p>
          <a:p>
            <a:pPr marL="179388" lvl="1">
              <a:buClr>
                <a:srgbClr val="FFC000"/>
              </a:buClr>
              <a:buSzPct val="90000"/>
            </a:pPr>
            <a:r>
              <a:rPr lang="en-IE" sz="1600" dirty="0" smtClean="0">
                <a:ea typeface="+mn-ea"/>
              </a:rPr>
              <a:t>Marketing strategy consists of :</a:t>
            </a:r>
          </a:p>
          <a:p>
            <a:pPr marL="636588" lvl="1">
              <a:buClr>
                <a:srgbClr val="FFC000"/>
              </a:buClr>
              <a:buSzPct val="90000"/>
            </a:pPr>
            <a:r>
              <a:rPr lang="en-IE" sz="1600" dirty="0" smtClean="0">
                <a:solidFill>
                  <a:srgbClr val="000000"/>
                </a:solidFill>
                <a:ea typeface="+mn-ea"/>
              </a:rPr>
              <a:t>Strategies</a:t>
            </a:r>
          </a:p>
          <a:p>
            <a:pPr marL="636588" lvl="1">
              <a:buClr>
                <a:srgbClr val="FFC000"/>
              </a:buClr>
              <a:buSzPct val="90000"/>
            </a:pPr>
            <a:r>
              <a:rPr lang="en-IE" sz="1600" dirty="0" smtClean="0">
                <a:solidFill>
                  <a:srgbClr val="000000"/>
                </a:solidFill>
                <a:ea typeface="+mn-ea"/>
              </a:rPr>
              <a:t>Opportunities</a:t>
            </a:r>
          </a:p>
          <a:p>
            <a:pPr marL="636588" lvl="1">
              <a:buClr>
                <a:srgbClr val="FFC000"/>
              </a:buClr>
              <a:buSzPct val="90000"/>
            </a:pPr>
            <a:r>
              <a:rPr lang="en-IE" sz="1600" b="1" dirty="0" smtClean="0">
                <a:solidFill>
                  <a:srgbClr val="000000"/>
                </a:solidFill>
                <a:ea typeface="+mn-ea"/>
              </a:rPr>
              <a:t>Objectives</a:t>
            </a:r>
          </a:p>
          <a:p>
            <a:pPr marL="636588" lvl="1">
              <a:buClr>
                <a:srgbClr val="FFC000"/>
              </a:buClr>
              <a:buSzPct val="90000"/>
            </a:pPr>
            <a:r>
              <a:rPr lang="en-IE" sz="1600" dirty="0" smtClean="0">
                <a:solidFill>
                  <a:srgbClr val="000000"/>
                </a:solidFill>
                <a:ea typeface="+mn-ea"/>
              </a:rPr>
              <a:t>Goals</a:t>
            </a:r>
          </a:p>
          <a:p>
            <a:pPr marL="636588" lvl="1">
              <a:buClr>
                <a:srgbClr val="FFC000"/>
              </a:buClr>
              <a:buSzPct val="90000"/>
            </a:pPr>
            <a:r>
              <a:rPr lang="en-IE" sz="1600" b="1" dirty="0" smtClean="0">
                <a:solidFill>
                  <a:srgbClr val="000000"/>
                </a:solidFill>
                <a:ea typeface="+mn-ea"/>
              </a:rPr>
              <a:t>Target markets</a:t>
            </a:r>
          </a:p>
          <a:p>
            <a:pPr marL="636588" lvl="1">
              <a:buClr>
                <a:srgbClr val="FFC000"/>
              </a:buClr>
              <a:buSzPct val="90000"/>
            </a:pPr>
            <a:r>
              <a:rPr lang="en-IE" sz="1600" b="1" dirty="0" smtClean="0">
                <a:solidFill>
                  <a:srgbClr val="000000"/>
                </a:solidFill>
                <a:ea typeface="+mn-ea"/>
              </a:rPr>
              <a:t>Communication channels</a:t>
            </a:r>
          </a:p>
          <a:p>
            <a:pPr marL="636588" lvl="1">
              <a:buClr>
                <a:srgbClr val="FFC000"/>
              </a:buClr>
              <a:buSzPct val="90000"/>
            </a:pPr>
            <a:r>
              <a:rPr lang="en-IE" sz="1600" b="1" dirty="0" smtClean="0">
                <a:solidFill>
                  <a:srgbClr val="000000"/>
                </a:solidFill>
                <a:ea typeface="+mn-ea"/>
              </a:rPr>
              <a:t>Sample key performance indicators</a:t>
            </a:r>
          </a:p>
          <a:p>
            <a:pPr marL="636588" lvl="1">
              <a:buClr>
                <a:srgbClr val="FFC000"/>
              </a:buClr>
              <a:buSzPct val="90000"/>
            </a:pPr>
            <a:r>
              <a:rPr lang="en-IE" sz="1600" dirty="0" smtClean="0">
                <a:solidFill>
                  <a:srgbClr val="000000"/>
                </a:solidFill>
                <a:ea typeface="+mn-ea"/>
              </a:rPr>
              <a:t>Measurement tracking systems</a:t>
            </a:r>
          </a:p>
          <a:p>
            <a:pPr marL="636588" lvl="1">
              <a:buClr>
                <a:srgbClr val="FFC000"/>
              </a:buClr>
              <a:buSzPct val="90000"/>
            </a:pPr>
            <a:r>
              <a:rPr lang="en-IE" sz="1600" dirty="0" smtClean="0">
                <a:solidFill>
                  <a:srgbClr val="000000"/>
                </a:solidFill>
                <a:ea typeface="+mn-ea"/>
              </a:rPr>
              <a:t>High-level actions</a:t>
            </a:r>
          </a:p>
          <a:p>
            <a:pPr lvl="1"/>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28464" y="836712"/>
            <a:ext cx="5074378" cy="4733718"/>
          </a:xfrm>
        </p:spPr>
        <p:txBody>
          <a:bodyPr/>
          <a:lstStyle/>
          <a:p>
            <a:pPr>
              <a:spcBef>
                <a:spcPts val="300"/>
              </a:spcBef>
            </a:pPr>
            <a:r>
              <a:rPr lang="en-IE" sz="1800" dirty="0" smtClean="0"/>
              <a:t>Tender specification</a:t>
            </a:r>
          </a:p>
          <a:p>
            <a:pPr>
              <a:spcBef>
                <a:spcPts val="300"/>
              </a:spcBef>
            </a:pPr>
            <a:r>
              <a:rPr lang="en-IE" sz="1800" dirty="0" smtClean="0"/>
              <a:t>Consultation </a:t>
            </a:r>
          </a:p>
          <a:p>
            <a:pPr>
              <a:spcBef>
                <a:spcPts val="300"/>
              </a:spcBef>
            </a:pPr>
            <a:r>
              <a:rPr lang="en-IE" sz="1800" dirty="0" smtClean="0"/>
              <a:t>Research findings that will influence the marketing strategy and campaigns include:</a:t>
            </a:r>
          </a:p>
          <a:p>
            <a:pPr marL="636588" lvl="1">
              <a:buClr>
                <a:srgbClr val="FFC000"/>
              </a:buClr>
              <a:buSzPct val="90000"/>
            </a:pPr>
            <a:r>
              <a:rPr lang="en-IE" sz="1800" dirty="0" smtClean="0">
                <a:solidFill>
                  <a:srgbClr val="000000"/>
                </a:solidFill>
                <a:ea typeface="+mn-ea"/>
              </a:rPr>
              <a:t>Increasingly </a:t>
            </a:r>
            <a:r>
              <a:rPr lang="en-IE" sz="1800" b="1" dirty="0" smtClean="0">
                <a:solidFill>
                  <a:srgbClr val="000000"/>
                </a:solidFill>
                <a:ea typeface="+mn-ea"/>
              </a:rPr>
              <a:t>dynamic</a:t>
            </a:r>
            <a:r>
              <a:rPr lang="en-IE" sz="1800" dirty="0" smtClean="0">
                <a:solidFill>
                  <a:srgbClr val="000000"/>
                </a:solidFill>
                <a:ea typeface="+mn-ea"/>
              </a:rPr>
              <a:t> lifestyles</a:t>
            </a:r>
          </a:p>
          <a:p>
            <a:pPr marL="636588" lvl="1">
              <a:buClr>
                <a:srgbClr val="FFC000"/>
              </a:buClr>
              <a:buSzPct val="90000"/>
            </a:pPr>
            <a:r>
              <a:rPr lang="en-IE" sz="1800" dirty="0" smtClean="0">
                <a:solidFill>
                  <a:srgbClr val="000000"/>
                </a:solidFill>
                <a:ea typeface="+mn-ea"/>
              </a:rPr>
              <a:t>Practical and </a:t>
            </a:r>
            <a:r>
              <a:rPr lang="en-IE" sz="1800" b="1" dirty="0" smtClean="0">
                <a:solidFill>
                  <a:srgbClr val="000000"/>
                </a:solidFill>
                <a:ea typeface="+mn-ea"/>
              </a:rPr>
              <a:t>inspiring information </a:t>
            </a:r>
            <a:r>
              <a:rPr lang="en-IE" sz="1800" dirty="0" smtClean="0">
                <a:solidFill>
                  <a:srgbClr val="000000"/>
                </a:solidFill>
                <a:ea typeface="+mn-ea"/>
              </a:rPr>
              <a:t>to motivate choice of 1 place over another</a:t>
            </a:r>
          </a:p>
          <a:p>
            <a:pPr marL="636588" lvl="1">
              <a:buClr>
                <a:srgbClr val="FFC000"/>
              </a:buClr>
              <a:buSzPct val="90000"/>
            </a:pPr>
            <a:r>
              <a:rPr lang="en-IE" sz="1800" dirty="0" smtClean="0">
                <a:solidFill>
                  <a:srgbClr val="000000"/>
                </a:solidFill>
                <a:ea typeface="+mn-ea"/>
              </a:rPr>
              <a:t>Tourists increasingly travel with a purpose, travel based on “</a:t>
            </a:r>
            <a:r>
              <a:rPr lang="en-IE" sz="1800" b="1" dirty="0" smtClean="0">
                <a:solidFill>
                  <a:srgbClr val="000000"/>
                </a:solidFill>
                <a:ea typeface="+mn-ea"/>
              </a:rPr>
              <a:t>why</a:t>
            </a:r>
            <a:r>
              <a:rPr lang="en-IE" sz="1800" dirty="0" smtClean="0">
                <a:solidFill>
                  <a:srgbClr val="000000"/>
                </a:solidFill>
                <a:ea typeface="+mn-ea"/>
              </a:rPr>
              <a:t>” not “where”</a:t>
            </a:r>
          </a:p>
          <a:p>
            <a:pPr marL="636588" lvl="1">
              <a:buClr>
                <a:srgbClr val="FFC000"/>
              </a:buClr>
              <a:buSzPct val="90000"/>
            </a:pPr>
            <a:r>
              <a:rPr lang="en-IE" sz="1800" dirty="0" smtClean="0">
                <a:solidFill>
                  <a:srgbClr val="000000"/>
                </a:solidFill>
                <a:ea typeface="+mn-ea"/>
              </a:rPr>
              <a:t>Immediate and current personalised information, across multiple platforms</a:t>
            </a:r>
          </a:p>
          <a:p>
            <a:pPr marL="636588" lvl="1">
              <a:buClr>
                <a:srgbClr val="FFC000"/>
              </a:buClr>
              <a:buSzPct val="90000"/>
            </a:pPr>
            <a:r>
              <a:rPr lang="en-IE" sz="1800" b="1" dirty="0" smtClean="0">
                <a:solidFill>
                  <a:srgbClr val="000000"/>
                </a:solidFill>
                <a:ea typeface="+mn-ea"/>
              </a:rPr>
              <a:t>Growth of Social + Mobile (SoMo)</a:t>
            </a:r>
          </a:p>
          <a:p>
            <a:pPr marL="636588" lvl="1">
              <a:buClr>
                <a:srgbClr val="FFC000"/>
              </a:buClr>
              <a:buSzPct val="90000"/>
            </a:pPr>
            <a:r>
              <a:rPr lang="en-IE" sz="1800" b="1" dirty="0" smtClean="0">
                <a:solidFill>
                  <a:srgbClr val="000000"/>
                </a:solidFill>
                <a:ea typeface="+mn-ea"/>
              </a:rPr>
              <a:t>Price comparisons </a:t>
            </a:r>
            <a:r>
              <a:rPr lang="en-IE" sz="1800" dirty="0" smtClean="0">
                <a:solidFill>
                  <a:srgbClr val="000000"/>
                </a:solidFill>
                <a:ea typeface="+mn-ea"/>
              </a:rPr>
              <a:t>are part of the purchase process and visitors seek comparative value for money </a:t>
            </a:r>
          </a:p>
          <a:p>
            <a:pPr marL="636588" lvl="1">
              <a:buClr>
                <a:srgbClr val="FFC000"/>
              </a:buClr>
              <a:buSzPct val="90000"/>
            </a:pPr>
            <a:r>
              <a:rPr lang="en-IE" sz="1800" dirty="0" smtClean="0">
                <a:solidFill>
                  <a:srgbClr val="000000"/>
                </a:solidFill>
                <a:ea typeface="+mn-ea"/>
              </a:rPr>
              <a:t>Increasing level of user generated content</a:t>
            </a:r>
          </a:p>
          <a:p>
            <a:pPr marL="636588" lvl="1">
              <a:buClr>
                <a:srgbClr val="FFC000"/>
              </a:buClr>
              <a:buSzPct val="90000"/>
            </a:pPr>
            <a:r>
              <a:rPr lang="en-IE" sz="1800" dirty="0" smtClean="0">
                <a:solidFill>
                  <a:srgbClr val="000000"/>
                </a:solidFill>
                <a:ea typeface="+mn-ea"/>
              </a:rPr>
              <a:t>Shareable moments generate interest and engagement</a:t>
            </a:r>
          </a:p>
          <a:p>
            <a:pPr marL="636588" lvl="1">
              <a:buClr>
                <a:srgbClr val="FFC000"/>
              </a:buClr>
              <a:buSzPct val="90000"/>
            </a:pPr>
            <a:endParaRPr lang="en-IE" dirty="0">
              <a:solidFill>
                <a:srgbClr val="000000"/>
              </a:solidFill>
              <a:ea typeface="+mn-ea"/>
            </a:endParaRPr>
          </a:p>
        </p:txBody>
      </p:sp>
      <p:sp>
        <p:nvSpPr>
          <p:cNvPr id="5" name="Title 4"/>
          <p:cNvSpPr>
            <a:spLocks noGrp="1"/>
          </p:cNvSpPr>
          <p:nvPr>
            <p:ph type="title"/>
          </p:nvPr>
        </p:nvSpPr>
        <p:spPr/>
        <p:txBody>
          <a:bodyPr/>
          <a:lstStyle/>
          <a:p>
            <a:r>
              <a:rPr lang="en-IE" dirty="0" smtClean="0"/>
              <a:t>Background to Marketing Strategy</a:t>
            </a:r>
            <a:endParaRPr lang="en-IE" dirty="0"/>
          </a:p>
        </p:txBody>
      </p:sp>
      <p:cxnSp>
        <p:nvCxnSpPr>
          <p:cNvPr id="9" name="Straight Connector 8"/>
          <p:cNvCxnSpPr/>
          <p:nvPr/>
        </p:nvCxnSpPr>
        <p:spPr>
          <a:xfrm>
            <a:off x="6465168" y="2420888"/>
            <a:ext cx="0" cy="38431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3" cstate="print"/>
          <a:srcRect l="2006" t="10753" r="51849" b="8244"/>
          <a:stretch>
            <a:fillRect/>
          </a:stretch>
        </p:blipFill>
        <p:spPr bwMode="auto">
          <a:xfrm>
            <a:off x="5601072" y="1772816"/>
            <a:ext cx="4175365" cy="352839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Outline of Marketing Strategy</a:t>
            </a:r>
            <a:endParaRPr lang="en-IE" dirty="0"/>
          </a:p>
        </p:txBody>
      </p:sp>
      <p:sp>
        <p:nvSpPr>
          <p:cNvPr id="5" name="Content Placeholder 4"/>
          <p:cNvSpPr>
            <a:spLocks noGrp="1"/>
          </p:cNvSpPr>
          <p:nvPr>
            <p:ph idx="1"/>
          </p:nvPr>
        </p:nvSpPr>
        <p:spPr/>
        <p:txBody>
          <a:bodyPr/>
          <a:lstStyle/>
          <a:p>
            <a:r>
              <a:rPr lang="en-IE" sz="1800" dirty="0" smtClean="0"/>
              <a:t>Draft vision for SDC:</a:t>
            </a:r>
          </a:p>
          <a:p>
            <a:pPr lvl="1"/>
            <a:r>
              <a:rPr lang="en-IE" sz="1800" i="1" dirty="0" smtClean="0"/>
              <a:t>For South Dublin County to become known as a leading destination in which to experience outdoor activities, offering visitors a unique experience that focuses on the county’s natural assets</a:t>
            </a:r>
          </a:p>
          <a:p>
            <a:r>
              <a:rPr lang="en-IE" sz="1800" dirty="0" smtClean="0"/>
              <a:t>Agreed in principle </a:t>
            </a:r>
            <a:r>
              <a:rPr lang="en-IE" sz="1800" b="1" dirty="0" smtClean="0"/>
              <a:t>from Stage 1 </a:t>
            </a:r>
            <a:r>
              <a:rPr lang="en-IE" sz="1800" dirty="0" smtClean="0"/>
              <a:t>that the strategies should relate to:</a:t>
            </a:r>
          </a:p>
          <a:p>
            <a:pPr lvl="1"/>
            <a:r>
              <a:rPr lang="en-IE" sz="1800" b="1" dirty="0" smtClean="0"/>
              <a:t>Awareness</a:t>
            </a:r>
          </a:p>
          <a:p>
            <a:pPr lvl="1"/>
            <a:r>
              <a:rPr lang="en-IE" sz="1800" b="1" dirty="0" smtClean="0"/>
              <a:t>Collaboration and Cohesion</a:t>
            </a:r>
          </a:p>
          <a:p>
            <a:pPr lvl="1"/>
            <a:r>
              <a:rPr lang="en-IE" sz="1800" b="1" dirty="0" smtClean="0"/>
              <a:t>Campaign Development</a:t>
            </a:r>
          </a:p>
          <a:p>
            <a:r>
              <a:rPr lang="en-IE" sz="1800" dirty="0" smtClean="0"/>
              <a:t>Marketing strategy contains high level objectives supported by high level actions</a:t>
            </a:r>
          </a:p>
          <a:p>
            <a:r>
              <a:rPr lang="en-IE" sz="1800" dirty="0" smtClean="0"/>
              <a:t>Once strategy is agreed, detailed activities to achieve core marketing objectives is developed in </a:t>
            </a:r>
            <a:r>
              <a:rPr lang="en-IE" sz="1800" b="1" dirty="0" smtClean="0"/>
              <a:t>a tactical plan </a:t>
            </a:r>
            <a:r>
              <a:rPr lang="en-IE" sz="1800" dirty="0" smtClean="0"/>
              <a:t>and will include:</a:t>
            </a:r>
          </a:p>
          <a:p>
            <a:pPr lvl="1"/>
            <a:r>
              <a:rPr lang="en-IE" sz="1800" dirty="0" smtClean="0"/>
              <a:t>Specific marketing campaigns</a:t>
            </a:r>
          </a:p>
          <a:p>
            <a:pPr lvl="1"/>
            <a:r>
              <a:rPr lang="en-IE" sz="1800" dirty="0" smtClean="0"/>
              <a:t>Responsibilities</a:t>
            </a:r>
          </a:p>
          <a:p>
            <a:pPr lvl="1"/>
            <a:r>
              <a:rPr lang="en-IE" sz="1800" dirty="0" smtClean="0"/>
              <a:t>Milestones</a:t>
            </a:r>
          </a:p>
          <a:p>
            <a:pPr lvl="1"/>
            <a:r>
              <a:rPr lang="en-IE" sz="1800" dirty="0" smtClean="0"/>
              <a:t>Budgets</a:t>
            </a:r>
          </a:p>
          <a:p>
            <a:r>
              <a:rPr lang="en-IE" sz="1800" dirty="0" smtClean="0"/>
              <a:t>Full plan for Strategy 1 included overleaf, detailed plans for Strategies 2 &amp; 3 included in strategy document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Strategy 1 - Develop awareness of South Dublin County as a tourism destination (1)</a:t>
            </a: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7610720"/>
              </p:ext>
            </p:extLst>
          </p:nvPr>
        </p:nvGraphicFramePr>
        <p:xfrm>
          <a:off x="166687" y="908720"/>
          <a:ext cx="9394824" cy="5856070"/>
        </p:xfrm>
        <a:graphic>
          <a:graphicData uri="http://schemas.openxmlformats.org/drawingml/2006/table">
            <a:tbl>
              <a:tblPr firstRow="1" bandRow="1">
                <a:tableStyleId>{5C22544A-7EE6-4342-B048-85BDC9FD1C3A}</a:tableStyleId>
              </a:tblPr>
              <a:tblGrid>
                <a:gridCol w="3131608"/>
                <a:gridCol w="3131608"/>
                <a:gridCol w="3131608"/>
              </a:tblGrid>
              <a:tr h="407833">
                <a:tc gridSpan="3">
                  <a:txBody>
                    <a:bodyPr/>
                    <a:lstStyle/>
                    <a:p>
                      <a:pPr algn="ctr"/>
                      <a:r>
                        <a:rPr lang="en-IE" dirty="0" smtClean="0">
                          <a:solidFill>
                            <a:srgbClr val="FFFFFF"/>
                          </a:solidFill>
                        </a:rPr>
                        <a:t>Develop</a:t>
                      </a:r>
                      <a:r>
                        <a:rPr lang="en-IE" baseline="0" dirty="0" smtClean="0">
                          <a:solidFill>
                            <a:srgbClr val="FFFFFF"/>
                          </a:solidFill>
                        </a:rPr>
                        <a:t> awareness of South Dublin County as a tourism destination</a:t>
                      </a:r>
                      <a:endParaRPr lang="en-IE"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F72"/>
                    </a:solidFill>
                  </a:tcPr>
                </a:tc>
                <a:tc hMerge="1">
                  <a:txBody>
                    <a:bodyPr/>
                    <a:lstStyle/>
                    <a:p>
                      <a:endParaRPr lang="en-IE" dirty="0"/>
                    </a:p>
                  </a:txBody>
                  <a:tcPr>
                    <a:solidFill>
                      <a:srgbClr val="0F4F72"/>
                    </a:solidFill>
                  </a:tcPr>
                </a:tc>
                <a:tc hMerge="1">
                  <a:txBody>
                    <a:bodyPr/>
                    <a:lstStyle/>
                    <a:p>
                      <a:endParaRPr lang="en-IE" dirty="0"/>
                    </a:p>
                  </a:txBody>
                  <a:tcPr>
                    <a:solidFill>
                      <a:srgbClr val="0F4F72"/>
                    </a:solidFill>
                  </a:tcPr>
                </a:tc>
              </a:tr>
              <a:tr h="1173218">
                <a:tc gridSpan="3">
                  <a:txBody>
                    <a:bodyPr/>
                    <a:lstStyle/>
                    <a:p>
                      <a:r>
                        <a:rPr lang="en-IE" sz="1400" b="1" dirty="0" smtClean="0">
                          <a:latin typeface="Arial" pitchFamily="34" charset="0"/>
                          <a:cs typeface="Arial" pitchFamily="34" charset="0"/>
                        </a:rPr>
                        <a:t>Opportunity:</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600" kern="1200" dirty="0" smtClean="0">
                          <a:solidFill>
                            <a:srgbClr val="000000"/>
                          </a:solidFill>
                          <a:latin typeface="Arial" pitchFamily="34" charset="0"/>
                          <a:ea typeface="+mn-ea"/>
                          <a:cs typeface="Arial" pitchFamily="34" charset="0"/>
                        </a:rPr>
                        <a:t>To develop and animate the South Dublin County brand</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600" kern="1200" dirty="0" smtClean="0">
                          <a:solidFill>
                            <a:srgbClr val="000000"/>
                          </a:solidFill>
                          <a:latin typeface="Arial" pitchFamily="34" charset="0"/>
                          <a:ea typeface="+mn-ea"/>
                          <a:cs typeface="Arial" pitchFamily="34" charset="0"/>
                        </a:rPr>
                        <a:t>To encourage participation with the brand online and offline across local tourism businesses, the local community and visitors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E" dirty="0"/>
                    </a:p>
                  </a:txBody>
                  <a:tcPr>
                    <a:noFill/>
                  </a:tcPr>
                </a:tc>
                <a:tc hMerge="1">
                  <a:txBody>
                    <a:bodyPr/>
                    <a:lstStyle/>
                    <a:p>
                      <a:endParaRPr lang="en-IE" dirty="0"/>
                    </a:p>
                  </a:txBody>
                  <a:tcPr>
                    <a:noFill/>
                  </a:tcPr>
                </a:tc>
              </a:tr>
              <a:tr h="1011237">
                <a:tc>
                  <a:txBody>
                    <a:bodyPr/>
                    <a:lstStyle/>
                    <a:p>
                      <a:r>
                        <a:rPr lang="en-IE" sz="1400" b="1" dirty="0" smtClean="0"/>
                        <a:t>Objective</a:t>
                      </a:r>
                      <a:r>
                        <a:rPr lang="en-IE" sz="1400" b="1" baseline="0" dirty="0" smtClean="0"/>
                        <a:t> 1:</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t>To </a:t>
                      </a:r>
                      <a:r>
                        <a:rPr lang="en-IE" sz="1400" b="1" dirty="0" smtClean="0"/>
                        <a:t>develop and promote </a:t>
                      </a:r>
                      <a:r>
                        <a:rPr lang="en-IE" sz="1400" dirty="0" smtClean="0"/>
                        <a:t>South Dublin County’s brand,</a:t>
                      </a:r>
                      <a:r>
                        <a:rPr lang="en-IE" sz="1400" baseline="0" dirty="0" smtClean="0"/>
                        <a:t> “Dublin’s Great Outdoors”</a:t>
                      </a:r>
                      <a:endParaRPr lang="en-I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Objective 2:</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t>To ensure that the</a:t>
                      </a:r>
                      <a:r>
                        <a:rPr lang="en-IE" sz="1400" baseline="0" dirty="0" smtClean="0"/>
                        <a:t> promotion of “Dublin’s Great Outdoors” </a:t>
                      </a:r>
                      <a:r>
                        <a:rPr lang="en-IE" sz="1400" b="1" baseline="0" dirty="0" smtClean="0"/>
                        <a:t>aligns with “Dublin A Breath of Fresh Air</a:t>
                      </a:r>
                      <a:r>
                        <a:rPr lang="en-IE" sz="1400" baseline="0" dirty="0" smtClean="0"/>
                        <a:t>”</a:t>
                      </a:r>
                      <a:endParaRPr lang="en-I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Objective 3:</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t>To </a:t>
                      </a:r>
                      <a:r>
                        <a:rPr lang="en-IE" sz="1400" b="1" dirty="0" smtClean="0"/>
                        <a:t>regularly review </a:t>
                      </a:r>
                      <a:r>
                        <a:rPr lang="en-IE" sz="1400" dirty="0" smtClean="0"/>
                        <a:t>the portrayal</a:t>
                      </a:r>
                      <a:r>
                        <a:rPr lang="en-IE" sz="1400" baseline="0" dirty="0" smtClean="0"/>
                        <a:t> of the brand and ensure </a:t>
                      </a:r>
                      <a:r>
                        <a:rPr lang="en-IE" sz="1400" b="1" baseline="0" dirty="0" smtClean="0"/>
                        <a:t>consistent use </a:t>
                      </a:r>
                      <a:r>
                        <a:rPr lang="en-IE" sz="1400" baseline="0" dirty="0" smtClean="0"/>
                        <a:t>of the brand across all platforms</a:t>
                      </a:r>
                      <a:endParaRPr lang="en-I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chemeClr val="tx1"/>
                          </a:solidFill>
                          <a:effectLst/>
                          <a:uLnTx/>
                          <a:uFillTx/>
                          <a:latin typeface="+mn-lt"/>
                          <a:ea typeface="+mn-ea"/>
                          <a:cs typeface="+mn-cs"/>
                        </a:rPr>
                        <a:t>Goals:</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dirty="0" smtClean="0">
                          <a:solidFill>
                            <a:srgbClr val="000000"/>
                          </a:solidFill>
                          <a:latin typeface="Arial" pitchFamily="34" charset="0"/>
                          <a:ea typeface="+mn-ea"/>
                          <a:cs typeface="Arial" pitchFamily="34" charset="0"/>
                        </a:rPr>
                        <a:t>Promote the “Dublin’s Great Outdoors” brand in all marketing campaigns </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Activate the “Dublin’s Great Outdoors” brand in all marketing campaigns through SDC’s tourism industry</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Develop a brand toolkit and establish usage rights of the brand</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Ensure brand awareness across all tourism stakeholders in SDC (support agencies, tourism businesses, tourism related business and the local community)</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Promote the use of the brand by all tourism stakeholders</a:t>
                      </a:r>
                    </a:p>
                  </a:txBody>
                  <a:tcPr marL="115200" marR="1152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Goals:</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Emphasise the fit between SDC’s brand and tourism product with the DBFA brand and its relevant themes i.e. City of Words, Living Bay, Dublin Stories Hidden and Untold and Extraordinary Days &amp; Happening Nights </a:t>
                      </a:r>
                      <a:endParaRPr lang="en-IE" sz="1600" dirty="0" smtClean="0"/>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Avail of DBFA branding, promotional and collateral supports</a:t>
                      </a:r>
                    </a:p>
                    <a:p>
                      <a:endParaRPr lang="en-I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Goals:</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noProof="0" dirty="0" smtClean="0">
                          <a:solidFill>
                            <a:srgbClr val="000000"/>
                          </a:solidFill>
                          <a:latin typeface="Arial" pitchFamily="34" charset="0"/>
                          <a:ea typeface="+mn-ea"/>
                          <a:cs typeface="Arial" pitchFamily="34" charset="0"/>
                        </a:rPr>
                        <a:t>Evaluate the use of the “Dublin’s Great Outdoors” brand to ensure it is used consistently across all platforms</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noProof="0" dirty="0" smtClean="0">
                          <a:solidFill>
                            <a:srgbClr val="000000"/>
                          </a:solidFill>
                          <a:latin typeface="Arial" pitchFamily="34" charset="0"/>
                          <a:ea typeface="+mn-ea"/>
                          <a:cs typeface="Arial" pitchFamily="34" charset="0"/>
                        </a:rPr>
                        <a:t>Evaluate new marketing activities and messaging to ensure that the “Dublin’s Great Outdoors” message is reflected and reinforced </a:t>
                      </a:r>
                    </a:p>
                    <a:p>
                      <a:pPr marL="179388" marR="0" lvl="0" indent="-179388" algn="l" defTabSz="914400" rtl="0" eaLnBrk="1" fontAlgn="base" latinLnBrk="0" hangingPunct="1">
                        <a:lnSpc>
                          <a:spcPct val="100000"/>
                        </a:lnSpc>
                        <a:spcBef>
                          <a:spcPts val="600"/>
                        </a:spcBef>
                        <a:spcAft>
                          <a:spcPct val="0"/>
                        </a:spcAft>
                        <a:buClr>
                          <a:srgbClr val="FFC000"/>
                        </a:buClr>
                        <a:buSzPct val="90000"/>
                        <a:buFont typeface="Wingdings" pitchFamily="2" charset="2"/>
                        <a:buChar char=""/>
                        <a:tabLst/>
                        <a:defRPr/>
                      </a:pPr>
                      <a:r>
                        <a:rPr lang="en-IE" sz="1200" kern="1200" noProof="0" dirty="0" smtClean="0">
                          <a:solidFill>
                            <a:srgbClr val="000000"/>
                          </a:solidFill>
                          <a:latin typeface="Arial" pitchFamily="34" charset="0"/>
                          <a:ea typeface="+mn-ea"/>
                          <a:cs typeface="Arial" pitchFamily="34" charset="0"/>
                        </a:rPr>
                        <a:t>Ensure that itineraries are reflective of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Strategy 1 - Develop awareness of South Dublin County as a tourism destination (2)</a:t>
            </a:r>
            <a:endParaRPr lang="en-IE"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148634276"/>
              </p:ext>
            </p:extLst>
          </p:nvPr>
        </p:nvGraphicFramePr>
        <p:xfrm>
          <a:off x="166687" y="836712"/>
          <a:ext cx="9394824" cy="6168553"/>
        </p:xfrm>
        <a:graphic>
          <a:graphicData uri="http://schemas.openxmlformats.org/drawingml/2006/table">
            <a:tbl>
              <a:tblPr firstRow="1" bandRow="1">
                <a:tableStyleId>{5C22544A-7EE6-4342-B048-85BDC9FD1C3A}</a:tableStyleId>
              </a:tblPr>
              <a:tblGrid>
                <a:gridCol w="3131608"/>
                <a:gridCol w="3131608"/>
                <a:gridCol w="3131608"/>
              </a:tblGrid>
              <a:tr h="407833">
                <a:tc gridSpan="3">
                  <a:txBody>
                    <a:bodyPr/>
                    <a:lstStyle/>
                    <a:p>
                      <a:pPr algn="ctr"/>
                      <a:r>
                        <a:rPr lang="en-IE" dirty="0" smtClean="0">
                          <a:solidFill>
                            <a:srgbClr val="FFFFFF"/>
                          </a:solidFill>
                        </a:rPr>
                        <a:t>Develop</a:t>
                      </a:r>
                      <a:r>
                        <a:rPr lang="en-IE" baseline="0" dirty="0" smtClean="0">
                          <a:solidFill>
                            <a:srgbClr val="FFFFFF"/>
                          </a:solidFill>
                        </a:rPr>
                        <a:t> awareness of South Dublin County as a tourism destination</a:t>
                      </a:r>
                      <a:endParaRPr lang="en-IE"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F72"/>
                    </a:solidFill>
                  </a:tcPr>
                </a:tc>
                <a:tc hMerge="1">
                  <a:txBody>
                    <a:bodyPr/>
                    <a:lstStyle/>
                    <a:p>
                      <a:endParaRPr lang="en-IE" dirty="0"/>
                    </a:p>
                  </a:txBody>
                  <a:tcPr>
                    <a:solidFill>
                      <a:srgbClr val="0F4F72"/>
                    </a:solidFill>
                  </a:tcPr>
                </a:tc>
                <a:tc hMerge="1">
                  <a:txBody>
                    <a:bodyPr/>
                    <a:lstStyle/>
                    <a:p>
                      <a:endParaRPr lang="en-IE" dirty="0"/>
                    </a:p>
                  </a:txBody>
                  <a:tcPr>
                    <a:solidFill>
                      <a:srgbClr val="0F4F72"/>
                    </a:solidFill>
                  </a:tcPr>
                </a:tc>
              </a:tr>
              <a:tr h="117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Target Market</a:t>
                      </a:r>
                      <a:r>
                        <a:rPr lang="en-IE" sz="1400" b="1" baseline="0" dirty="0" smtClean="0"/>
                        <a:t> (visitor):</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Domestic: Connected Families, Footloose Socialisers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International markets to be targeted at a later stage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Target Market (industry):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Local tourism businesses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SDC Tourism Working Group</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County Council</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Fáilte Ireland, including Dublin A Breath of Fresh Air</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Local community </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All third party bodies involved in tourism marketing and promotion (ITOA</a:t>
                      </a:r>
                      <a:r>
                        <a:rPr lang="en-IE" sz="1200" kern="1200" baseline="0" dirty="0" smtClean="0">
                          <a:solidFill>
                            <a:srgbClr val="000000"/>
                          </a:solidFill>
                          <a:latin typeface="Arial" pitchFamily="34" charset="0"/>
                          <a:ea typeface="+mn-ea"/>
                          <a:cs typeface="Arial" pitchFamily="34" charset="0"/>
                        </a:rPr>
                        <a:t> </a:t>
                      </a:r>
                      <a:r>
                        <a:rPr lang="en-IE" sz="1200" kern="1200" baseline="0" dirty="0" err="1" smtClean="0">
                          <a:solidFill>
                            <a:srgbClr val="000000"/>
                          </a:solidFill>
                          <a:latin typeface="Arial" pitchFamily="34" charset="0"/>
                          <a:ea typeface="+mn-ea"/>
                          <a:cs typeface="Arial" pitchFamily="34" charset="0"/>
                        </a:rPr>
                        <a:t>etc</a:t>
                      </a:r>
                      <a:endParaRPr lang="en-IE" sz="1200" kern="1200" baseline="0" dirty="0" smtClean="0">
                        <a:solidFill>
                          <a:srgbClr val="000000"/>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
                          <a:srgbClr val="FFC000"/>
                        </a:buClr>
                        <a:buSzPct val="90000"/>
                        <a:buFont typeface="Wingdings" pitchFamily="2" charset="2"/>
                        <a:buNone/>
                        <a:tabLst/>
                        <a:defRPr/>
                      </a:pPr>
                      <a:endParaRPr lang="en-IE" sz="12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Target Market (industry):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Dublin A Breath of Fresh Air</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SDC Tourism Working Group</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Crowe </a:t>
                      </a:r>
                      <a:r>
                        <a:rPr lang="en-IE" sz="1200" kern="1200" dirty="0" err="1" smtClean="0">
                          <a:solidFill>
                            <a:srgbClr val="000000"/>
                          </a:solidFill>
                          <a:latin typeface="Arial" pitchFamily="34" charset="0"/>
                          <a:ea typeface="+mn-ea"/>
                          <a:cs typeface="Arial" pitchFamily="34" charset="0"/>
                        </a:rPr>
                        <a:t>Horwath</a:t>
                      </a:r>
                      <a:endParaRPr lang="en-IE" sz="1200" kern="1200" dirty="0" smtClean="0">
                        <a:solidFill>
                          <a:srgbClr val="000000"/>
                        </a:solidFill>
                        <a:latin typeface="Arial" pitchFamily="34" charset="0"/>
                        <a:ea typeface="+mn-ea"/>
                        <a:cs typeface="Arial" pitchFamily="34" charset="0"/>
                      </a:endParaRP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County Council</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Local tourism businesses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All third party bodies involved in tourism marketing and promotion</a:t>
                      </a:r>
                    </a:p>
                    <a:p>
                      <a:endParaRPr lang="en-IE" sz="16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Target Market (industry):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kumimoji="0" lang="en-IE"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SDC Tourism Working Group</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kumimoji="0" lang="en-IE"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Local tourism businesses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kumimoji="0" lang="en-IE" sz="12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Fáiilte</a:t>
                      </a:r>
                      <a:r>
                        <a:rPr kumimoji="0" lang="en-IE"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Ireland including Dublin A Breath of Fresh Air</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kumimoji="0" lang="en-IE"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County Council</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kumimoji="0" lang="en-IE"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Local community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kumimoji="0" lang="en-IE"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All third party bodies involved in tourism marketing and promotion</a:t>
                      </a:r>
                    </a:p>
                    <a:p>
                      <a:endParaRPr lang="en-IE" sz="16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1237">
                <a:tc>
                  <a:txBody>
                    <a:bodyPr/>
                    <a:lstStyle/>
                    <a:p>
                      <a:r>
                        <a:rPr lang="en-IE" sz="1400" b="1" dirty="0" smtClean="0"/>
                        <a:t>Communications Channels</a:t>
                      </a:r>
                      <a:r>
                        <a:rPr lang="en-IE" sz="1400" b="1" baseline="0" dirty="0" smtClean="0"/>
                        <a:t>:</a:t>
                      </a:r>
                    </a:p>
                    <a:p>
                      <a:r>
                        <a:rPr lang="en-IE" sz="1200" b="1" baseline="0" dirty="0" smtClean="0"/>
                        <a:t>Online: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SDC tourism website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Tourism Ireland e-marketing, e-</a:t>
                      </a:r>
                      <a:r>
                        <a:rPr lang="en-IE" sz="1200" kern="1200" dirty="0" err="1" smtClean="0">
                          <a:solidFill>
                            <a:srgbClr val="000000"/>
                          </a:solidFill>
                          <a:latin typeface="Arial" pitchFamily="34" charset="0"/>
                          <a:ea typeface="+mn-ea"/>
                          <a:cs typeface="Arial" pitchFamily="34" charset="0"/>
                        </a:rPr>
                        <a:t>zines</a:t>
                      </a:r>
                      <a:r>
                        <a:rPr lang="en-IE" sz="1200" kern="1200" dirty="0" smtClean="0">
                          <a:solidFill>
                            <a:srgbClr val="000000"/>
                          </a:solidFill>
                          <a:latin typeface="Arial" pitchFamily="34" charset="0"/>
                          <a:ea typeface="+mn-ea"/>
                          <a:cs typeface="Arial" pitchFamily="34" charset="0"/>
                        </a:rPr>
                        <a:t> and social media posts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err="1" smtClean="0">
                          <a:solidFill>
                            <a:srgbClr val="000000"/>
                          </a:solidFill>
                          <a:latin typeface="Arial" pitchFamily="34" charset="0"/>
                          <a:ea typeface="+mn-ea"/>
                          <a:cs typeface="Arial" pitchFamily="34" charset="0"/>
                        </a:rPr>
                        <a:t>Facebook</a:t>
                      </a:r>
                      <a:r>
                        <a:rPr lang="en-IE" sz="1200" kern="1200" dirty="0" smtClean="0">
                          <a:solidFill>
                            <a:srgbClr val="000000"/>
                          </a:solidFill>
                          <a:latin typeface="Arial" pitchFamily="34" charset="0"/>
                          <a:ea typeface="+mn-ea"/>
                          <a:cs typeface="Arial" pitchFamily="34" charset="0"/>
                        </a:rPr>
                        <a:t> advertising</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Twitter account</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Video</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YouTube video campaigns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Targeted domestic and international PPC campaigns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Communication with tourism businesses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Industry’s individual websites and social media platforms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Online</a:t>
                      </a:r>
                      <a:r>
                        <a:rPr lang="en-IE" sz="1200" kern="1200" baseline="0" dirty="0" smtClean="0">
                          <a:solidFill>
                            <a:srgbClr val="000000"/>
                          </a:solidFill>
                          <a:latin typeface="Arial" pitchFamily="34" charset="0"/>
                          <a:ea typeface="+mn-ea"/>
                          <a:cs typeface="Arial" pitchFamily="34" charset="0"/>
                        </a:rPr>
                        <a:t> newspapers</a:t>
                      </a:r>
                      <a:endParaRPr lang="en-IE" sz="12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400" b="1" dirty="0" smtClean="0"/>
                        <a:t>Communications Channels</a:t>
                      </a:r>
                      <a:r>
                        <a:rPr lang="en-IE" sz="1400" b="1" baseline="0" dirty="0" smtClean="0"/>
                        <a:t>:</a:t>
                      </a:r>
                    </a:p>
                    <a:p>
                      <a:pPr algn="l" defTabSz="914400" rtl="0" eaLnBrk="1" latinLnBrk="0" hangingPunct="1"/>
                      <a:r>
                        <a:rPr lang="en-IE" sz="1200" b="1" kern="1200" baseline="0" dirty="0" smtClean="0">
                          <a:solidFill>
                            <a:schemeClr val="dk1"/>
                          </a:solidFill>
                          <a:latin typeface="+mn-lt"/>
                          <a:ea typeface="+mn-ea"/>
                          <a:cs typeface="+mn-cs"/>
                        </a:rPr>
                        <a:t>Online: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All online channels used in marketing campaigns</a:t>
                      </a:r>
                    </a:p>
                    <a:p>
                      <a:pPr marL="0" algn="l" defTabSz="914400" rtl="0" eaLnBrk="1" latinLnBrk="0" hangingPunct="1"/>
                      <a:r>
                        <a:rPr lang="en-IE" sz="1200" b="1" kern="1200" baseline="0" dirty="0" smtClean="0">
                          <a:solidFill>
                            <a:schemeClr val="dk1"/>
                          </a:solidFill>
                          <a:latin typeface="+mn-lt"/>
                          <a:ea typeface="+mn-ea"/>
                          <a:cs typeface="+mn-cs"/>
                        </a:rPr>
                        <a:t>Offline: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Liaison between Crowe Howarth and DBFA</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Communication to local tourism businesses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DBFA training and workshops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All offline channels used in marketing campaigns</a:t>
                      </a:r>
                    </a:p>
                    <a:p>
                      <a:endParaRPr lang="en-IE" sz="14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400" b="1" dirty="0" smtClean="0"/>
                        <a:t>Communications Channels</a:t>
                      </a:r>
                      <a:r>
                        <a:rPr lang="en-IE" sz="1400" b="1" baseline="0" dirty="0" smtClean="0"/>
                        <a:t>:</a:t>
                      </a:r>
                    </a:p>
                    <a:p>
                      <a:pPr marL="0" algn="l" defTabSz="914400" rtl="0" eaLnBrk="1" latinLnBrk="0" hangingPunct="1"/>
                      <a:r>
                        <a:rPr lang="en-IE" sz="1200" b="1" kern="1200" baseline="0" dirty="0" smtClean="0">
                          <a:solidFill>
                            <a:schemeClr val="dk1"/>
                          </a:solidFill>
                          <a:latin typeface="+mn-lt"/>
                          <a:ea typeface="+mn-ea"/>
                          <a:cs typeface="+mn-cs"/>
                        </a:rPr>
                        <a:t>Online: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Email communication with stakeholders re use and review of consistency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All online channels used in marketing campaigns</a:t>
                      </a:r>
                      <a:endParaRPr lang="en-IE" sz="1400" b="1" baseline="0" dirty="0" smtClean="0"/>
                    </a:p>
                    <a:p>
                      <a:pPr marL="0" algn="l" defTabSz="914400" rtl="0" eaLnBrk="1" latinLnBrk="0" hangingPunct="1"/>
                      <a:r>
                        <a:rPr lang="en-IE" sz="1200" b="1" kern="1200" baseline="0" dirty="0" smtClean="0">
                          <a:solidFill>
                            <a:schemeClr val="dk1"/>
                          </a:solidFill>
                          <a:latin typeface="+mn-lt"/>
                          <a:ea typeface="+mn-ea"/>
                          <a:cs typeface="+mn-cs"/>
                        </a:rPr>
                        <a:t>Offline: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All offline channels used in marketing campaigns</a:t>
                      </a:r>
                    </a:p>
                    <a:p>
                      <a:endParaRPr lang="en-IE" sz="14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Strategy 1 - Develop awareness of South Dublin County as a tourism destination (3)</a:t>
            </a:r>
            <a:endParaRPr lang="en-IE" dirty="0"/>
          </a:p>
        </p:txBody>
      </p:sp>
      <p:graphicFrame>
        <p:nvGraphicFramePr>
          <p:cNvPr id="7" name="Content Placeholder 6"/>
          <p:cNvGraphicFramePr>
            <a:graphicFrameLocks noGrp="1"/>
          </p:cNvGraphicFramePr>
          <p:nvPr>
            <p:ph idx="1"/>
          </p:nvPr>
        </p:nvGraphicFramePr>
        <p:xfrm>
          <a:off x="166687" y="836712"/>
          <a:ext cx="9394824" cy="5619913"/>
        </p:xfrm>
        <a:graphic>
          <a:graphicData uri="http://schemas.openxmlformats.org/drawingml/2006/table">
            <a:tbl>
              <a:tblPr firstRow="1" bandRow="1">
                <a:tableStyleId>{5C22544A-7EE6-4342-B048-85BDC9FD1C3A}</a:tableStyleId>
              </a:tblPr>
              <a:tblGrid>
                <a:gridCol w="3131608"/>
                <a:gridCol w="3131608"/>
                <a:gridCol w="3131608"/>
              </a:tblGrid>
              <a:tr h="407833">
                <a:tc gridSpan="3">
                  <a:txBody>
                    <a:bodyPr/>
                    <a:lstStyle/>
                    <a:p>
                      <a:pPr algn="ctr"/>
                      <a:r>
                        <a:rPr lang="en-IE" dirty="0" smtClean="0">
                          <a:solidFill>
                            <a:srgbClr val="FFFFFF"/>
                          </a:solidFill>
                        </a:rPr>
                        <a:t>Develop</a:t>
                      </a:r>
                      <a:r>
                        <a:rPr lang="en-IE" baseline="0" dirty="0" smtClean="0">
                          <a:solidFill>
                            <a:srgbClr val="FFFFFF"/>
                          </a:solidFill>
                        </a:rPr>
                        <a:t> awareness of South Dublin County as a tourism destination</a:t>
                      </a:r>
                      <a:endParaRPr lang="en-IE"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F72"/>
                    </a:solidFill>
                  </a:tcPr>
                </a:tc>
                <a:tc hMerge="1">
                  <a:txBody>
                    <a:bodyPr/>
                    <a:lstStyle/>
                    <a:p>
                      <a:endParaRPr lang="en-IE" dirty="0"/>
                    </a:p>
                  </a:txBody>
                  <a:tcPr>
                    <a:solidFill>
                      <a:srgbClr val="0F4F72"/>
                    </a:solidFill>
                  </a:tcPr>
                </a:tc>
                <a:tc hMerge="1">
                  <a:txBody>
                    <a:bodyPr/>
                    <a:lstStyle/>
                    <a:p>
                      <a:endParaRPr lang="en-IE" dirty="0"/>
                    </a:p>
                  </a:txBody>
                  <a:tcPr>
                    <a:solidFill>
                      <a:srgbClr val="0F4F72"/>
                    </a:solidFill>
                  </a:tcPr>
                </a:tc>
              </a:tr>
              <a:tr h="117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Communications channels:</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b="1" baseline="0" dirty="0" smtClean="0"/>
                        <a:t>Online: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Flyers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Bow flags/banners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Brochures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Display material</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Industry premises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Outdoor advertising</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TV</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None/>
                        <a:tabLst/>
                        <a:defRPr/>
                      </a:pPr>
                      <a:r>
                        <a:rPr lang="en-IE" sz="1200" kern="1200" dirty="0" smtClean="0">
                          <a:solidFill>
                            <a:srgbClr val="000000"/>
                          </a:solidFill>
                          <a:latin typeface="Arial" pitchFamily="34" charset="0"/>
                          <a:ea typeface="+mn-ea"/>
                          <a:cs typeface="Arial" pitchFamily="34" charset="0"/>
                        </a:rPr>
                        <a:t>TBC/finalised once budget is allocated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6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E" sz="1600" kern="1200" dirty="0" smtClean="0">
                        <a:solidFill>
                          <a:srgbClr val="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1237">
                <a:tc>
                  <a:txBody>
                    <a:bodyPr/>
                    <a:lstStyle/>
                    <a:p>
                      <a:r>
                        <a:rPr lang="en-IE" sz="1400" b="1" dirty="0" smtClean="0"/>
                        <a:t>Sample Key Performance Indicators </a:t>
                      </a:r>
                      <a:r>
                        <a:rPr lang="en-IE" sz="1400" b="1" baseline="0" dirty="0" smtClean="0"/>
                        <a:t>:</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smtClean="0">
                          <a:solidFill>
                            <a:srgbClr val="000000"/>
                          </a:solidFill>
                          <a:latin typeface="Arial" pitchFamily="34" charset="0"/>
                          <a:ea typeface="+mn-ea"/>
                          <a:cs typeface="Arial" pitchFamily="34" charset="0"/>
                        </a:rPr>
                        <a:t>Use of brand in marketing campaigns </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smtClean="0">
                          <a:solidFill>
                            <a:srgbClr val="000000"/>
                          </a:solidFill>
                          <a:latin typeface="Arial" pitchFamily="34" charset="0"/>
                          <a:ea typeface="+mn-ea"/>
                          <a:cs typeface="Arial" pitchFamily="34" charset="0"/>
                        </a:rPr>
                        <a:t>Use of brand in local tourism business campaigns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smtClean="0">
                          <a:solidFill>
                            <a:srgbClr val="000000"/>
                          </a:solidFill>
                          <a:latin typeface="Arial" pitchFamily="34" charset="0"/>
                          <a:ea typeface="+mn-ea"/>
                          <a:cs typeface="Arial" pitchFamily="34" charset="0"/>
                        </a:rPr>
                        <a:t>Participation of industry in use of SDC logo</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smtClean="0">
                          <a:solidFill>
                            <a:srgbClr val="000000"/>
                          </a:solidFill>
                          <a:latin typeface="Arial" pitchFamily="34" charset="0"/>
                          <a:ea typeface="+mn-ea"/>
                          <a:cs typeface="Arial" pitchFamily="34" charset="0"/>
                        </a:rPr>
                        <a:t>Use of SDC logo in media </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smtClean="0">
                          <a:solidFill>
                            <a:schemeClr val="tx1"/>
                          </a:solidFill>
                          <a:latin typeface="Arial" pitchFamily="34" charset="0"/>
                          <a:ea typeface="+mn-ea"/>
                          <a:cs typeface="Arial" pitchFamily="34" charset="0"/>
                        </a:rPr>
                        <a:t>Awareness levels</a:t>
                      </a:r>
                      <a:endParaRPr lang="en-IE" sz="1200" kern="120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400" b="1" dirty="0" smtClean="0"/>
                        <a:t>Sample Key Performance Indicators </a:t>
                      </a:r>
                      <a:r>
                        <a:rPr lang="en-IE" sz="1400" b="1" baseline="0" dirty="0" smtClean="0"/>
                        <a:t>:</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Alignment with DBFA brand in SDC marketing campaigns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400" b="1" dirty="0" smtClean="0"/>
                        <a:t>Sample Key Performance Indicators </a:t>
                      </a:r>
                      <a:r>
                        <a:rPr lang="en-IE" sz="1400" b="1" baseline="0" dirty="0" smtClean="0"/>
                        <a:t>:</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Use of brand in SDC marketing campaigns </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Use of brand in local tourism business campaigns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Participation in brand activation</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Awareness levels</a:t>
                      </a:r>
                    </a:p>
                    <a:p>
                      <a:endParaRPr lang="en-IE" sz="14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1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Measurement Tracking Systems: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Individual businesses to track and report on usage (via bi-annual questionnaire)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Online engagement statistics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chemeClr val="tx1"/>
                          </a:solidFill>
                          <a:latin typeface="Arial" pitchFamily="34" charset="0"/>
                          <a:ea typeface="+mn-ea"/>
                          <a:cs typeface="Arial" pitchFamily="34" charset="0"/>
                        </a:rPr>
                        <a:t>Awareness survey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chemeClr val="tx1"/>
                          </a:solidFill>
                          <a:latin typeface="Arial" pitchFamily="34" charset="0"/>
                          <a:ea typeface="+mn-ea"/>
                          <a:cs typeface="Arial" pitchFamily="34" charset="0"/>
                        </a:rPr>
                        <a:t>Media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Measurement Tracking Systems: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Individual businesses to track and report on usage (via bi-annual questionnaire)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Online engagement statistics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chemeClr val="tx1"/>
                          </a:solidFill>
                          <a:latin typeface="Arial" pitchFamily="34" charset="0"/>
                          <a:ea typeface="+mn-ea"/>
                          <a:cs typeface="Arial" pitchFamily="34" charset="0"/>
                        </a:rPr>
                        <a:t>Awareness survey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chemeClr val="tx1"/>
                          </a:solidFill>
                          <a:latin typeface="Arial" pitchFamily="34" charset="0"/>
                          <a:ea typeface="+mn-ea"/>
                          <a:cs typeface="Arial" pitchFamily="34" charset="0"/>
                        </a:rPr>
                        <a:t>Media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000000"/>
                          </a:solidFill>
                          <a:effectLst/>
                          <a:uLnTx/>
                          <a:uFillTx/>
                          <a:latin typeface="+mn-lt"/>
                          <a:ea typeface="+mn-ea"/>
                          <a:cs typeface="+mn-cs"/>
                        </a:rPr>
                        <a:t>Measurement Tracking Systems: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Individual businesses to track and report on usage (via bi-annual questionnaire)</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rgbClr val="000000"/>
                          </a:solidFill>
                          <a:latin typeface="Arial" pitchFamily="34" charset="0"/>
                          <a:ea typeface="+mn-ea"/>
                          <a:cs typeface="Arial" pitchFamily="34" charset="0"/>
                        </a:rPr>
                        <a:t>Online engagement statistics</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chemeClr val="tx1"/>
                          </a:solidFill>
                          <a:latin typeface="Arial" pitchFamily="34" charset="0"/>
                          <a:ea typeface="+mn-ea"/>
                          <a:cs typeface="Arial" pitchFamily="34" charset="0"/>
                        </a:rPr>
                        <a:t>Awareness survey</a:t>
                      </a:r>
                    </a:p>
                    <a:p>
                      <a:pPr marL="179388" marR="0" lvl="0" indent="-179388" algn="l" defTabSz="914400" rtl="0" eaLnBrk="1" fontAlgn="base" latinLnBrk="0" hangingPunct="1">
                        <a:lnSpc>
                          <a:spcPct val="100000"/>
                        </a:lnSpc>
                        <a:spcBef>
                          <a:spcPts val="0"/>
                        </a:spcBef>
                        <a:spcAft>
                          <a:spcPct val="0"/>
                        </a:spcAft>
                        <a:buClr>
                          <a:srgbClr val="FFC000"/>
                        </a:buClr>
                        <a:buSzPct val="90000"/>
                        <a:buFont typeface="Wingdings" pitchFamily="2" charset="2"/>
                        <a:buChar char=""/>
                        <a:tabLst/>
                        <a:defRPr/>
                      </a:pPr>
                      <a:r>
                        <a:rPr lang="en-IE" sz="1200" kern="1200" dirty="0" smtClean="0">
                          <a:solidFill>
                            <a:schemeClr val="tx1"/>
                          </a:solidFill>
                          <a:latin typeface="Arial" pitchFamily="34" charset="0"/>
                          <a:ea typeface="+mn-ea"/>
                          <a:cs typeface="Arial" pitchFamily="34" charset="0"/>
                        </a:rPr>
                        <a:t>Media monitoring</a:t>
                      </a:r>
                    </a:p>
                    <a:p>
                      <a:endParaRPr lang="en-IE" sz="14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rowe Horwath PowerPoint Template and Sample Slides">
  <a:themeElements>
    <a:clrScheme name="CH Colours">
      <a:dk1>
        <a:srgbClr val="000000"/>
      </a:dk1>
      <a:lt1>
        <a:srgbClr val="FFFFFF"/>
      </a:lt1>
      <a:dk2>
        <a:srgbClr val="002D62"/>
      </a:dk2>
      <a:lt2>
        <a:srgbClr val="FDB913"/>
      </a:lt2>
      <a:accent1>
        <a:srgbClr val="002D62"/>
      </a:accent1>
      <a:accent2>
        <a:srgbClr val="FDB913"/>
      </a:accent2>
      <a:accent3>
        <a:srgbClr val="607C8C"/>
      </a:accent3>
      <a:accent4>
        <a:srgbClr val="A53F0F"/>
      </a:accent4>
      <a:accent5>
        <a:srgbClr val="DBCEA5"/>
      </a:accent5>
      <a:accent6>
        <a:srgbClr val="7C6D63"/>
      </a:accent6>
      <a:hlink>
        <a:srgbClr val="3333CC"/>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100" dirty="0" smtClean="0">
            <a:latin typeface="+mn-lt"/>
          </a:defRPr>
        </a:defPPr>
      </a:lstStyle>
    </a:txDef>
  </a:objectDefaults>
  <a:extraClrSchemeLst>
    <a:extraClrScheme>
      <a:clrScheme name="Crowe 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owe 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owe 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owe 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owe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owe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owe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52231</TotalTime>
  <Words>2957</Words>
  <Application>Microsoft Office PowerPoint</Application>
  <PresentationFormat>A4 Paper (210x297 mm)</PresentationFormat>
  <Paragraphs>346</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HELVETICA</vt:lpstr>
      <vt:lpstr>Symbol</vt:lpstr>
      <vt:lpstr>Times New Roman</vt:lpstr>
      <vt:lpstr>Verdana</vt:lpstr>
      <vt:lpstr>Wingdings</vt:lpstr>
      <vt:lpstr>Crowe Horwath PowerPoint Template and Sample Slides</vt:lpstr>
      <vt:lpstr>Custom Design</vt:lpstr>
      <vt:lpstr>PowerPoint Presentation</vt:lpstr>
      <vt:lpstr>PowerPoint Presentation</vt:lpstr>
      <vt:lpstr>Phase 2: Strategy Development</vt:lpstr>
      <vt:lpstr>Marketing Strategy</vt:lpstr>
      <vt:lpstr>Background to Marketing Strategy</vt:lpstr>
      <vt:lpstr>Outline of Marketing Strategy</vt:lpstr>
      <vt:lpstr>Strategy 1 - Develop awareness of South Dublin County as a tourism destination (1)</vt:lpstr>
      <vt:lpstr>Strategy 1 - Develop awareness of South Dublin County as a tourism destination (2)</vt:lpstr>
      <vt:lpstr>Strategy 1 - Develop awareness of South Dublin County as a tourism destination (3)</vt:lpstr>
      <vt:lpstr>Strategy 1 - Develop awareness of South Dublin County as a tourism destination (4)</vt:lpstr>
      <vt:lpstr>Strategy 2 – Encourage collaboration and cohesion amongst the local tourism industry and key stakeholders </vt:lpstr>
      <vt:lpstr>Strategy 3 – Develop creative campaigns to showcase existing and developing tourism products and services </vt:lpstr>
      <vt:lpstr>Collaborative Strategy</vt:lpstr>
      <vt:lpstr>Sample marketing activities</vt:lpstr>
      <vt:lpstr>Budget Options</vt:lpstr>
      <vt:lpstr>Phase 3: Campaign Design (1)</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Tony Shanahan</cp:lastModifiedBy>
  <cp:revision>5160</cp:revision>
  <cp:lastPrinted>2016-06-24T11:42:00Z</cp:lastPrinted>
  <dcterms:created xsi:type="dcterms:W3CDTF">2012-07-04T20:13:01Z</dcterms:created>
  <dcterms:modified xsi:type="dcterms:W3CDTF">2016-09-12T14:31:59Z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MSD</vt:lpwstr>
  </property>
  <property fmtid="{D5CDD505-2E9C-101B-9397-08002B2CF9AE}" pid="4" name="Status">
    <vt:lpwstr>Final</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y fmtid="{D5CDD505-2E9C-101B-9397-08002B2CF9AE}" pid="8" name="Order">
    <vt:lpwstr>2300.00000000000</vt:lpwstr>
  </property>
  <property fmtid="{D5CDD505-2E9C-101B-9397-08002B2CF9AE}" pid="9" name="Description0">
    <vt:lpwstr>Branded Crowe portrait template for PowerPoint</vt:lpwstr>
  </property>
</Properties>
</file>