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59" r:id="rId4"/>
    <p:sldId id="257" r:id="rId5"/>
    <p:sldId id="265" r:id="rId6"/>
    <p:sldId id="266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A58"/>
    <a:srgbClr val="0080A5"/>
    <a:srgbClr val="9263A7"/>
    <a:srgbClr val="134E81"/>
    <a:srgbClr val="F7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04" autoAdjust="0"/>
  </p:normalViewPr>
  <p:slideViewPr>
    <p:cSldViewPr>
      <p:cViewPr varScale="1">
        <p:scale>
          <a:sx n="69" d="100"/>
          <a:sy n="69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88628-A152-423B-BDB9-06BDDF76CF9A}" type="datetimeFigureOut">
              <a:rPr lang="en-IE" smtClean="0"/>
              <a:t>12/09/2016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61244-E19F-4ED3-95C2-B492B606E5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98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Origin</a:t>
            </a:r>
            <a:r>
              <a:rPr lang="en-IE" baseline="0" dirty="0" smtClean="0"/>
              <a:t> </a:t>
            </a:r>
            <a:r>
              <a:rPr lang="en-IE" baseline="0" dirty="0" smtClean="0"/>
              <a:t>- Councils </a:t>
            </a:r>
            <a:r>
              <a:rPr lang="en-IE" baseline="0" dirty="0" smtClean="0"/>
              <a:t>intention to develop a 2</a:t>
            </a:r>
            <a:r>
              <a:rPr lang="en-IE" baseline="30000" dirty="0" smtClean="0"/>
              <a:t>nd</a:t>
            </a:r>
            <a:r>
              <a:rPr lang="en-IE" baseline="0" dirty="0" smtClean="0"/>
              <a:t> flagship festival- industry led</a:t>
            </a:r>
            <a:r>
              <a:rPr lang="en-IE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smtClean="0"/>
              <a:t>Already increased investment in Red Line – strong ticket sales so far – will review after festival in October.</a:t>
            </a:r>
          </a:p>
          <a:p>
            <a:endParaRPr lang="en-IE" baseline="0" dirty="0" smtClean="0"/>
          </a:p>
          <a:p>
            <a:r>
              <a:rPr lang="en-IE" baseline="0" dirty="0" smtClean="0"/>
              <a:t>Council and Chamber approach </a:t>
            </a:r>
            <a:r>
              <a:rPr lang="en-IE" baseline="0" dirty="0" smtClean="0"/>
              <a:t>to </a:t>
            </a:r>
            <a:r>
              <a:rPr lang="en-IE" b="1" baseline="0" dirty="0" smtClean="0"/>
              <a:t>attract strong </a:t>
            </a:r>
            <a:r>
              <a:rPr lang="en-IE" b="1" baseline="0" dirty="0" smtClean="0"/>
              <a:t>brands </a:t>
            </a:r>
            <a:r>
              <a:rPr lang="en-IE" baseline="0" dirty="0" smtClean="0"/>
              <a:t>with loyal following into the County – overcomes profile and perception </a:t>
            </a:r>
            <a:r>
              <a:rPr lang="en-IE" baseline="0" dirty="0" smtClean="0"/>
              <a:t>issues..</a:t>
            </a:r>
            <a:endParaRPr lang="en-IE" baseline="0" dirty="0" smtClean="0"/>
          </a:p>
          <a:p>
            <a:r>
              <a:rPr lang="en-IE" baseline="0" dirty="0" smtClean="0"/>
              <a:t>This </a:t>
            </a:r>
            <a:r>
              <a:rPr lang="en-IE" baseline="0" dirty="0" smtClean="0"/>
              <a:t>event complements our market </a:t>
            </a:r>
            <a:r>
              <a:rPr lang="en-IE" baseline="0" dirty="0" smtClean="0"/>
              <a:t>positioning – based around outdoors.</a:t>
            </a:r>
          </a:p>
          <a:p>
            <a:r>
              <a:rPr lang="en-IE" baseline="0" dirty="0" smtClean="0"/>
              <a:t>Chamber </a:t>
            </a:r>
            <a:r>
              <a:rPr lang="en-IE" baseline="0" dirty="0" smtClean="0"/>
              <a:t>led, Council backed – sliding scale – review in 2017.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1244-E19F-4ED3-95C2-B492B606E51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635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Leverage the proximity of the</a:t>
            </a:r>
            <a:r>
              <a:rPr lang="en-IE" baseline="0" dirty="0" smtClean="0"/>
              <a:t> outdoors – mountains, rivers and reservoir to the City.</a:t>
            </a:r>
          </a:p>
          <a:p>
            <a:r>
              <a:rPr lang="en-IE" baseline="0" dirty="0" smtClean="0"/>
              <a:t>Gael Force looking at East coast (Bray Cliff Run) but we weren’t on radar until approached.</a:t>
            </a:r>
          </a:p>
          <a:p>
            <a:r>
              <a:rPr lang="en-IE" baseline="0" dirty="0" smtClean="0"/>
              <a:t>Shows the potential of the County…but also the awareness challenge – confirms our </a:t>
            </a:r>
            <a:r>
              <a:rPr lang="en-IE" baseline="0" smtClean="0"/>
              <a:t>marketing proposals.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1244-E19F-4ED3-95C2-B492B606E51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862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Who are Gael Force – best in class </a:t>
            </a:r>
            <a:r>
              <a:rPr lang="en-IE" dirty="0" smtClean="0"/>
              <a:t>– in addition to YOY</a:t>
            </a:r>
            <a:r>
              <a:rPr lang="en-IE" baseline="0" dirty="0" smtClean="0"/>
              <a:t> growth, won many tourism awards in terms of responsible tourism etc.</a:t>
            </a:r>
          </a:p>
          <a:p>
            <a:r>
              <a:rPr lang="en-IE" baseline="0" dirty="0" smtClean="0"/>
              <a:t>What is it:  2 days – two different types of adventure races.</a:t>
            </a:r>
          </a:p>
          <a:p>
            <a:r>
              <a:rPr lang="en-IE" baseline="0" dirty="0" smtClean="0"/>
              <a:t>When is it…18</a:t>
            </a:r>
            <a:r>
              <a:rPr lang="en-IE" baseline="30000" dirty="0" smtClean="0"/>
              <a:t>th</a:t>
            </a:r>
            <a:r>
              <a:rPr lang="en-IE" baseline="0" dirty="0" smtClean="0"/>
              <a:t> and 19</a:t>
            </a:r>
            <a:r>
              <a:rPr lang="en-IE" baseline="30000" dirty="0" smtClean="0"/>
              <a:t>th</a:t>
            </a:r>
            <a:r>
              <a:rPr lang="en-IE" baseline="0" dirty="0" smtClean="0"/>
              <a:t> Feb – originally following weekend.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1244-E19F-4ED3-95C2-B492B606E51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553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aseline="0" dirty="0" smtClean="0"/>
              <a:t>What it is in more detail: </a:t>
            </a:r>
          </a:p>
          <a:p>
            <a:r>
              <a:rPr lang="en-IE" baseline="0" dirty="0" smtClean="0"/>
              <a:t>Sat</a:t>
            </a:r>
            <a:r>
              <a:rPr lang="en-IE" baseline="0" dirty="0" smtClean="0"/>
              <a:t>: Adventure race – cycle – kayak – run – Stadium – Reservoir – </a:t>
            </a:r>
            <a:r>
              <a:rPr lang="en-IE" baseline="0" dirty="0" err="1" smtClean="0"/>
              <a:t>Kippure</a:t>
            </a:r>
            <a:r>
              <a:rPr lang="en-IE" baseline="0" dirty="0" smtClean="0"/>
              <a:t>.</a:t>
            </a:r>
          </a:p>
          <a:p>
            <a:r>
              <a:rPr lang="en-IE" baseline="0" dirty="0" smtClean="0"/>
              <a:t>Sun: Youth Race in </a:t>
            </a:r>
            <a:r>
              <a:rPr lang="en-IE" baseline="0" dirty="0" err="1" smtClean="0"/>
              <a:t>Corkagh</a:t>
            </a:r>
            <a:r>
              <a:rPr lang="en-IE" baseline="0" dirty="0" smtClean="0"/>
              <a:t>, family festival feel</a:t>
            </a:r>
          </a:p>
          <a:p>
            <a:endParaRPr lang="en-IE" dirty="0" smtClean="0"/>
          </a:p>
          <a:p>
            <a:r>
              <a:rPr lang="en-IE" dirty="0" smtClean="0"/>
              <a:t>Meeting GF next week to finalise</a:t>
            </a:r>
            <a:r>
              <a:rPr lang="en-IE" baseline="0" dirty="0" smtClean="0"/>
              <a:t> details of route. </a:t>
            </a:r>
          </a:p>
          <a:p>
            <a:r>
              <a:rPr lang="en-IE" baseline="0" dirty="0" smtClean="0"/>
              <a:t>Grateful to DCC for access to reservoir.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1244-E19F-4ED3-95C2-B492B606E51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494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Economic </a:t>
            </a:r>
            <a:r>
              <a:rPr lang="en-IE" dirty="0" smtClean="0"/>
              <a:t>opportunity</a:t>
            </a:r>
            <a:r>
              <a:rPr lang="en-IE" baseline="0" dirty="0" smtClean="0"/>
              <a:t> – target markets..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1244-E19F-4ED3-95C2-B492B606E51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443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A strong</a:t>
            </a:r>
            <a:r>
              <a:rPr lang="en-IE" baseline="0" dirty="0" smtClean="0"/>
              <a:t> brand with a strong following – a great </a:t>
            </a:r>
            <a:r>
              <a:rPr lang="en-IE" baseline="0" dirty="0" err="1" smtClean="0"/>
              <a:t>opp</a:t>
            </a:r>
            <a:r>
              <a:rPr lang="en-IE" baseline="0" dirty="0" smtClean="0"/>
              <a:t> for S D County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1244-E19F-4ED3-95C2-B492B606E519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403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Roles – </a:t>
            </a:r>
            <a:r>
              <a:rPr lang="en-IE" b="1" dirty="0" smtClean="0"/>
              <a:t>SDCC</a:t>
            </a:r>
            <a:r>
              <a:rPr lang="en-IE" dirty="0" smtClean="0"/>
              <a:t> – negotiation</a:t>
            </a:r>
            <a:r>
              <a:rPr lang="en-IE" baseline="0" dirty="0" smtClean="0"/>
              <a:t> of routes ongoing through summer – sale of </a:t>
            </a:r>
            <a:r>
              <a:rPr lang="en-IE" baseline="0" dirty="0" err="1" smtClean="0"/>
              <a:t>Kippure</a:t>
            </a:r>
            <a:r>
              <a:rPr lang="en-IE" baseline="0" dirty="0" smtClean="0"/>
              <a:t> lands..</a:t>
            </a:r>
          </a:p>
          <a:p>
            <a:endParaRPr lang="en-IE" baseline="0" dirty="0" smtClean="0"/>
          </a:p>
          <a:p>
            <a:r>
              <a:rPr lang="en-IE" b="1" baseline="0" dirty="0" smtClean="0"/>
              <a:t>Chamber</a:t>
            </a:r>
            <a:r>
              <a:rPr lang="en-IE" baseline="0" dirty="0" smtClean="0"/>
              <a:t> – organisation with Gael Force, sponsorship – prizes</a:t>
            </a:r>
          </a:p>
          <a:p>
            <a:r>
              <a:rPr lang="en-IE" b="1" baseline="0" dirty="0" smtClean="0"/>
              <a:t>Gael Force </a:t>
            </a:r>
            <a:r>
              <a:rPr lang="en-IE" baseline="0" dirty="0" smtClean="0"/>
              <a:t>– running.</a:t>
            </a:r>
          </a:p>
          <a:p>
            <a:r>
              <a:rPr lang="en-IE" b="1" baseline="0" dirty="0" smtClean="0"/>
              <a:t>Failte</a:t>
            </a:r>
            <a:r>
              <a:rPr lang="en-IE" baseline="0" dirty="0" smtClean="0"/>
              <a:t> – marketing – along with all partners. </a:t>
            </a:r>
          </a:p>
          <a:p>
            <a:r>
              <a:rPr lang="en-IE" baseline="0" dirty="0" smtClean="0"/>
              <a:t>Utilise </a:t>
            </a:r>
            <a:r>
              <a:rPr lang="en-IE" baseline="0" dirty="0" smtClean="0"/>
              <a:t>the lead in period to promote things to do in the County – Chamber develop packages with industry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1244-E19F-4ED3-95C2-B492B606E519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33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34FC-6950-4E5B-A2D0-7632EC0B9FE7}" type="datetimeFigureOut">
              <a:rPr lang="en-IE" smtClean="0"/>
              <a:pPr/>
              <a:t>12/09/2016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ACF4-3404-4008-BDED-9F41C1F5940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1216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34FC-6950-4E5B-A2D0-7632EC0B9FE7}" type="datetimeFigureOut">
              <a:rPr lang="en-IE" smtClean="0"/>
              <a:pPr/>
              <a:t>12/09/2016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ACF4-3404-4008-BDED-9F41C1F5940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09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34FC-6950-4E5B-A2D0-7632EC0B9FE7}" type="datetimeFigureOut">
              <a:rPr lang="en-IE" smtClean="0"/>
              <a:pPr/>
              <a:t>12/09/2016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ACF4-3404-4008-BDED-9F41C1F5940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009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34FC-6950-4E5B-A2D0-7632EC0B9FE7}" type="datetimeFigureOut">
              <a:rPr lang="en-IE" smtClean="0"/>
              <a:pPr/>
              <a:t>12/09/2016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ACF4-3404-4008-BDED-9F41C1F5940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840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34FC-6950-4E5B-A2D0-7632EC0B9FE7}" type="datetimeFigureOut">
              <a:rPr lang="en-IE" smtClean="0"/>
              <a:pPr/>
              <a:t>12/09/2016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ACF4-3404-4008-BDED-9F41C1F5940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753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34FC-6950-4E5B-A2D0-7632EC0B9FE7}" type="datetimeFigureOut">
              <a:rPr lang="en-IE" smtClean="0"/>
              <a:pPr/>
              <a:t>12/09/2016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ACF4-3404-4008-BDED-9F41C1F5940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98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34FC-6950-4E5B-A2D0-7632EC0B9FE7}" type="datetimeFigureOut">
              <a:rPr lang="en-IE" smtClean="0"/>
              <a:pPr/>
              <a:t>12/09/2016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ACF4-3404-4008-BDED-9F41C1F5940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770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34FC-6950-4E5B-A2D0-7632EC0B9FE7}" type="datetimeFigureOut">
              <a:rPr lang="en-IE" smtClean="0"/>
              <a:pPr/>
              <a:t>12/09/2016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ACF4-3404-4008-BDED-9F41C1F5940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616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34FC-6950-4E5B-A2D0-7632EC0B9FE7}" type="datetimeFigureOut">
              <a:rPr lang="en-IE" smtClean="0"/>
              <a:pPr/>
              <a:t>12/09/2016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ACF4-3404-4008-BDED-9F41C1F5940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829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34FC-6950-4E5B-A2D0-7632EC0B9FE7}" type="datetimeFigureOut">
              <a:rPr lang="en-IE" smtClean="0"/>
              <a:pPr/>
              <a:t>12/09/2016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ACF4-3404-4008-BDED-9F41C1F5940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400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34FC-6950-4E5B-A2D0-7632EC0B9FE7}" type="datetimeFigureOut">
              <a:rPr lang="en-IE" smtClean="0"/>
              <a:pPr/>
              <a:t>12/09/2016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ACF4-3404-4008-BDED-9F41C1F5940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858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C34FC-6950-4E5B-A2D0-7632EC0B9FE7}" type="datetimeFigureOut">
              <a:rPr lang="en-IE" smtClean="0"/>
              <a:pPr/>
              <a:t>12/09/2016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DACF4-3404-4008-BDED-9F41C1F5940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754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aelforceevents.com/en/abou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gaelforceevents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hyperlink" Target="http://www.facebook.com/gaelforceevents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aelforceevents.com/" TargetMode="External"/><Relationship Id="rId11" Type="http://schemas.openxmlformats.org/officeDocument/2006/relationships/hyperlink" Target="https://www.youtube.com/user/GaelforceTraining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://gaelforceevents.com/en/blog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www.youtube.com/watch?v=AraRaBRY47U" TargetMode="Externa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4005064"/>
            <a:ext cx="3920480" cy="1752600"/>
          </a:xfrm>
        </p:spPr>
        <p:txBody>
          <a:bodyPr/>
          <a:lstStyle/>
          <a:p>
            <a:pPr algn="l"/>
            <a:r>
              <a:rPr lang="en-IE" sz="4000" dirty="0">
                <a:solidFill>
                  <a:schemeClr val="tx1"/>
                </a:solidFill>
                <a:latin typeface="GothamMedium" pitchFamily="50" charset="0"/>
              </a:rPr>
              <a:t>GAELFORCE </a:t>
            </a:r>
            <a:r>
              <a:rPr lang="en-IE" sz="4000" dirty="0" smtClean="0">
                <a:solidFill>
                  <a:schemeClr val="tx1"/>
                </a:solidFill>
                <a:latin typeface="GothamMedium" pitchFamily="50" charset="0"/>
              </a:rPr>
              <a:t>DUBLIN </a:t>
            </a:r>
            <a:r>
              <a:rPr lang="en-IE" sz="4000" dirty="0" smtClean="0">
                <a:solidFill>
                  <a:srgbClr val="4AAA58"/>
                </a:solidFill>
                <a:latin typeface="Gotham Black" pitchFamily="50" charset="0"/>
              </a:rPr>
              <a:t>2017</a:t>
            </a:r>
            <a:endParaRPr lang="en-IE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2978" y1="48125" x2="12978" y2="48125"/>
                        <a14:foregroundMark x1="15556" y1="56375" x2="15556" y2="56375"/>
                        <a14:foregroundMark x1="23111" y1="53750" x2="23111" y2="53750"/>
                        <a14:foregroundMark x1="31200" y1="44500" x2="31200" y2="44500"/>
                        <a14:foregroundMark x1="37689" y1="43875" x2="37689" y2="43875"/>
                        <a14:foregroundMark x1="41422" y1="44250" x2="41422" y2="44250"/>
                        <a14:foregroundMark x1="46844" y1="44000" x2="46844" y2="44000"/>
                        <a14:foregroundMark x1="55644" y1="44750" x2="55644" y2="44750"/>
                        <a14:foregroundMark x1="59911" y1="44000" x2="59911" y2="44000"/>
                        <a14:foregroundMark x1="68356" y1="44250" x2="68356" y2="44250"/>
                        <a14:foregroundMark x1="35022" y1="56875" x2="35022" y2="56875"/>
                        <a14:foregroundMark x1="38933" y1="57375" x2="38933" y2="57375"/>
                        <a14:foregroundMark x1="46489" y1="56625" x2="46489" y2="56625"/>
                        <a14:foregroundMark x1="53156" y1="55750" x2="53156" y2="55750"/>
                        <a14:foregroundMark x1="60000" y1="54500" x2="60000" y2="54500"/>
                        <a14:foregroundMark x1="70311" y1="53500" x2="70311" y2="53500"/>
                        <a14:foregroundMark x1="78311" y1="54125" x2="78311" y2="54125"/>
                        <a14:foregroundMark x1="84267" y1="53000" x2="84267" y2="53000"/>
                        <a14:foregroundMark x1="89333" y1="52625" x2="89333" y2="52625"/>
                        <a14:backgroundMark x1="40178" y1="56375" x2="40178" y2="56375"/>
                        <a14:backgroundMark x1="54933" y1="44500" x2="54933" y2="44500"/>
                        <a14:backgroundMark x1="61689" y1="42250" x2="61689" y2="42250"/>
                        <a14:backgroundMark x1="76711" y1="55250" x2="76711" y2="55250"/>
                        <a14:backgroundMark x1="91667" y1="54279" x2="91667" y2="54279"/>
                        <a14:backgroundMark x1="91667" y1="57457" x2="91667" y2="57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977" b="33012"/>
          <a:stretch/>
        </p:blipFill>
        <p:spPr>
          <a:xfrm>
            <a:off x="25459" y="262467"/>
            <a:ext cx="2391761" cy="561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2"/>
            <a:ext cx="1434700" cy="798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14" y="280170"/>
            <a:ext cx="1434700" cy="5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87424"/>
            <a:ext cx="9446620" cy="5904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6512" y="3543402"/>
            <a:ext cx="9446620" cy="3314597"/>
          </a:xfrm>
          <a:prstGeom prst="rect">
            <a:avLst/>
          </a:prstGeom>
          <a:solidFill>
            <a:srgbClr val="4AA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62467"/>
            <a:ext cx="4536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500" dirty="0" smtClean="0">
                <a:solidFill>
                  <a:srgbClr val="4AAA58"/>
                </a:solidFill>
                <a:latin typeface="GothamBold" pitchFamily="50" charset="0"/>
              </a:rPr>
              <a:t>GAELFORCE DUBLIN</a:t>
            </a:r>
          </a:p>
          <a:p>
            <a:pPr algn="r"/>
            <a:r>
              <a:rPr lang="en-IE" sz="2500" dirty="0" smtClean="0">
                <a:solidFill>
                  <a:srgbClr val="4AAA58"/>
                </a:solidFill>
                <a:latin typeface="GothamBold" pitchFamily="50" charset="0"/>
              </a:rPr>
              <a:t>OVERVIEW</a:t>
            </a:r>
            <a:endParaRPr lang="en-IE" sz="2500" dirty="0">
              <a:solidFill>
                <a:srgbClr val="4AAA58"/>
              </a:solidFill>
              <a:latin typeface="GothamBold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1" y="3521172"/>
            <a:ext cx="87129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Wicklow is often seen as the adventure playground of Dublin but </a:t>
            </a:r>
            <a:r>
              <a:rPr lang="en-IE" sz="1200" dirty="0" err="1" smtClean="0">
                <a:solidFill>
                  <a:schemeClr val="bg1"/>
                </a:solidFill>
                <a:latin typeface="GothamBook" pitchFamily="50" charset="0"/>
              </a:rPr>
              <a:t>Gaelforce</a:t>
            </a: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 would like to contest this and offer Dublin's very own Adventure race. Their proposal is to run an adventure race based in the county of Dublin, ‘</a:t>
            </a:r>
            <a:r>
              <a:rPr lang="en-IE" sz="1200" b="1" dirty="0" err="1" smtClean="0">
                <a:solidFill>
                  <a:schemeClr val="bg1"/>
                </a:solidFill>
                <a:latin typeface="GothamBook" pitchFamily="50" charset="0"/>
              </a:rPr>
              <a:t>Gaelforce</a:t>
            </a:r>
            <a:r>
              <a:rPr lang="en-IE" sz="1200" b="1" dirty="0" smtClean="0">
                <a:solidFill>
                  <a:schemeClr val="bg1"/>
                </a:solidFill>
                <a:latin typeface="GothamBook" pitchFamily="50" charset="0"/>
              </a:rPr>
              <a:t> Dublin</a:t>
            </a: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’.</a:t>
            </a:r>
          </a:p>
          <a:p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 </a:t>
            </a:r>
          </a:p>
          <a:p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They propose to run a race starting and finishing in Tallaght stadium. This event will offer competitors either a Full distance or Sprint distance adventure race course widening the events appeal to those not only living in and around Dublin but all over Ireland.</a:t>
            </a:r>
          </a:p>
          <a:p>
            <a:endParaRPr lang="en-IE" sz="1200" dirty="0" smtClean="0">
              <a:solidFill>
                <a:schemeClr val="bg1"/>
              </a:solidFill>
              <a:latin typeface="GothamBook" pitchFamily="50" charset="0"/>
            </a:endParaRPr>
          </a:p>
          <a:p>
            <a:r>
              <a:rPr lang="en-IE" sz="1200" b="1" dirty="0" smtClean="0">
                <a:solidFill>
                  <a:schemeClr val="bg1"/>
                </a:solidFill>
                <a:latin typeface="GothamBook" pitchFamily="50" charset="0"/>
              </a:rPr>
              <a:t>The Venue: Tallaght, and </a:t>
            </a:r>
            <a:r>
              <a:rPr lang="en-IE" sz="1200" b="1" dirty="0" err="1" smtClean="0">
                <a:solidFill>
                  <a:schemeClr val="bg1"/>
                </a:solidFill>
                <a:latin typeface="GothamBook" pitchFamily="50" charset="0"/>
              </a:rPr>
              <a:t>Corkagh</a:t>
            </a:r>
            <a:r>
              <a:rPr lang="en-IE" sz="1200" b="1" dirty="0" smtClean="0">
                <a:solidFill>
                  <a:schemeClr val="bg1"/>
                </a:solidFill>
                <a:latin typeface="GothamBook" pitchFamily="50" charset="0"/>
              </a:rPr>
              <a:t> Park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The areas have many positives: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Urban location which can comfortably accommodate such an event with regards start/finish lines, access, parking etc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The close proximity to rural secondary roads which are necessary for such a race.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A suitable </a:t>
            </a:r>
            <a:r>
              <a:rPr lang="en-IE" sz="1200" dirty="0">
                <a:solidFill>
                  <a:schemeClr val="bg1"/>
                </a:solidFill>
                <a:latin typeface="GothamBook" pitchFamily="50" charset="0"/>
              </a:rPr>
              <a:t>venue for </a:t>
            </a: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an </a:t>
            </a:r>
            <a:r>
              <a:rPr lang="en-IE" sz="1200" dirty="0">
                <a:solidFill>
                  <a:schemeClr val="bg1"/>
                </a:solidFill>
                <a:latin typeface="GothamBook" pitchFamily="50" charset="0"/>
              </a:rPr>
              <a:t>associated festival</a:t>
            </a: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.</a:t>
            </a:r>
          </a:p>
          <a:p>
            <a:endParaRPr lang="en-IE" sz="1200" dirty="0">
              <a:solidFill>
                <a:schemeClr val="bg1"/>
              </a:solidFill>
              <a:latin typeface="GothamBook" pitchFamily="50" charset="0"/>
            </a:endParaRPr>
          </a:p>
          <a:p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More information/background available from July’s SPC </a:t>
            </a:r>
          </a:p>
          <a:p>
            <a:endParaRPr lang="en-IE" sz="1200" dirty="0">
              <a:solidFill>
                <a:schemeClr val="bg1"/>
              </a:solidFill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4994"/>
            <a:ext cx="10566943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7" y="427041"/>
            <a:ext cx="4176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500" dirty="0" smtClean="0">
                <a:solidFill>
                  <a:srgbClr val="4AAA58"/>
                </a:solidFill>
                <a:latin typeface="GothamBold" pitchFamily="50" charset="0"/>
              </a:rPr>
              <a:t>WHAT IS GAELFORCE DUBLIN?</a:t>
            </a:r>
            <a:endParaRPr lang="en-IE" sz="2500" dirty="0">
              <a:solidFill>
                <a:srgbClr val="4AAA58"/>
              </a:solidFill>
              <a:latin typeface="Gotham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267662"/>
            <a:ext cx="4176464" cy="2492990"/>
          </a:xfrm>
          <a:prstGeom prst="rect">
            <a:avLst/>
          </a:prstGeom>
          <a:solidFill>
            <a:srgbClr val="4AAA58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chemeClr val="bg1"/>
                </a:solidFill>
                <a:latin typeface="GothamBook" pitchFamily="50" charset="0"/>
              </a:rPr>
              <a:t>Killary Gaelforce </a:t>
            </a: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is </a:t>
            </a:r>
            <a:r>
              <a:rPr lang="en-IE" sz="1200" dirty="0">
                <a:solidFill>
                  <a:schemeClr val="bg1"/>
                </a:solidFill>
                <a:latin typeface="GothamBook" pitchFamily="50" charset="0"/>
              </a:rPr>
              <a:t>Ireland's premier adventure </a:t>
            </a: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event company</a:t>
            </a:r>
            <a:r>
              <a:rPr lang="en-IE" sz="1200" dirty="0">
                <a:solidFill>
                  <a:schemeClr val="bg1"/>
                </a:solidFill>
                <a:latin typeface="GothamBook" pitchFamily="50" charset="0"/>
              </a:rPr>
              <a:t>. </a:t>
            </a:r>
            <a:endParaRPr lang="en-IE" sz="1200" dirty="0" smtClean="0">
              <a:solidFill>
                <a:schemeClr val="bg1"/>
              </a:solidFill>
              <a:latin typeface="GothamBook" pitchFamily="50" charset="0"/>
            </a:endParaRPr>
          </a:p>
          <a:p>
            <a:endParaRPr lang="en-IE" sz="1200" dirty="0">
              <a:solidFill>
                <a:schemeClr val="bg1"/>
              </a:solidFill>
              <a:latin typeface="GothamBook" pitchFamily="50" charset="0"/>
            </a:endParaRPr>
          </a:p>
          <a:p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In </a:t>
            </a:r>
            <a:r>
              <a:rPr lang="en-IE" sz="1200" dirty="0">
                <a:solidFill>
                  <a:schemeClr val="bg1"/>
                </a:solidFill>
                <a:latin typeface="GothamBook" pitchFamily="50" charset="0"/>
              </a:rPr>
              <a:t>2006 </a:t>
            </a: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they brought </a:t>
            </a:r>
            <a:r>
              <a:rPr lang="en-IE" sz="1200" dirty="0">
                <a:solidFill>
                  <a:schemeClr val="bg1"/>
                </a:solidFill>
                <a:latin typeface="GothamBook" pitchFamily="50" charset="0"/>
              </a:rPr>
              <a:t>the first one day adventure race to Ireland and since </a:t>
            </a: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over </a:t>
            </a:r>
            <a:r>
              <a:rPr lang="en-IE" sz="1200" dirty="0">
                <a:solidFill>
                  <a:schemeClr val="bg1"/>
                </a:solidFill>
                <a:latin typeface="GothamBook" pitchFamily="50" charset="0"/>
              </a:rPr>
              <a:t>16,000 people have participated in Gaelforce West</a:t>
            </a: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.</a:t>
            </a:r>
          </a:p>
          <a:p>
            <a:endParaRPr lang="en-IE" sz="1200" dirty="0">
              <a:solidFill>
                <a:schemeClr val="bg1"/>
              </a:solidFill>
              <a:latin typeface="GothamBook" pitchFamily="50" charset="0"/>
            </a:endParaRPr>
          </a:p>
          <a:p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In 2016 they organised 11 events with over </a:t>
            </a:r>
            <a:r>
              <a:rPr lang="en-IE" sz="1200" dirty="0">
                <a:solidFill>
                  <a:schemeClr val="bg1"/>
                </a:solidFill>
                <a:latin typeface="GothamBook" pitchFamily="50" charset="0"/>
              </a:rPr>
              <a:t>5,500 </a:t>
            </a: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competitors.</a:t>
            </a:r>
          </a:p>
          <a:p>
            <a:endParaRPr lang="en-IE" sz="1200" dirty="0">
              <a:solidFill>
                <a:schemeClr val="bg1"/>
              </a:solidFill>
              <a:latin typeface="GothamBook" pitchFamily="50" charset="0"/>
            </a:endParaRPr>
          </a:p>
          <a:p>
            <a:r>
              <a:rPr lang="en-IE" sz="1200" dirty="0">
                <a:solidFill>
                  <a:schemeClr val="bg1"/>
                </a:solidFill>
                <a:latin typeface="GothamBook" pitchFamily="50" charset="0"/>
              </a:rPr>
              <a:t>A</a:t>
            </a: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 </a:t>
            </a:r>
            <a:r>
              <a:rPr lang="en-IE" sz="1200" dirty="0">
                <a:solidFill>
                  <a:schemeClr val="bg1"/>
                </a:solidFill>
                <a:latin typeface="GothamBook" pitchFamily="50" charset="0"/>
              </a:rPr>
              <a:t>proven track record of safe, well organised and excellent events. </a:t>
            </a:r>
            <a:endParaRPr lang="en-IE" sz="1200" b="1" dirty="0">
              <a:latin typeface="GothamBook" pitchFamily="50" charset="0"/>
            </a:endParaRPr>
          </a:p>
        </p:txBody>
      </p:sp>
      <p:sp>
        <p:nvSpPr>
          <p:cNvPr id="9" name="TextBox 8">
            <a:hlinkClick r:id="rId4"/>
          </p:cNvPr>
          <p:cNvSpPr txBox="1"/>
          <p:nvPr/>
        </p:nvSpPr>
        <p:spPr>
          <a:xfrm>
            <a:off x="4716017" y="5561973"/>
            <a:ext cx="41764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IE" altLang="en-US" sz="1200" dirty="0" smtClean="0">
                <a:latin typeface="Gotham" pitchFamily="50" charset="0"/>
              </a:rPr>
              <a:t>Date: 19/02/17</a:t>
            </a:r>
          </a:p>
          <a:p>
            <a:pPr>
              <a:buClr>
                <a:schemeClr val="bg1"/>
              </a:buClr>
            </a:pPr>
            <a:r>
              <a:rPr lang="en-IE" altLang="en-US" sz="1200" dirty="0" smtClean="0">
                <a:latin typeface="Gotham" pitchFamily="50" charset="0"/>
              </a:rPr>
              <a:t>CORKAGH PARK</a:t>
            </a:r>
          </a:p>
          <a:p>
            <a:pPr>
              <a:buClr>
                <a:schemeClr val="bg1"/>
              </a:buClr>
            </a:pPr>
            <a:endParaRPr lang="en-IE" altLang="en-US" sz="1200" dirty="0">
              <a:latin typeface="Gotham" pitchFamily="50" charset="0"/>
            </a:endParaRPr>
          </a:p>
          <a:p>
            <a:pPr>
              <a:buClr>
                <a:schemeClr val="bg1"/>
              </a:buClr>
            </a:pPr>
            <a:r>
              <a:rPr lang="en-IE" altLang="en-US" sz="1200" dirty="0" smtClean="0">
                <a:latin typeface="Gotham" pitchFamily="50" charset="0"/>
              </a:rPr>
              <a:t>Race 3: Operation Transformation</a:t>
            </a:r>
          </a:p>
          <a:p>
            <a:pPr>
              <a:buClr>
                <a:schemeClr val="bg1"/>
              </a:buClr>
            </a:pPr>
            <a:r>
              <a:rPr lang="en-IE" altLang="en-US" sz="1200" dirty="0" smtClean="0">
                <a:latin typeface="Gotham" pitchFamily="50" charset="0"/>
              </a:rPr>
              <a:t>Race 4: Youth and Mini Race</a:t>
            </a:r>
            <a:endParaRPr lang="en-IE" altLang="en-US" sz="1200" dirty="0">
              <a:latin typeface="Gotham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7" y="4109917"/>
            <a:ext cx="4176464" cy="1200329"/>
          </a:xfrm>
          <a:prstGeom prst="rect">
            <a:avLst/>
          </a:prstGeom>
          <a:solidFill>
            <a:srgbClr val="4AAA58"/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GothamBook" pitchFamily="50" charset="0"/>
              </a:rPr>
              <a:t>Date: 18/02/17</a:t>
            </a:r>
          </a:p>
          <a:p>
            <a:r>
              <a:rPr lang="en-IE" sz="1200" dirty="0">
                <a:latin typeface="GothamBook" pitchFamily="50" charset="0"/>
              </a:rPr>
              <a:t>TALLAGHT – KIPPURE – TALLAGHT</a:t>
            </a:r>
          </a:p>
          <a:p>
            <a:endParaRPr lang="en-IE" sz="1200" dirty="0">
              <a:latin typeface="GothamBook" pitchFamily="50" charset="0"/>
            </a:endParaRPr>
          </a:p>
          <a:p>
            <a:r>
              <a:rPr lang="en-IE" sz="1200" dirty="0" smtClean="0">
                <a:latin typeface="GothamBook" pitchFamily="50" charset="0"/>
              </a:rPr>
              <a:t>Race 1: Full Course	</a:t>
            </a:r>
          </a:p>
          <a:p>
            <a:r>
              <a:rPr lang="en-IE" sz="1200" dirty="0" smtClean="0">
                <a:latin typeface="GothamBook" pitchFamily="50" charset="0"/>
              </a:rPr>
              <a:t>Race 2: Sprint Course</a:t>
            </a:r>
            <a:endParaRPr lang="en-IE" sz="1200" dirty="0">
              <a:latin typeface="GothamBook" pitchFamily="50" charset="0"/>
            </a:endParaRPr>
          </a:p>
          <a:p>
            <a:endParaRPr lang="en-IE" sz="1200" dirty="0">
              <a:latin typeface="GothamBook" pitchFamily="50" charset="0"/>
            </a:endParaRPr>
          </a:p>
        </p:txBody>
      </p:sp>
      <p:sp>
        <p:nvSpPr>
          <p:cNvPr id="11" name="TextBox 10">
            <a:hlinkClick r:id="rId4"/>
          </p:cNvPr>
          <p:cNvSpPr txBox="1"/>
          <p:nvPr/>
        </p:nvSpPr>
        <p:spPr>
          <a:xfrm>
            <a:off x="4716017" y="3027193"/>
            <a:ext cx="41764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IE" altLang="en-US" sz="1200" dirty="0" smtClean="0">
                <a:latin typeface="Gotham" pitchFamily="50" charset="0"/>
              </a:rPr>
              <a:t>GAELFORCE DUBLIN:</a:t>
            </a:r>
          </a:p>
          <a:p>
            <a:pPr>
              <a:buClr>
                <a:schemeClr val="bg1"/>
              </a:buClr>
            </a:pPr>
            <a:endParaRPr lang="en-IE" altLang="en-US" sz="1200" dirty="0">
              <a:latin typeface="Gotham" pitchFamily="50" charset="0"/>
            </a:endParaRPr>
          </a:p>
          <a:p>
            <a:pPr>
              <a:buClr>
                <a:schemeClr val="bg1"/>
              </a:buClr>
            </a:pPr>
            <a:r>
              <a:rPr lang="en-IE" altLang="en-US" sz="1200" dirty="0" smtClean="0">
                <a:latin typeface="Gotham" pitchFamily="50" charset="0"/>
              </a:rPr>
              <a:t>ADVENTURE RACE ACROSS SOUTH DUBLIN COUNTY</a:t>
            </a:r>
          </a:p>
          <a:p>
            <a:pPr>
              <a:buClr>
                <a:schemeClr val="bg1"/>
              </a:buClr>
            </a:pPr>
            <a:endParaRPr lang="en-IE" altLang="en-US" sz="1200" dirty="0"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897"/>
            <a:ext cx="9144000" cy="610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5406" y="1201876"/>
            <a:ext cx="4985494" cy="249299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latin typeface="GothamBook" pitchFamily="50" charset="0"/>
              </a:rPr>
              <a:t>Date</a:t>
            </a:r>
            <a:r>
              <a:rPr lang="en-IE" sz="1200" dirty="0">
                <a:latin typeface="GothamBook" pitchFamily="50" charset="0"/>
              </a:rPr>
              <a:t>: </a:t>
            </a:r>
            <a:r>
              <a:rPr lang="en-IE" sz="1200" dirty="0" smtClean="0">
                <a:latin typeface="GothamBook" pitchFamily="50" charset="0"/>
              </a:rPr>
              <a:t>18/02/17 (Saturday)</a:t>
            </a:r>
            <a:endParaRPr lang="en-IE" sz="1200" dirty="0">
              <a:latin typeface="GothamBook" pitchFamily="50" charset="0"/>
            </a:endParaRPr>
          </a:p>
          <a:p>
            <a:r>
              <a:rPr lang="en-IE" sz="1200" dirty="0" smtClean="0">
                <a:latin typeface="GothamBook" pitchFamily="50" charset="0"/>
              </a:rPr>
              <a:t>TALLAGHT </a:t>
            </a:r>
            <a:r>
              <a:rPr lang="en-IE" sz="1200" dirty="0">
                <a:latin typeface="GothamBook" pitchFamily="50" charset="0"/>
              </a:rPr>
              <a:t>– KIPPURE – </a:t>
            </a:r>
            <a:r>
              <a:rPr lang="en-IE" sz="1200" dirty="0" smtClean="0">
                <a:latin typeface="GothamBook" pitchFamily="50" charset="0"/>
              </a:rPr>
              <a:t>TALLAGHT</a:t>
            </a:r>
          </a:p>
          <a:p>
            <a:endParaRPr lang="en-IE" sz="1200" dirty="0" smtClean="0">
              <a:latin typeface="GothamBook" pitchFamily="50" charset="0"/>
            </a:endParaRPr>
          </a:p>
          <a:p>
            <a:r>
              <a:rPr lang="en-IE" sz="1200" dirty="0" smtClean="0">
                <a:latin typeface="GothamBook" pitchFamily="50" charset="0"/>
              </a:rPr>
              <a:t>ROUTE:</a:t>
            </a:r>
          </a:p>
          <a:p>
            <a:endParaRPr lang="en-IE" sz="1200" dirty="0" smtClean="0">
              <a:latin typeface="GothamBook" pitchFamily="50" charset="0"/>
            </a:endParaRPr>
          </a:p>
          <a:p>
            <a:r>
              <a:rPr lang="en-IE" sz="1200" dirty="0" smtClean="0">
                <a:latin typeface="GothamBook" pitchFamily="50" charset="0"/>
              </a:rPr>
              <a:t>Cycle: Tallaght Stadium to </a:t>
            </a:r>
            <a:r>
              <a:rPr lang="en-IE" sz="1200" dirty="0" err="1" smtClean="0">
                <a:latin typeface="GothamBook" pitchFamily="50" charset="0"/>
              </a:rPr>
              <a:t>Bohernabreena</a:t>
            </a:r>
            <a:r>
              <a:rPr lang="en-IE" sz="1200" dirty="0" smtClean="0">
                <a:latin typeface="GothamBook" pitchFamily="50" charset="0"/>
              </a:rPr>
              <a:t> Reservoir</a:t>
            </a:r>
          </a:p>
          <a:p>
            <a:r>
              <a:rPr lang="en-IE" sz="1200" dirty="0" smtClean="0">
                <a:latin typeface="GothamBook" pitchFamily="50" charset="0"/>
              </a:rPr>
              <a:t>Kayak: </a:t>
            </a:r>
            <a:r>
              <a:rPr lang="en-IE" sz="1200" dirty="0" err="1" smtClean="0">
                <a:latin typeface="GothamBook" pitchFamily="50" charset="0"/>
              </a:rPr>
              <a:t>Bohernabreena</a:t>
            </a:r>
            <a:r>
              <a:rPr lang="en-IE" sz="1200" dirty="0" smtClean="0">
                <a:latin typeface="GothamBook" pitchFamily="50" charset="0"/>
              </a:rPr>
              <a:t> Reservoir</a:t>
            </a:r>
          </a:p>
          <a:p>
            <a:r>
              <a:rPr lang="en-IE" sz="1200" dirty="0" smtClean="0">
                <a:latin typeface="GothamBook" pitchFamily="50" charset="0"/>
              </a:rPr>
              <a:t>Run:   </a:t>
            </a:r>
            <a:r>
              <a:rPr lang="en-IE" sz="1200" dirty="0" err="1" smtClean="0">
                <a:latin typeface="GothamBook" pitchFamily="50" charset="0"/>
              </a:rPr>
              <a:t>Bohernabreena</a:t>
            </a:r>
            <a:r>
              <a:rPr lang="en-IE" sz="1200" dirty="0" smtClean="0">
                <a:latin typeface="GothamBook" pitchFamily="50" charset="0"/>
              </a:rPr>
              <a:t> to </a:t>
            </a:r>
            <a:r>
              <a:rPr lang="en-IE" sz="1200" dirty="0" err="1" smtClean="0">
                <a:latin typeface="GothamBook" pitchFamily="50" charset="0"/>
              </a:rPr>
              <a:t>Kippure</a:t>
            </a:r>
            <a:r>
              <a:rPr lang="en-IE" sz="1200" dirty="0" smtClean="0">
                <a:latin typeface="GothamBook" pitchFamily="50" charset="0"/>
              </a:rPr>
              <a:t> and back</a:t>
            </a:r>
          </a:p>
          <a:p>
            <a:r>
              <a:rPr lang="en-IE" sz="1200" dirty="0" smtClean="0">
                <a:latin typeface="GothamBook" pitchFamily="50" charset="0"/>
              </a:rPr>
              <a:t>Cycle: </a:t>
            </a:r>
            <a:r>
              <a:rPr lang="en-IE" sz="1200" dirty="0" err="1" smtClean="0">
                <a:latin typeface="GothamBook" pitchFamily="50" charset="0"/>
              </a:rPr>
              <a:t>Bohernabreena</a:t>
            </a:r>
            <a:r>
              <a:rPr lang="en-IE" sz="1200" dirty="0" smtClean="0">
                <a:latin typeface="GothamBook" pitchFamily="50" charset="0"/>
              </a:rPr>
              <a:t> to Tallaght Stadium</a:t>
            </a:r>
            <a:endParaRPr lang="en-IE" sz="1200" dirty="0">
              <a:latin typeface="GothamBook" pitchFamily="50" charset="0"/>
            </a:endParaRPr>
          </a:p>
          <a:p>
            <a:r>
              <a:rPr lang="en-IE" sz="1200" dirty="0" smtClean="0">
                <a:latin typeface="GothamBook" pitchFamily="50" charset="0"/>
              </a:rPr>
              <a:t>Distance:	30- 40km </a:t>
            </a:r>
            <a:r>
              <a:rPr lang="en-IE" sz="1200" dirty="0" err="1">
                <a:latin typeface="GothamBook" pitchFamily="50" charset="0"/>
              </a:rPr>
              <a:t>approx</a:t>
            </a:r>
            <a:endParaRPr lang="en-IE" sz="1200" dirty="0">
              <a:latin typeface="GothamBook" pitchFamily="50" charset="0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IE" sz="1200" dirty="0">
                <a:latin typeface="GothamBook" pitchFamily="50" charset="0"/>
              </a:rPr>
              <a:t>Cycling: 15km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IE" sz="1200" dirty="0">
                <a:latin typeface="GothamBook" pitchFamily="50" charset="0"/>
              </a:rPr>
              <a:t>Mountain Run: 16km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IE" sz="1200" dirty="0">
                <a:latin typeface="GothamBook" pitchFamily="50" charset="0"/>
              </a:rPr>
              <a:t>Kayak: </a:t>
            </a:r>
            <a:r>
              <a:rPr lang="en-IE" sz="1200" dirty="0" smtClean="0">
                <a:latin typeface="GothamBook" pitchFamily="50" charset="0"/>
              </a:rPr>
              <a:t>1km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3968" y="262467"/>
            <a:ext cx="45890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500" dirty="0" smtClean="0">
                <a:solidFill>
                  <a:srgbClr val="4AAA58"/>
                </a:solidFill>
                <a:latin typeface="GothamBold" pitchFamily="50" charset="0"/>
              </a:rPr>
              <a:t>GAELFORCE DUBLIN</a:t>
            </a:r>
            <a:endParaRPr lang="en-IE" sz="2500" dirty="0">
              <a:solidFill>
                <a:srgbClr val="4AAA58"/>
              </a:solidFill>
              <a:latin typeface="GothamBol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2978" y1="48125" x2="12978" y2="48125"/>
                        <a14:foregroundMark x1="15556" y1="56375" x2="15556" y2="56375"/>
                        <a14:foregroundMark x1="23111" y1="53750" x2="23111" y2="53750"/>
                        <a14:foregroundMark x1="31200" y1="44500" x2="31200" y2="44500"/>
                        <a14:foregroundMark x1="37689" y1="43875" x2="37689" y2="43875"/>
                        <a14:foregroundMark x1="41422" y1="44250" x2="41422" y2="44250"/>
                        <a14:foregroundMark x1="46844" y1="44000" x2="46844" y2="44000"/>
                        <a14:foregroundMark x1="55644" y1="44750" x2="55644" y2="44750"/>
                        <a14:foregroundMark x1="59911" y1="44000" x2="59911" y2="44000"/>
                        <a14:foregroundMark x1="68356" y1="44250" x2="68356" y2="44250"/>
                        <a14:foregroundMark x1="35022" y1="56875" x2="35022" y2="56875"/>
                        <a14:foregroundMark x1="38933" y1="57375" x2="38933" y2="57375"/>
                        <a14:foregroundMark x1="46489" y1="56625" x2="46489" y2="56625"/>
                        <a14:foregroundMark x1="53156" y1="55750" x2="53156" y2="55750"/>
                        <a14:foregroundMark x1="60000" y1="54500" x2="60000" y2="54500"/>
                        <a14:foregroundMark x1="70311" y1="53500" x2="70311" y2="53500"/>
                        <a14:foregroundMark x1="78311" y1="54125" x2="78311" y2="54125"/>
                        <a14:foregroundMark x1="84267" y1="53000" x2="84267" y2="53000"/>
                        <a14:foregroundMark x1="89333" y1="52625" x2="89333" y2="52625"/>
                        <a14:backgroundMark x1="40178" y1="56375" x2="40178" y2="56375"/>
                        <a14:backgroundMark x1="54933" y1="44500" x2="54933" y2="44500"/>
                        <a14:backgroundMark x1="61689" y1="42250" x2="61689" y2="42250"/>
                        <a14:backgroundMark x1="76711" y1="55250" x2="76711" y2="55250"/>
                        <a14:backgroundMark x1="91667" y1="54279" x2="91667" y2="54279"/>
                        <a14:backgroundMark x1="91667" y1="57457" x2="91667" y2="57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977" b="33012"/>
          <a:stretch/>
        </p:blipFill>
        <p:spPr>
          <a:xfrm>
            <a:off x="25459" y="262467"/>
            <a:ext cx="2391761" cy="561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2"/>
            <a:ext cx="1434700" cy="7988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3968" y="5013176"/>
            <a:ext cx="4176464" cy="1754326"/>
          </a:xfrm>
          <a:prstGeom prst="rect">
            <a:avLst/>
          </a:prstGeom>
          <a:solidFill>
            <a:srgbClr val="4AAA58"/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Date:19/02/17 (Sunday)</a:t>
            </a:r>
          </a:p>
          <a:p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CORKAGH PARK</a:t>
            </a:r>
          </a:p>
          <a:p>
            <a:endParaRPr lang="en-IE" sz="1200" dirty="0">
              <a:solidFill>
                <a:schemeClr val="bg1"/>
              </a:solidFill>
              <a:latin typeface="GothamBook" pitchFamily="50" charset="0"/>
            </a:endParaRPr>
          </a:p>
          <a:p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ROUTE:</a:t>
            </a:r>
          </a:p>
          <a:p>
            <a:endParaRPr lang="en-IE" sz="1200" dirty="0" smtClean="0">
              <a:solidFill>
                <a:schemeClr val="bg1"/>
              </a:solidFill>
              <a:latin typeface="GothamBook" pitchFamily="50" charset="0"/>
            </a:endParaRPr>
          </a:p>
          <a:p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Youth, family, and mini run, cycle and kayaking throughout </a:t>
            </a:r>
            <a:r>
              <a:rPr lang="en-IE" sz="1200" dirty="0" err="1" smtClean="0">
                <a:solidFill>
                  <a:schemeClr val="bg1"/>
                </a:solidFill>
                <a:latin typeface="GothamBook" pitchFamily="50" charset="0"/>
              </a:rPr>
              <a:t>Corkagh</a:t>
            </a:r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 Park. </a:t>
            </a:r>
          </a:p>
          <a:p>
            <a:endParaRPr lang="en-IE" sz="1200" dirty="0">
              <a:solidFill>
                <a:schemeClr val="bg1"/>
              </a:solidFill>
              <a:latin typeface="GothamBook" pitchFamily="50" charset="0"/>
            </a:endParaRPr>
          </a:p>
          <a:p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Family Festival Feel</a:t>
            </a:r>
            <a:endParaRPr lang="en-IE" sz="1200" dirty="0">
              <a:solidFill>
                <a:schemeClr val="bg1"/>
              </a:solidFill>
              <a:latin typeface="GothamBook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14" y="280170"/>
            <a:ext cx="1434700" cy="5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-18032"/>
            <a:ext cx="10287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262467"/>
            <a:ext cx="4536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500" dirty="0" smtClean="0">
                <a:solidFill>
                  <a:srgbClr val="4AAA58"/>
                </a:solidFill>
                <a:latin typeface="GothamBold" pitchFamily="50" charset="0"/>
              </a:rPr>
              <a:t>THE KILLARY GAELFORCE COMPETITOR</a:t>
            </a:r>
            <a:endParaRPr lang="en-IE" sz="2500" dirty="0">
              <a:solidFill>
                <a:srgbClr val="4AAA58"/>
              </a:solidFill>
              <a:latin typeface="Gotham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772816"/>
            <a:ext cx="2880321" cy="3231654"/>
          </a:xfrm>
          <a:prstGeom prst="rect">
            <a:avLst/>
          </a:prstGeom>
          <a:solidFill>
            <a:srgbClr val="4AAA58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bg1"/>
                </a:solidFill>
                <a:latin typeface="Gotham" pitchFamily="50" charset="0"/>
              </a:rPr>
              <a:t>85% from Ireland, 15% International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1200" dirty="0">
              <a:solidFill>
                <a:schemeClr val="bg1"/>
              </a:solidFill>
              <a:latin typeface="Gotham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bg1"/>
                </a:solidFill>
                <a:latin typeface="Gotham" pitchFamily="50" charset="0"/>
              </a:rPr>
              <a:t>Above average education and income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1200" dirty="0" smtClean="0">
              <a:solidFill>
                <a:schemeClr val="bg1"/>
              </a:solidFill>
              <a:latin typeface="Gotham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bg1"/>
                </a:solidFill>
                <a:latin typeface="Gotham" pitchFamily="50" charset="0"/>
              </a:rPr>
              <a:t>Driven, high achieving individuals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1200" dirty="0" smtClean="0">
              <a:solidFill>
                <a:schemeClr val="bg1"/>
              </a:solidFill>
              <a:latin typeface="Gotham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bg1"/>
                </a:solidFill>
                <a:latin typeface="Gotham" pitchFamily="50" charset="0"/>
              </a:rPr>
              <a:t>Technology savvy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1200" dirty="0" smtClean="0">
              <a:solidFill>
                <a:schemeClr val="bg1"/>
              </a:solidFill>
              <a:latin typeface="Gotham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schemeClr val="bg1"/>
                </a:solidFill>
                <a:latin typeface="Gotham" pitchFamily="50" charset="0"/>
              </a:rPr>
              <a:t>Largest age category between 25 – 45, 83% of competitors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1200" dirty="0">
              <a:solidFill>
                <a:schemeClr val="bg1"/>
              </a:solidFill>
              <a:latin typeface="Gotham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chemeClr val="bg1"/>
                </a:solidFill>
                <a:latin typeface="Gotham" pitchFamily="50" charset="0"/>
              </a:rPr>
              <a:t>30% female, 70% male</a:t>
            </a:r>
            <a:endParaRPr lang="en-IE" sz="1200" dirty="0">
              <a:latin typeface="Gotham" pitchFamily="50" charset="0"/>
            </a:endParaRPr>
          </a:p>
          <a:p>
            <a:endParaRPr lang="en-IE" sz="1200" dirty="0" smtClean="0">
              <a:solidFill>
                <a:schemeClr val="bg1"/>
              </a:solidFill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0" r="57426"/>
          <a:stretch/>
        </p:blipFill>
        <p:spPr>
          <a:xfrm flipH="1">
            <a:off x="5220072" y="-99392"/>
            <a:ext cx="3892990" cy="37408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816" y="350839"/>
            <a:ext cx="5987008" cy="656458"/>
          </a:xfrm>
        </p:spPr>
        <p:txBody>
          <a:bodyPr>
            <a:normAutofit fontScale="90000"/>
          </a:bodyPr>
          <a:lstStyle/>
          <a:p>
            <a:r>
              <a:rPr lang="en-IE" sz="2500" dirty="0" smtClean="0">
                <a:latin typeface="GothamMedium" pitchFamily="50" charset="0"/>
              </a:rPr>
              <a:t>KILLARY GAELFORCE DIGITAL REACH</a:t>
            </a:r>
            <a:endParaRPr lang="en-IE" sz="2500" dirty="0">
              <a:latin typeface="GothamMedium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6" t="12880" r="13732"/>
          <a:stretch/>
        </p:blipFill>
        <p:spPr bwMode="auto">
          <a:xfrm>
            <a:off x="234578" y="2708921"/>
            <a:ext cx="2867965" cy="1849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3" t="11331" r="422"/>
          <a:stretch/>
        </p:blipFill>
        <p:spPr bwMode="auto">
          <a:xfrm>
            <a:off x="234578" y="1268761"/>
            <a:ext cx="2867965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1268761"/>
            <a:ext cx="2592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1200" b="1" dirty="0" smtClean="0">
                <a:solidFill>
                  <a:srgbClr val="4AAA58"/>
                </a:solidFill>
                <a:latin typeface="Gotham" pitchFamily="50" charset="0"/>
              </a:rPr>
              <a:t>WEBSITE* </a:t>
            </a:r>
            <a:r>
              <a:rPr lang="en-IE" sz="1200" dirty="0" smtClean="0">
                <a:latin typeface="Gotham" pitchFamily="50" charset="0"/>
                <a:hlinkClick r:id="rId6"/>
              </a:rPr>
              <a:t>www.gaelforceevents.com</a:t>
            </a:r>
            <a:endParaRPr lang="en-IE" sz="1200" dirty="0" smtClean="0">
              <a:latin typeface="Gotham" pitchFamily="50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200" dirty="0" smtClean="0">
                <a:latin typeface="Gotham" pitchFamily="50" charset="0"/>
              </a:rPr>
              <a:t>Unique users – 107,000 +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200" dirty="0" smtClean="0">
                <a:latin typeface="Gotham" pitchFamily="50" charset="0"/>
              </a:rPr>
              <a:t>Page views – 1,067,700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1200" dirty="0">
              <a:latin typeface="Gotham" pitchFamily="50" charset="0"/>
            </a:endParaRPr>
          </a:p>
          <a:p>
            <a:pPr>
              <a:lnSpc>
                <a:spcPct val="150000"/>
              </a:lnSpc>
            </a:pPr>
            <a:r>
              <a:rPr lang="en-IE" sz="1200" b="1" dirty="0" smtClean="0">
                <a:solidFill>
                  <a:srgbClr val="4AAA58"/>
                </a:solidFill>
                <a:latin typeface="Gotham" pitchFamily="50" charset="0"/>
              </a:rPr>
              <a:t>SOCIAL MEDIA*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200" dirty="0" smtClean="0">
                <a:latin typeface="Gotham" pitchFamily="50" charset="0"/>
                <a:hlinkClick r:id="rId7"/>
              </a:rPr>
              <a:t>Facebook</a:t>
            </a:r>
            <a:r>
              <a:rPr lang="en-IE" sz="1200" dirty="0" smtClean="0">
                <a:latin typeface="Gotham" pitchFamily="50" charset="0"/>
              </a:rPr>
              <a:t> – 18,900+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200" dirty="0" smtClean="0">
                <a:latin typeface="Gotham" pitchFamily="50" charset="0"/>
                <a:hlinkClick r:id="rId8"/>
              </a:rPr>
              <a:t>Twitter</a:t>
            </a:r>
            <a:r>
              <a:rPr lang="en-IE" sz="1200" dirty="0" smtClean="0">
                <a:latin typeface="Gotham" pitchFamily="50" charset="0"/>
              </a:rPr>
              <a:t> – 1,800 +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200" dirty="0" smtClean="0">
                <a:latin typeface="Gotham" pitchFamily="50" charset="0"/>
                <a:hlinkClick r:id="rId9"/>
              </a:rPr>
              <a:t>YouTube</a:t>
            </a:r>
            <a:r>
              <a:rPr lang="en-IE" sz="1200" dirty="0" smtClean="0">
                <a:latin typeface="Gotham" pitchFamily="50" charset="0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200" dirty="0" smtClean="0">
                <a:latin typeface="Gotham" pitchFamily="50" charset="0"/>
                <a:hlinkClick r:id="rId10"/>
              </a:rPr>
              <a:t>KG Blog</a:t>
            </a:r>
            <a:r>
              <a:rPr lang="en-IE" sz="1200" dirty="0" smtClean="0">
                <a:latin typeface="Gotham" pitchFamily="50" charset="0"/>
              </a:rPr>
              <a:t> – 7,000+ readers in 2016</a:t>
            </a:r>
            <a:endParaRPr lang="en-IE" sz="1200" dirty="0">
              <a:latin typeface="Gotha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3601" y="1268761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IE" sz="1200" b="1" dirty="0" smtClean="0">
                <a:solidFill>
                  <a:srgbClr val="4AAA58"/>
                </a:solidFill>
                <a:latin typeface="Gotham" pitchFamily="50" charset="0"/>
              </a:rPr>
              <a:t>EDM*</a:t>
            </a:r>
            <a:endParaRPr lang="en-IE" sz="1200" b="1" dirty="0">
              <a:solidFill>
                <a:srgbClr val="4AAA58"/>
              </a:solidFill>
              <a:latin typeface="Gotham" pitchFamily="50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prstClr val="black"/>
                </a:solidFill>
                <a:latin typeface="Gotham" pitchFamily="50" charset="0"/>
              </a:rPr>
              <a:t>Database of 19,000 +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prstClr val="black"/>
                </a:solidFill>
                <a:latin typeface="Gotham" pitchFamily="50" charset="0"/>
              </a:rPr>
              <a:t>Weekly newsletter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1200" b="1" dirty="0" smtClean="0">
              <a:solidFill>
                <a:srgbClr val="4AAA58"/>
              </a:solidFill>
              <a:latin typeface="Gotham" pitchFamily="50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1200" b="1" dirty="0">
              <a:solidFill>
                <a:srgbClr val="4AAA58"/>
              </a:solidFill>
              <a:latin typeface="Gotham" pitchFamily="50" charset="0"/>
            </a:endParaRPr>
          </a:p>
          <a:p>
            <a:pPr lvl="0">
              <a:lnSpc>
                <a:spcPct val="150000"/>
              </a:lnSpc>
            </a:pPr>
            <a:r>
              <a:rPr lang="en-IE" sz="1200" b="1" dirty="0" smtClean="0">
                <a:solidFill>
                  <a:srgbClr val="4AAA58"/>
                </a:solidFill>
                <a:latin typeface="Gotham" pitchFamily="50" charset="0"/>
              </a:rPr>
              <a:t>EVENTS</a:t>
            </a:r>
            <a:endParaRPr lang="en-IE" sz="1200" b="1" dirty="0">
              <a:solidFill>
                <a:srgbClr val="4AAA58"/>
              </a:solidFill>
              <a:latin typeface="Gotham" pitchFamily="50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200" dirty="0" smtClean="0">
                <a:solidFill>
                  <a:prstClr val="black"/>
                </a:solidFill>
                <a:latin typeface="Gotham" pitchFamily="50" charset="0"/>
              </a:rPr>
              <a:t>11 events from March - November</a:t>
            </a:r>
            <a:endParaRPr lang="en-IE" sz="1200" dirty="0">
              <a:solidFill>
                <a:prstClr val="black"/>
              </a:solidFill>
              <a:latin typeface="Gotham" pitchFamily="50" charset="0"/>
            </a:endParaRPr>
          </a:p>
        </p:txBody>
      </p:sp>
      <p:pic>
        <p:nvPicPr>
          <p:cNvPr id="12" name="Picture 3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3" t="11456" r="6589" b="9138"/>
          <a:stretch/>
        </p:blipFill>
        <p:spPr bwMode="auto">
          <a:xfrm>
            <a:off x="6048164" y="5141576"/>
            <a:ext cx="2989053" cy="1508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1" t="11905" r="645"/>
          <a:stretch/>
        </p:blipFill>
        <p:spPr bwMode="auto">
          <a:xfrm>
            <a:off x="234578" y="5141576"/>
            <a:ext cx="2989053" cy="1508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7" t="10961" r="16788" b="921"/>
          <a:stretch/>
        </p:blipFill>
        <p:spPr bwMode="auto">
          <a:xfrm>
            <a:off x="3707904" y="4788992"/>
            <a:ext cx="1855360" cy="1861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8164" y="4293096"/>
            <a:ext cx="2819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smtClean="0">
                <a:latin typeface="GothamBook" pitchFamily="50" charset="0"/>
              </a:rPr>
              <a:t>*Data from April 2015 – April 2016</a:t>
            </a:r>
            <a:endParaRPr lang="en-IE" sz="1000" dirty="0">
              <a:latin typeface="Gotham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" y="1025897"/>
            <a:ext cx="9115856" cy="610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996952"/>
            <a:ext cx="4176464" cy="138499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200" dirty="0" smtClean="0">
                <a:latin typeface="GothamBook" pitchFamily="50" charset="0"/>
              </a:rPr>
              <a:t>SOUTH DUBLIN CHAMBER</a:t>
            </a:r>
          </a:p>
          <a:p>
            <a:pPr algn="ctr"/>
            <a:endParaRPr lang="en-IE" sz="1200" dirty="0" smtClean="0">
              <a:latin typeface="GothamBook" pitchFamily="50" charset="0"/>
            </a:endParaRPr>
          </a:p>
          <a:p>
            <a:pPr algn="ctr"/>
            <a:r>
              <a:rPr lang="en-IE" sz="1200" dirty="0" smtClean="0">
                <a:latin typeface="GothamBook" pitchFamily="50" charset="0"/>
              </a:rPr>
              <a:t>Employment of event coordinator</a:t>
            </a:r>
          </a:p>
          <a:p>
            <a:pPr algn="ctr"/>
            <a:r>
              <a:rPr lang="en-IE" sz="1200" dirty="0" smtClean="0">
                <a:latin typeface="GothamBook" pitchFamily="50" charset="0"/>
              </a:rPr>
              <a:t>Ancillary Festival interventions</a:t>
            </a:r>
          </a:p>
          <a:p>
            <a:pPr algn="ctr"/>
            <a:r>
              <a:rPr lang="en-IE" sz="1200" dirty="0" smtClean="0">
                <a:latin typeface="GothamBook" pitchFamily="50" charset="0"/>
              </a:rPr>
              <a:t>Promotion &amp; marketing with </a:t>
            </a:r>
            <a:r>
              <a:rPr lang="en-IE" sz="1200" dirty="0">
                <a:latin typeface="GothamBook" pitchFamily="50" charset="0"/>
              </a:rPr>
              <a:t>partners</a:t>
            </a:r>
            <a:br>
              <a:rPr lang="en-IE" sz="1200" dirty="0">
                <a:latin typeface="GothamBook" pitchFamily="50" charset="0"/>
              </a:rPr>
            </a:br>
            <a:r>
              <a:rPr lang="en-IE" sz="1200" dirty="0">
                <a:latin typeface="GothamBook" pitchFamily="50" charset="0"/>
              </a:rPr>
              <a:t>Sponsorship via members</a:t>
            </a:r>
          </a:p>
          <a:p>
            <a:endParaRPr lang="en-IE" sz="1200" dirty="0" smtClean="0">
              <a:latin typeface="GothamBook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3968" y="262467"/>
            <a:ext cx="45890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500" dirty="0" smtClean="0">
                <a:solidFill>
                  <a:srgbClr val="4AAA58"/>
                </a:solidFill>
                <a:latin typeface="GothamBold" pitchFamily="50" charset="0"/>
              </a:rPr>
              <a:t>GAELFORCE DUBLIN</a:t>
            </a:r>
            <a:endParaRPr lang="en-IE" sz="2500" dirty="0">
              <a:solidFill>
                <a:srgbClr val="4AAA58"/>
              </a:solidFill>
              <a:latin typeface="GothamBol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2978" y1="48125" x2="12978" y2="48125"/>
                        <a14:foregroundMark x1="15556" y1="56375" x2="15556" y2="56375"/>
                        <a14:foregroundMark x1="23111" y1="53750" x2="23111" y2="53750"/>
                        <a14:foregroundMark x1="31200" y1="44500" x2="31200" y2="44500"/>
                        <a14:foregroundMark x1="37689" y1="43875" x2="37689" y2="43875"/>
                        <a14:foregroundMark x1="41422" y1="44250" x2="41422" y2="44250"/>
                        <a14:foregroundMark x1="46844" y1="44000" x2="46844" y2="44000"/>
                        <a14:foregroundMark x1="55644" y1="44750" x2="55644" y2="44750"/>
                        <a14:foregroundMark x1="59911" y1="44000" x2="59911" y2="44000"/>
                        <a14:foregroundMark x1="68356" y1="44250" x2="68356" y2="44250"/>
                        <a14:foregroundMark x1="35022" y1="56875" x2="35022" y2="56875"/>
                        <a14:foregroundMark x1="38933" y1="57375" x2="38933" y2="57375"/>
                        <a14:foregroundMark x1="46489" y1="56625" x2="46489" y2="56625"/>
                        <a14:foregroundMark x1="53156" y1="55750" x2="53156" y2="55750"/>
                        <a14:foregroundMark x1="60000" y1="54500" x2="60000" y2="54500"/>
                        <a14:foregroundMark x1="70311" y1="53500" x2="70311" y2="53500"/>
                        <a14:foregroundMark x1="78311" y1="54125" x2="78311" y2="54125"/>
                        <a14:foregroundMark x1="84267" y1="53000" x2="84267" y2="53000"/>
                        <a14:foregroundMark x1="89333" y1="52625" x2="89333" y2="52625"/>
                        <a14:backgroundMark x1="40178" y1="56375" x2="40178" y2="56375"/>
                        <a14:backgroundMark x1="54933" y1="44500" x2="54933" y2="44500"/>
                        <a14:backgroundMark x1="61689" y1="42250" x2="61689" y2="42250"/>
                        <a14:backgroundMark x1="76711" y1="55250" x2="76711" y2="55250"/>
                        <a14:backgroundMark x1="91667" y1="54279" x2="91667" y2="54279"/>
                        <a14:backgroundMark x1="91667" y1="57457" x2="91667" y2="57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977" b="33012"/>
          <a:stretch/>
        </p:blipFill>
        <p:spPr>
          <a:xfrm>
            <a:off x="25459" y="262467"/>
            <a:ext cx="2391761" cy="561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2"/>
            <a:ext cx="1434700" cy="7988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5805264"/>
            <a:ext cx="4176464" cy="1015663"/>
          </a:xfrm>
          <a:prstGeom prst="rect">
            <a:avLst/>
          </a:prstGeom>
          <a:solidFill>
            <a:srgbClr val="4AAA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FÁILTE IRELAND</a:t>
            </a:r>
          </a:p>
          <a:p>
            <a:pPr algn="ctr"/>
            <a:endParaRPr lang="en-IE" sz="1200" dirty="0" smtClean="0">
              <a:solidFill>
                <a:schemeClr val="bg1"/>
              </a:solidFill>
              <a:latin typeface="GothamBook" pitchFamily="50" charset="0"/>
            </a:endParaRPr>
          </a:p>
          <a:p>
            <a:pPr algn="ctr"/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Mentoring advice as required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Marketing &amp; promotion supports</a:t>
            </a:r>
          </a:p>
          <a:p>
            <a:endParaRPr lang="en-IE" sz="1200" dirty="0">
              <a:solidFill>
                <a:schemeClr val="bg1"/>
              </a:solidFill>
              <a:latin typeface="GothamBook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509120"/>
            <a:ext cx="4176464" cy="120032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200" dirty="0" smtClean="0">
                <a:latin typeface="GothamBook" pitchFamily="50" charset="0"/>
              </a:rPr>
              <a:t>GAELFORCE</a:t>
            </a:r>
          </a:p>
          <a:p>
            <a:pPr algn="ctr"/>
            <a:endParaRPr lang="en-IE" sz="1200" dirty="0" smtClean="0">
              <a:latin typeface="GothamBook" pitchFamily="50" charset="0"/>
            </a:endParaRPr>
          </a:p>
          <a:p>
            <a:pPr algn="ctr"/>
            <a:r>
              <a:rPr lang="en-IE" sz="1200" dirty="0" smtClean="0">
                <a:latin typeface="GothamBook" pitchFamily="50" charset="0"/>
              </a:rPr>
              <a:t>Organisation and liaison</a:t>
            </a:r>
          </a:p>
          <a:p>
            <a:pPr algn="ctr"/>
            <a:r>
              <a:rPr lang="en-IE" sz="1200" dirty="0" smtClean="0">
                <a:latin typeface="GothamBook" pitchFamily="50" charset="0"/>
              </a:rPr>
              <a:t>Safety &amp; Insurance</a:t>
            </a:r>
          </a:p>
          <a:p>
            <a:pPr algn="ctr"/>
            <a:r>
              <a:rPr lang="en-IE" sz="1200" dirty="0" smtClean="0">
                <a:latin typeface="GothamBook" pitchFamily="50" charset="0"/>
              </a:rPr>
              <a:t>Promotion and Marketing</a:t>
            </a:r>
            <a:endParaRPr lang="en-IE" sz="1200" dirty="0">
              <a:latin typeface="GothamBook" pitchFamily="50" charset="0"/>
            </a:endParaRPr>
          </a:p>
          <a:p>
            <a:pPr algn="ctr"/>
            <a:endParaRPr lang="en-IE" sz="1200" dirty="0" smtClean="0">
              <a:latin typeface="GothamBook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484784"/>
            <a:ext cx="4176464" cy="1384995"/>
          </a:xfrm>
          <a:prstGeom prst="rect">
            <a:avLst/>
          </a:prstGeom>
          <a:solidFill>
            <a:srgbClr val="4AAA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SOUTH DUBLIN COUNTY COUNCIL</a:t>
            </a:r>
          </a:p>
          <a:p>
            <a:pPr algn="ctr"/>
            <a:endParaRPr lang="en-IE" sz="1200" dirty="0" smtClean="0">
              <a:solidFill>
                <a:schemeClr val="bg1"/>
              </a:solidFill>
              <a:latin typeface="GothamBook" pitchFamily="50" charset="0"/>
            </a:endParaRPr>
          </a:p>
          <a:p>
            <a:pPr algn="ctr"/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Funding to agreed limits 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Promotion &amp; marketing with partners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Negotiation of routes and venues</a:t>
            </a:r>
          </a:p>
          <a:p>
            <a:pPr algn="ctr"/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Provision of agreed material – barriers </a:t>
            </a:r>
            <a:r>
              <a:rPr lang="en-IE" sz="1200" dirty="0" err="1" smtClean="0">
                <a:solidFill>
                  <a:schemeClr val="bg1"/>
                </a:solidFill>
                <a:latin typeface="GothamBook" pitchFamily="50" charset="0"/>
              </a:rPr>
              <a:t>etc</a:t>
            </a:r>
            <a:endParaRPr lang="en-IE" sz="1200" dirty="0">
              <a:solidFill>
                <a:schemeClr val="bg1"/>
              </a:solidFill>
              <a:latin typeface="GothamBook" pitchFamily="50" charset="0"/>
            </a:endParaRPr>
          </a:p>
          <a:p>
            <a:endParaRPr lang="en-IE" sz="1200" dirty="0">
              <a:latin typeface="GothamBook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3880" y="1011315"/>
            <a:ext cx="2659814" cy="461665"/>
          </a:xfrm>
          <a:prstGeom prst="rect">
            <a:avLst/>
          </a:prstGeom>
          <a:solidFill>
            <a:srgbClr val="4AAA58"/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chemeClr val="bg1"/>
                </a:solidFill>
                <a:latin typeface="GothamBook" pitchFamily="50" charset="0"/>
              </a:rPr>
              <a:t>ROLES AND RESPONSIBILITIES</a:t>
            </a:r>
            <a:endParaRPr lang="en-IE" sz="1200" dirty="0">
              <a:solidFill>
                <a:schemeClr val="bg1"/>
              </a:solidFill>
              <a:latin typeface="GothamBook" pitchFamily="50" charset="0"/>
            </a:endParaRPr>
          </a:p>
          <a:p>
            <a:endParaRPr lang="en-IE" sz="1200" dirty="0">
              <a:latin typeface="GothamBook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94" y="270176"/>
            <a:ext cx="1434700" cy="5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AA5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7991</TotalTime>
  <Words>704</Words>
  <Application>Microsoft Office PowerPoint</Application>
  <PresentationFormat>On-screen Show (4:3)</PresentationFormat>
  <Paragraphs>142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Gotham</vt:lpstr>
      <vt:lpstr>Gotham Black</vt:lpstr>
      <vt:lpstr>GothamBold</vt:lpstr>
      <vt:lpstr>GothamBook</vt:lpstr>
      <vt:lpstr>GothamMedium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KILLARY GAELFORCE DIGITAL REACH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CiaraSBS</dc:creator>
  <cp:lastModifiedBy>Tony Shanahan</cp:lastModifiedBy>
  <cp:revision>187</cp:revision>
  <dcterms:created xsi:type="dcterms:W3CDTF">2015-09-03T09:50:10Z</dcterms:created>
  <dcterms:modified xsi:type="dcterms:W3CDTF">2016-09-12T13:48:04Z</dcterms:modified>
</cp:coreProperties>
</file>