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1"/>
  </p:notesMasterIdLst>
  <p:sldIdLst>
    <p:sldId id="256" r:id="rId2"/>
    <p:sldId id="299" r:id="rId3"/>
    <p:sldId id="341" r:id="rId4"/>
    <p:sldId id="309" r:id="rId5"/>
    <p:sldId id="343" r:id="rId6"/>
    <p:sldId id="342" r:id="rId7"/>
    <p:sldId id="344" r:id="rId8"/>
    <p:sldId id="310" r:id="rId9"/>
    <p:sldId id="315" r:id="rId1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5F5F5F"/>
    <a:srgbClr val="000066"/>
    <a:srgbClr val="FF3300"/>
    <a:srgbClr val="CC6600"/>
    <a:srgbClr val="FF0000"/>
    <a:srgbClr val="9933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2" autoAdjust="0"/>
    <p:restoredTop sz="92970" autoAdjust="0"/>
  </p:normalViewPr>
  <p:slideViewPr>
    <p:cSldViewPr>
      <p:cViewPr varScale="1">
        <p:scale>
          <a:sx n="95" d="100"/>
          <a:sy n="95" d="100"/>
        </p:scale>
        <p:origin x="1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4262-793F-442C-89B2-F1F4E4C48E89}" type="datetimeFigureOut">
              <a:rPr lang="en-IE" smtClean="0"/>
              <a:t>06/09/2016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A0B9-8D26-4244-BFD0-B595B26D88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61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A0B9-8D26-4244-BFD0-B595B26D889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77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en-IE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147B61-C187-405C-883A-658B0C51D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8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7DB6-48FD-47CA-B981-1E583CAE51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75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71E0-0B5F-426D-ABA7-E3D16E8E21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0E58-502F-418A-B60B-0157EE7206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30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EF65-7F0A-47CF-BDF1-9E90294C7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8200-36D8-41B9-B61B-C42EE5418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6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5735-F08F-408F-B210-76741E7BB8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8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7CF2-237F-4A1F-9A59-BF114646D5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7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E4F9-56A4-48C3-B6AE-4AB55EEC22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46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DC80-A7C5-4AC2-B4D8-95E2438DDD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C0E-ABA9-4047-A069-1FFAC8910B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2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BC1FDC0-BD5C-4355-A7B0-1F98500AC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-71438" y="765175"/>
            <a:ext cx="7596188" cy="2184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130A4F"/>
                </a:solidFill>
              </a:rPr>
              <a:t>Welcome to Grange Castle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130A4F"/>
                </a:solidFill>
              </a:rPr>
              <a:t>Business Park</a:t>
            </a:r>
            <a:endParaRPr lang="en-US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3076" name="Picture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8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0" descr="_PB146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2035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2" descr="_PB146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600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3" descr="Wyeth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35290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Griffe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20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5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21955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3" y="765175"/>
            <a:ext cx="7596188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400" b="1" smtClean="0">
                <a:solidFill>
                  <a:srgbClr val="130A4F"/>
                </a:solidFill>
              </a:rPr>
              <a:t>Business Park - History</a:t>
            </a:r>
            <a:endParaRPr lang="en-US" altLang="en-US" sz="2400" b="1" smtClean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1412875"/>
            <a:ext cx="56515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b="1">
              <a:solidFill>
                <a:srgbClr val="130A4F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1700213"/>
            <a:ext cx="75961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-71438" y="1268413"/>
            <a:ext cx="75961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South Dublin County Council formed 1994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 smtClean="0">
                <a:solidFill>
                  <a:schemeClr val="bg1"/>
                </a:solidFill>
              </a:rPr>
              <a:t>Grange Castle was identified as strategic</a:t>
            </a:r>
          </a:p>
          <a:p>
            <a:pPr eaLnBrk="1" hangingPunct="1"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</a:rPr>
              <a:t>business location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Phased Expansion of land-bank: 200 to 475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acres. Now embarking on another phase,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similar in size and nature.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Construction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of the park commenced in  </a:t>
            </a:r>
          </a:p>
          <a:p>
            <a:pPr eaLnBrk="1" hangingPunct="1"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2001 and Wyeth ((Pfizer) were the first </a:t>
            </a:r>
          </a:p>
          <a:p>
            <a:pPr eaLnBrk="1" hangingPunct="1"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tenants.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 smtClean="0">
                <a:solidFill>
                  <a:schemeClr val="bg1"/>
                </a:solidFill>
              </a:rPr>
              <a:t>The Park is managed by Grange </a:t>
            </a:r>
            <a:r>
              <a:rPr lang="en-US" altLang="en-US" sz="1600" b="1" dirty="0">
                <a:solidFill>
                  <a:schemeClr val="bg1"/>
                </a:solidFill>
              </a:rPr>
              <a:t>Castle </a:t>
            </a:r>
            <a:endParaRPr lang="en-US" altLang="en-US" sz="16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Facilities </a:t>
            </a:r>
            <a:r>
              <a:rPr lang="en-US" altLang="en-US" sz="1600" b="1" dirty="0" err="1">
                <a:solidFill>
                  <a:schemeClr val="bg1"/>
                </a:solidFill>
              </a:rPr>
              <a:t>Mgmt</a:t>
            </a:r>
            <a:r>
              <a:rPr lang="en-US" altLang="en-US" sz="1600" b="1" dirty="0">
                <a:solidFill>
                  <a:schemeClr val="bg1"/>
                </a:solidFill>
              </a:rPr>
              <a:t> Ltd</a:t>
            </a:r>
            <a:endParaRPr lang="en-GB" alt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</a:rPr>
              <a:t>Current tenants: </a:t>
            </a:r>
            <a:r>
              <a:rPr lang="en-US" altLang="en-US" sz="1400" b="1" dirty="0">
                <a:solidFill>
                  <a:schemeClr val="bg1"/>
                </a:solidFill>
              </a:rPr>
              <a:t>Pfizer, Microsoft, Takeda,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Aryzta, </a:t>
            </a:r>
            <a:r>
              <a:rPr lang="en-US" altLang="en-US" sz="1600" b="1" dirty="0">
                <a:solidFill>
                  <a:schemeClr val="bg1"/>
                </a:solidFill>
              </a:rPr>
              <a:t>Under construction: </a:t>
            </a:r>
            <a:r>
              <a:rPr lang="en-US" altLang="en-US" sz="1400" b="1" dirty="0">
                <a:solidFill>
                  <a:schemeClr val="bg1"/>
                </a:solidFill>
              </a:rPr>
              <a:t>Microsoft,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</a:t>
            </a:r>
            <a:r>
              <a:rPr lang="en-US" altLang="en-US" sz="1400" b="1" dirty="0" err="1">
                <a:solidFill>
                  <a:schemeClr val="bg1"/>
                </a:solidFill>
              </a:rPr>
              <a:t>Grifols</a:t>
            </a:r>
            <a:r>
              <a:rPr lang="en-US" altLang="en-US" sz="1400" b="1" dirty="0">
                <a:solidFill>
                  <a:schemeClr val="bg1"/>
                </a:solidFill>
              </a:rPr>
              <a:t>, Google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152" name="Picture 10" descr="Wyeth Bio-Pharma Aerial Photo 22-07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00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Wyeth Grange Castle March 2008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5005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3" y="765175"/>
            <a:ext cx="7596188" cy="5762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1412875"/>
            <a:ext cx="56515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b="1">
              <a:solidFill>
                <a:srgbClr val="130A4F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1700213"/>
            <a:ext cx="759618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>
              <a:solidFill>
                <a:schemeClr val="bg1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-71438" y="1268413"/>
            <a:ext cx="75961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26874" cy="68580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79259"/>
            <a:ext cx="1287066" cy="2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5" descr="ms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14" y="2738797"/>
            <a:ext cx="1655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ms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0400"/>
            <a:ext cx="16557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aryz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28" y="2695140"/>
            <a:ext cx="14398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 descr="Grifo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4" y="1262857"/>
            <a:ext cx="1368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Take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45" y="646006"/>
            <a:ext cx="7921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2" descr="Pfiz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99" y="1670844"/>
            <a:ext cx="827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goog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213475"/>
            <a:ext cx="11525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edgeconnex log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5656" y="1151804"/>
            <a:ext cx="1518520" cy="27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1589" y="5305463"/>
            <a:ext cx="799037" cy="404775"/>
          </a:xfrm>
          <a:prstGeom prst="rect">
            <a:avLst/>
          </a:prstGeom>
        </p:spPr>
      </p:pic>
      <p:pic>
        <p:nvPicPr>
          <p:cNvPr id="22" name="Picture 40" descr="untitled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86" y="4768367"/>
            <a:ext cx="1112670" cy="9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64" y="473587"/>
            <a:ext cx="792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3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925" y="765175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Recent &amp; Current Works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en-US" altLang="en-US" sz="1500" b="1" i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Central carriageway </a:t>
            </a:r>
            <a:r>
              <a:rPr lang="en-US" altLang="en-US" sz="1800" dirty="0" smtClean="0">
                <a:solidFill>
                  <a:srgbClr val="002060"/>
                </a:solidFill>
              </a:rPr>
              <a:t>opened </a:t>
            </a:r>
            <a:r>
              <a:rPr lang="en-US" altLang="en-US" sz="1800" dirty="0">
                <a:solidFill>
                  <a:srgbClr val="002060"/>
                </a:solidFill>
              </a:rPr>
              <a:t>Sept </a:t>
            </a:r>
            <a:r>
              <a:rPr lang="en-US" altLang="en-US" sz="1800" dirty="0" smtClean="0">
                <a:solidFill>
                  <a:srgbClr val="002060"/>
                </a:solidFill>
              </a:rPr>
              <a:t>2014, Google access road opened Nov 2015, </a:t>
            </a:r>
            <a:r>
              <a:rPr lang="en-US" altLang="en-US" sz="1800" dirty="0" err="1" smtClean="0">
                <a:solidFill>
                  <a:srgbClr val="002060"/>
                </a:solidFill>
              </a:rPr>
              <a:t>Interxion</a:t>
            </a:r>
            <a:r>
              <a:rPr lang="en-US" altLang="en-US" sz="1800" dirty="0" smtClean="0">
                <a:solidFill>
                  <a:srgbClr val="002060"/>
                </a:solidFill>
              </a:rPr>
              <a:t> access road opened June 2016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Revised marketing plan </a:t>
            </a:r>
            <a:r>
              <a:rPr lang="en-US" altLang="en-US" sz="1800" dirty="0" smtClean="0">
                <a:solidFill>
                  <a:srgbClr val="002060"/>
                </a:solidFill>
              </a:rPr>
              <a:t>updated in 2015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Utility enhancement: </a:t>
            </a:r>
            <a:r>
              <a:rPr lang="en-US" altLang="en-US" sz="1800" dirty="0" smtClean="0">
                <a:solidFill>
                  <a:srgbClr val="002060"/>
                </a:solidFill>
              </a:rPr>
              <a:t>110 kV and 220KV infrastructure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Transport: R120 &amp; </a:t>
            </a:r>
            <a:r>
              <a:rPr lang="en-US" altLang="en-US" sz="1800" dirty="0" err="1">
                <a:solidFill>
                  <a:srgbClr val="002060"/>
                </a:solidFill>
              </a:rPr>
              <a:t>Nangor</a:t>
            </a:r>
            <a:r>
              <a:rPr lang="en-US" altLang="en-US" sz="1800" dirty="0">
                <a:solidFill>
                  <a:srgbClr val="002060"/>
                </a:solidFill>
              </a:rPr>
              <a:t> road </a:t>
            </a:r>
            <a:r>
              <a:rPr lang="en-US" altLang="en-US" sz="1800" dirty="0" smtClean="0">
                <a:solidFill>
                  <a:srgbClr val="002060"/>
                </a:solidFill>
              </a:rPr>
              <a:t>– to be on site end 2016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C</a:t>
            </a:r>
            <a:r>
              <a:rPr lang="en-US" altLang="en-US" sz="1800" dirty="0" smtClean="0">
                <a:solidFill>
                  <a:srgbClr val="002060"/>
                </a:solidFill>
              </a:rPr>
              <a:t>ontinued </a:t>
            </a:r>
            <a:r>
              <a:rPr lang="en-US" altLang="en-US" sz="1800" dirty="0">
                <a:solidFill>
                  <a:srgbClr val="002060"/>
                </a:solidFill>
              </a:rPr>
              <a:t>client interest in Park, Bio-pharma, IT, </a:t>
            </a:r>
            <a:r>
              <a:rPr lang="en-US" altLang="en-US" sz="1800" dirty="0" smtClean="0">
                <a:solidFill>
                  <a:srgbClr val="002060"/>
                </a:solidFill>
              </a:rPr>
              <a:t>Manufacturing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2060"/>
                </a:solidFill>
              </a:rPr>
              <a:t>Continued maintenance/repair of high quality landscaping, </a:t>
            </a:r>
            <a:r>
              <a:rPr lang="en-US" altLang="en-US" sz="1800" dirty="0" smtClean="0">
                <a:solidFill>
                  <a:srgbClr val="002060"/>
                </a:solidFill>
              </a:rPr>
              <a:t>cycle-tracks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solidFill>
                  <a:srgbClr val="002060"/>
                </a:solidFill>
              </a:rPr>
              <a:t>Duct </a:t>
            </a:r>
            <a:r>
              <a:rPr lang="en-GB" sz="1800" dirty="0">
                <a:solidFill>
                  <a:srgbClr val="002060"/>
                </a:solidFill>
              </a:rPr>
              <a:t>Proving and Repairs – Complete – Duct 2 &amp; 6 being leased to Microsoft and Duct 5 in being leased to </a:t>
            </a:r>
            <a:r>
              <a:rPr lang="en-GB" sz="1800" dirty="0" err="1" smtClean="0">
                <a:solidFill>
                  <a:srgbClr val="002060"/>
                </a:solidFill>
              </a:rPr>
              <a:t>Interxion</a:t>
            </a:r>
            <a:endParaRPr lang="en-IE" sz="1800" dirty="0">
              <a:solidFill>
                <a:srgbClr val="002060"/>
              </a:solidFill>
            </a:endParaRPr>
          </a:p>
          <a:p>
            <a:r>
              <a:rPr lang="en-GB" sz="1800" dirty="0" err="1" smtClean="0">
                <a:solidFill>
                  <a:srgbClr val="002060"/>
                </a:solidFill>
              </a:rPr>
              <a:t>Peamount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Wall Boundary (per T&amp;C of Acquisition of lands) – Work in Progress and due for completion by end of September </a:t>
            </a:r>
            <a:r>
              <a:rPr lang="en-GB" sz="1800" dirty="0" smtClean="0">
                <a:solidFill>
                  <a:srgbClr val="002060"/>
                </a:solidFill>
              </a:rPr>
              <a:t>2016</a:t>
            </a:r>
          </a:p>
          <a:p>
            <a:r>
              <a:rPr lang="en-GB" sz="1800" dirty="0" smtClean="0">
                <a:solidFill>
                  <a:srgbClr val="002060"/>
                </a:solidFill>
              </a:rPr>
              <a:t>Grange  </a:t>
            </a:r>
            <a:r>
              <a:rPr lang="en-GB" sz="1800" dirty="0">
                <a:solidFill>
                  <a:srgbClr val="002060"/>
                </a:solidFill>
              </a:rPr>
              <a:t>‘The </a:t>
            </a:r>
            <a:r>
              <a:rPr lang="en-GB" sz="1800" dirty="0" smtClean="0">
                <a:solidFill>
                  <a:srgbClr val="002060"/>
                </a:solidFill>
              </a:rPr>
              <a:t>Castle’</a:t>
            </a:r>
            <a:r>
              <a:rPr lang="en-IE" sz="1800" dirty="0" smtClean="0">
                <a:solidFill>
                  <a:srgbClr val="002060"/>
                </a:solidFill>
              </a:rPr>
              <a:t> - </a:t>
            </a:r>
            <a:r>
              <a:rPr lang="en-GB" sz="1800" dirty="0" smtClean="0">
                <a:solidFill>
                  <a:srgbClr val="002060"/>
                </a:solidFill>
              </a:rPr>
              <a:t>Eddie </a:t>
            </a:r>
            <a:r>
              <a:rPr lang="en-GB" sz="1800" dirty="0">
                <a:solidFill>
                  <a:srgbClr val="002060"/>
                </a:solidFill>
              </a:rPr>
              <a:t>Conroy, County Architect looking at feasibility of preserving the structure to a standard suitable to open access to the periphery of the Castle thus developing a ‘pocket park’. Survey, Ecological and Architectural service have been commissioned.</a:t>
            </a:r>
            <a:endParaRPr lang="en-IE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925" y="765175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altLang="en-US" sz="2200" b="1" dirty="0" smtClean="0">
              <a:solidFill>
                <a:srgbClr val="130A4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200" b="1" dirty="0" smtClean="0">
                <a:solidFill>
                  <a:srgbClr val="130A4F"/>
                </a:solidFill>
              </a:rPr>
              <a:t>Recent &amp; Current Works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/>
            <a:r>
              <a:rPr lang="en-GB" sz="1800" dirty="0" err="1" smtClean="0">
                <a:solidFill>
                  <a:srgbClr val="002060"/>
                </a:solidFill>
              </a:rPr>
              <a:t>Grifols</a:t>
            </a:r>
            <a:r>
              <a:rPr lang="en-GB" sz="1800" dirty="0" smtClean="0">
                <a:solidFill>
                  <a:srgbClr val="002060"/>
                </a:solidFill>
              </a:rPr>
              <a:t>: </a:t>
            </a:r>
            <a:r>
              <a:rPr lang="en-GB" sz="1800" dirty="0">
                <a:solidFill>
                  <a:srgbClr val="002060"/>
                </a:solidFill>
              </a:rPr>
              <a:t>Phase </a:t>
            </a:r>
            <a:r>
              <a:rPr lang="en-GB" sz="1800" dirty="0" smtClean="0">
                <a:solidFill>
                  <a:srgbClr val="002060"/>
                </a:solidFill>
              </a:rPr>
              <a:t>1</a:t>
            </a:r>
            <a:r>
              <a:rPr lang="en-IE" sz="1800" dirty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Opened </a:t>
            </a:r>
            <a:r>
              <a:rPr lang="en-GB" sz="1800" dirty="0">
                <a:solidFill>
                  <a:srgbClr val="002060"/>
                </a:solidFill>
              </a:rPr>
              <a:t>on 24</a:t>
            </a:r>
            <a:r>
              <a:rPr lang="en-GB" sz="1800" baseline="30000" dirty="0">
                <a:solidFill>
                  <a:srgbClr val="002060"/>
                </a:solidFill>
              </a:rPr>
              <a:t>th</a:t>
            </a:r>
            <a:r>
              <a:rPr lang="en-GB" sz="1800" dirty="0">
                <a:solidFill>
                  <a:srgbClr val="002060"/>
                </a:solidFill>
              </a:rPr>
              <a:t> October 2015.  </a:t>
            </a:r>
            <a:endParaRPr lang="en-IE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GB" sz="1800" dirty="0" smtClean="0">
                <a:solidFill>
                  <a:srgbClr val="002060"/>
                </a:solidFill>
              </a:rPr>
              <a:t>Microsoft: DUB </a:t>
            </a:r>
            <a:r>
              <a:rPr lang="en-GB" sz="1800" dirty="0">
                <a:solidFill>
                  <a:srgbClr val="002060"/>
                </a:solidFill>
              </a:rPr>
              <a:t>6 substantially complete. DSF 70% complete. DUB 07/08 Granted planning approval late 2015. DUB 9, 10, 12 &amp; 13 granted planning approval on 13</a:t>
            </a:r>
            <a:r>
              <a:rPr lang="en-GB" sz="1800" baseline="30000" dirty="0">
                <a:solidFill>
                  <a:srgbClr val="002060"/>
                </a:solidFill>
              </a:rPr>
              <a:t>th</a:t>
            </a:r>
            <a:r>
              <a:rPr lang="en-GB" sz="1800" dirty="0">
                <a:solidFill>
                  <a:srgbClr val="002060"/>
                </a:solidFill>
              </a:rPr>
              <a:t> June 2016 (SD16A/00/88). </a:t>
            </a:r>
            <a:endParaRPr lang="en-IE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GB" sz="1800" dirty="0" smtClean="0">
                <a:solidFill>
                  <a:srgbClr val="002060"/>
                </a:solidFill>
              </a:rPr>
              <a:t>Google Opened </a:t>
            </a:r>
            <a:r>
              <a:rPr lang="en-GB" sz="1800" dirty="0">
                <a:solidFill>
                  <a:srgbClr val="002060"/>
                </a:solidFill>
              </a:rPr>
              <a:t>June 2016</a:t>
            </a:r>
            <a:endParaRPr lang="en-IE" sz="1800" dirty="0">
              <a:solidFill>
                <a:srgbClr val="002060"/>
              </a:solidFill>
            </a:endParaRPr>
          </a:p>
          <a:p>
            <a:pPr marL="342900" indent="-342900"/>
            <a:r>
              <a:rPr lang="en-GB" sz="1800" dirty="0" err="1" smtClean="0">
                <a:solidFill>
                  <a:srgbClr val="002060"/>
                </a:solidFill>
              </a:rPr>
              <a:t>Interxion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facility is 75%+ complete</a:t>
            </a:r>
            <a:endParaRPr lang="en-IE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GB" sz="1800" dirty="0" smtClean="0">
                <a:solidFill>
                  <a:srgbClr val="002060"/>
                </a:solidFill>
              </a:rPr>
              <a:t>Pfizer have </a:t>
            </a:r>
            <a:r>
              <a:rPr lang="en-GB" sz="1800" dirty="0">
                <a:solidFill>
                  <a:srgbClr val="002060"/>
                </a:solidFill>
              </a:rPr>
              <a:t>been granted planning permission for the construction of 5 Storey </a:t>
            </a:r>
            <a:r>
              <a:rPr lang="en-GB" sz="1800" dirty="0" err="1">
                <a:solidFill>
                  <a:srgbClr val="002060"/>
                </a:solidFill>
              </a:rPr>
              <a:t>BioPharma</a:t>
            </a:r>
            <a:r>
              <a:rPr lang="en-GB" sz="1800" dirty="0">
                <a:solidFill>
                  <a:srgbClr val="002060"/>
                </a:solidFill>
              </a:rPr>
              <a:t> manufacturing facility</a:t>
            </a:r>
            <a:endParaRPr lang="en-IE" sz="1800" dirty="0">
              <a:solidFill>
                <a:srgbClr val="002060"/>
              </a:solidFill>
            </a:endParaRPr>
          </a:p>
          <a:p>
            <a:pPr marL="285750" indent="-285750"/>
            <a:r>
              <a:rPr lang="en-GB" sz="1800" dirty="0" smtClean="0">
                <a:solidFill>
                  <a:srgbClr val="002060"/>
                </a:solidFill>
              </a:rPr>
              <a:t>Office </a:t>
            </a:r>
            <a:r>
              <a:rPr lang="en-GB" sz="1800" dirty="0">
                <a:solidFill>
                  <a:srgbClr val="002060"/>
                </a:solidFill>
              </a:rPr>
              <a:t>Brief – To examine the feasibility of developing a strategic site within the park for office </a:t>
            </a:r>
            <a:r>
              <a:rPr lang="en-GB" sz="1800" dirty="0" smtClean="0">
                <a:solidFill>
                  <a:srgbClr val="002060"/>
                </a:solidFill>
              </a:rPr>
              <a:t>purposes</a:t>
            </a:r>
            <a:r>
              <a:rPr lang="en-IE" sz="1800" dirty="0">
                <a:solidFill>
                  <a:srgbClr val="002060"/>
                </a:solidFill>
              </a:rPr>
              <a:t> </a:t>
            </a:r>
            <a:r>
              <a:rPr lang="en-IE" sz="1800" dirty="0" smtClean="0">
                <a:solidFill>
                  <a:srgbClr val="002060"/>
                </a:solidFill>
              </a:rPr>
              <a:t>- </a:t>
            </a:r>
            <a:r>
              <a:rPr lang="en-GB" sz="1800" dirty="0" smtClean="0">
                <a:solidFill>
                  <a:srgbClr val="002060"/>
                </a:solidFill>
              </a:rPr>
              <a:t>2No</a:t>
            </a:r>
            <a:r>
              <a:rPr lang="en-GB" sz="1800" dirty="0">
                <a:solidFill>
                  <a:srgbClr val="002060"/>
                </a:solidFill>
              </a:rPr>
              <a:t>. expressions of interest received.</a:t>
            </a:r>
            <a:endParaRPr lang="en-IE" sz="1800" dirty="0">
              <a:solidFill>
                <a:srgbClr val="002060"/>
              </a:solidFill>
            </a:endParaRPr>
          </a:p>
          <a:p>
            <a:pPr marL="342900" indent="-342900"/>
            <a:r>
              <a:rPr lang="en-IE" sz="1800" dirty="0" err="1" smtClean="0">
                <a:solidFill>
                  <a:srgbClr val="002060"/>
                </a:solidFill>
              </a:rPr>
              <a:t>Eirgrid</a:t>
            </a:r>
            <a:r>
              <a:rPr lang="en-IE" sz="1800" dirty="0">
                <a:solidFill>
                  <a:srgbClr val="002060"/>
                </a:solidFill>
              </a:rPr>
              <a:t>. </a:t>
            </a:r>
            <a:r>
              <a:rPr lang="en-GB" sz="1800" dirty="0" smtClean="0">
                <a:solidFill>
                  <a:srgbClr val="002060"/>
                </a:solidFill>
              </a:rPr>
              <a:t>S.I</a:t>
            </a:r>
            <a:r>
              <a:rPr lang="en-GB" sz="1800" dirty="0">
                <a:solidFill>
                  <a:srgbClr val="002060"/>
                </a:solidFill>
              </a:rPr>
              <a:t>. Application granted by ABP 28/06/16 now subject of Judicial Review</a:t>
            </a:r>
            <a:endParaRPr lang="en-IE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925" y="765175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Latest News</a:t>
            </a:r>
            <a:endParaRPr lang="en-I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682" y="162877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Pfizer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submitted planning application for production expansion – granted 31/08/2016. 35,000m2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Grifols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Irl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Ltd submitted planning application for production expansion – due 08/09/16. 20,000m2 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Interxion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– 75% complete on site build. 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Interxion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Access Road – Clonmel Enterprises have completed works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Microsoft – Planning permission in place up to DUB 13. 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Eirgrid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– S.I. Application under granted by ABP 28/06/16. Subject of JR by landowner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Capital Programme –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Nangor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Road / R120: Approved for funding by DTTAS. CPO is approved for R120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Archaeological – GC South: Site Investigations ongoing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</a:rPr>
              <a:t>Edgeconnex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– Planning for datacentre approved 11/08/16</a:t>
            </a:r>
            <a:endParaRPr lang="en-I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2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940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4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22533" name="AutoShape 5" descr="9k="/>
          <p:cNvSpPr>
            <a:spLocks noChangeAspect="1" noChangeArrowheads="1"/>
          </p:cNvSpPr>
          <p:nvPr/>
        </p:nvSpPr>
        <p:spPr bwMode="auto">
          <a:xfrm>
            <a:off x="3886200" y="31242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180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925" y="765175"/>
            <a:ext cx="5076825" cy="7191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I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Statistics</a:t>
            </a:r>
            <a:endParaRPr lang="en-I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628775"/>
            <a:ext cx="882015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b="1" dirty="0">
              <a:solidFill>
                <a:srgbClr val="130A4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130A4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" y="1965592"/>
            <a:ext cx="9146228" cy="49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Future Strategy Development (Where next?)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2212181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IE" sz="2800" b="1" dirty="0" smtClean="0"/>
              <a:t>Options considered to further develop FDI 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 smtClean="0"/>
              <a:t>Profile </a:t>
            </a:r>
            <a:r>
              <a:rPr lang="en-IE" sz="2400" dirty="0" smtClean="0"/>
              <a:t>Park </a:t>
            </a:r>
            <a:r>
              <a:rPr lang="en-IE" sz="2400" dirty="0" smtClean="0"/>
              <a:t>– </a:t>
            </a:r>
            <a:r>
              <a:rPr lang="en-IE" sz="2400" dirty="0" smtClean="0"/>
              <a:t>but potential very limited. Sites small and poorly laid </a:t>
            </a:r>
            <a:r>
              <a:rPr lang="en-IE" sz="2400" dirty="0" smtClean="0"/>
              <a:t>out. </a:t>
            </a: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 smtClean="0"/>
              <a:t>Council owned lands adjacent – limited remaining sites.</a:t>
            </a:r>
            <a:endParaRPr lang="en-IE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u="sng" dirty="0" smtClean="0"/>
              <a:t>Grange Castle West – </a:t>
            </a:r>
            <a:r>
              <a:rPr lang="en-IE" sz="2400" u="sng" dirty="0" err="1" smtClean="0"/>
              <a:t>Clutterland</a:t>
            </a:r>
            <a:r>
              <a:rPr lang="en-IE" sz="2400" u="sng" dirty="0" smtClean="0"/>
              <a:t> site acquired previously. </a:t>
            </a:r>
            <a:r>
              <a:rPr lang="en-IE" sz="2400" u="sng" dirty="0"/>
              <a:t>D</a:t>
            </a:r>
            <a:r>
              <a:rPr lang="en-IE" sz="2400" u="sng" dirty="0" smtClean="0"/>
              <a:t>evelopment potential. Some lands already </a:t>
            </a:r>
            <a:r>
              <a:rPr lang="en-IE" sz="2400" u="sng" dirty="0" smtClean="0"/>
              <a:t>zoned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400" u="sng" dirty="0" smtClean="0"/>
              <a:t>Additional lands acquired 2015 c 450 acres-largely </a:t>
            </a:r>
            <a:r>
              <a:rPr lang="en-IE" sz="2400" u="sng" dirty="0" err="1" smtClean="0"/>
              <a:t>unzoned</a:t>
            </a:r>
            <a:r>
              <a:rPr lang="en-IE" sz="2400" u="sng" dirty="0" smtClean="0"/>
              <a:t>.</a:t>
            </a:r>
          </a:p>
          <a:p>
            <a:pPr marL="0" indent="0">
              <a:buNone/>
            </a:pPr>
            <a:endParaRPr lang="en-IE" sz="2800" u="sng" dirty="0" smtClean="0"/>
          </a:p>
          <a:p>
            <a:pPr marL="0" indent="0">
              <a:buNone/>
            </a:pPr>
            <a:endParaRPr lang="en-IE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27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Master Planning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Planning</a:t>
            </a:r>
          </a:p>
          <a:p>
            <a:pPr marL="0" indent="0">
              <a:buNone/>
            </a:pPr>
            <a:r>
              <a:rPr lang="en-IE" dirty="0" smtClean="0"/>
              <a:t>Roads</a:t>
            </a:r>
          </a:p>
          <a:p>
            <a:pPr marL="0" indent="0">
              <a:buNone/>
            </a:pPr>
            <a:r>
              <a:rPr lang="en-IE" dirty="0" smtClean="0"/>
              <a:t>Water Services</a:t>
            </a:r>
          </a:p>
          <a:p>
            <a:pPr marL="0" indent="0">
              <a:buNone/>
            </a:pPr>
            <a:r>
              <a:rPr lang="en-IE" dirty="0" smtClean="0"/>
              <a:t>Surface Water &amp; Flooding</a:t>
            </a:r>
          </a:p>
          <a:p>
            <a:pPr marL="0" indent="0">
              <a:buNone/>
            </a:pPr>
            <a:r>
              <a:rPr lang="en-IE" dirty="0" smtClean="0"/>
              <a:t>Power</a:t>
            </a:r>
          </a:p>
          <a:p>
            <a:pPr marL="0" indent="0">
              <a:buNone/>
            </a:pPr>
            <a:r>
              <a:rPr lang="en-IE" dirty="0" smtClean="0"/>
              <a:t>Fibre</a:t>
            </a:r>
          </a:p>
          <a:p>
            <a:pPr marL="0" indent="0">
              <a:buNone/>
            </a:pPr>
            <a:r>
              <a:rPr lang="en-IE" dirty="0" smtClean="0"/>
              <a:t>Permeability</a:t>
            </a:r>
          </a:p>
          <a:p>
            <a:pPr marL="0" indent="0">
              <a:buNone/>
            </a:pPr>
            <a:r>
              <a:rPr lang="en-IE" dirty="0" smtClean="0"/>
              <a:t>Public Transport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7731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4269</TotalTime>
  <Words>461</Words>
  <Application>Microsoft Office PowerPoint</Application>
  <PresentationFormat>On-screen Show (4:3)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Symbol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Strategy Development (Where next?)</vt:lpstr>
      <vt:lpstr>Master Planning</vt:lpstr>
    </vt:vector>
  </TitlesOfParts>
  <Company>Zinc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Frank Nevin</cp:lastModifiedBy>
  <cp:revision>177</cp:revision>
  <dcterms:created xsi:type="dcterms:W3CDTF">2007-03-26T15:59:42Z</dcterms:created>
  <dcterms:modified xsi:type="dcterms:W3CDTF">2016-09-06T10:18:04Z</dcterms:modified>
</cp:coreProperties>
</file>