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3" r:id="rId1"/>
  </p:sldMasterIdLst>
  <p:notesMasterIdLst>
    <p:notesMasterId r:id="rId11"/>
  </p:notesMasterIdLst>
  <p:sldIdLst>
    <p:sldId id="256" r:id="rId2"/>
    <p:sldId id="299" r:id="rId3"/>
    <p:sldId id="341" r:id="rId4"/>
    <p:sldId id="309" r:id="rId5"/>
    <p:sldId id="343" r:id="rId6"/>
    <p:sldId id="342" r:id="rId7"/>
    <p:sldId id="344" r:id="rId8"/>
    <p:sldId id="310" r:id="rId9"/>
    <p:sldId id="315" r:id="rId10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08080"/>
    <a:srgbClr val="5F5F5F"/>
    <a:srgbClr val="000066"/>
    <a:srgbClr val="FF3300"/>
    <a:srgbClr val="CC6600"/>
    <a:srgbClr val="FF0000"/>
    <a:srgbClr val="9933FF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72" autoAdjust="0"/>
    <p:restoredTop sz="92970" autoAdjust="0"/>
  </p:normalViewPr>
  <p:slideViewPr>
    <p:cSldViewPr>
      <p:cViewPr varScale="1">
        <p:scale>
          <a:sx n="95" d="100"/>
          <a:sy n="95" d="100"/>
        </p:scale>
        <p:origin x="16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F4262-793F-442C-89B2-F1F4E4C48E89}" type="datetimeFigureOut">
              <a:rPr lang="en-IE" smtClean="0"/>
              <a:t>06/09/2016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9A0B9-8D26-4244-BFD0-B595B26D889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90616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9A0B9-8D26-4244-BFD0-B595B26D8890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7771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en-IE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en-IE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en-IE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en-IE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IE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IE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IE" altLang="en-US" smtClean="0"/>
            </a:p>
          </p:txBody>
        </p:sp>
      </p:grpSp>
      <p:sp>
        <p:nvSpPr>
          <p:cNvPr id="317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317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A147B61-C187-405C-883A-658B0C51D7B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02815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77DB6-48FD-47CA-B981-1E583CAE51E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1759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A71E0-0B5F-426D-ABA7-E3D16E8E211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460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70E58-502F-418A-B60B-0157EE72065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8303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0EF65-7F0A-47CF-BDF1-9E90294C7CC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5804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38200-36D8-41B9-B61B-C42EE541834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9698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55735-F08F-408F-B210-76741E7BB8B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6897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47CF2-237F-4A1F-9A59-BF114646D5D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1722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1E4F9-56A4-48C3-B6AE-4AB55EEC223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1462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9DC80-A7C5-4AC2-B4D8-95E2438DDD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5290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3DC0E-ABA9-4047-A069-1FFAC8910BE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2298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07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07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07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BC1FDC0-BD5C-4355-A7B0-1F98500ACDC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2.jpe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-71438" y="765175"/>
            <a:ext cx="7596188" cy="218440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2400" b="1" smtClean="0">
                <a:solidFill>
                  <a:srgbClr val="130A4F"/>
                </a:solidFill>
              </a:rPr>
              <a:t>Welcome to Grange Castle 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2400" b="1" smtClean="0">
                <a:solidFill>
                  <a:srgbClr val="130A4F"/>
                </a:solidFill>
              </a:rPr>
              <a:t>Business Park</a:t>
            </a:r>
            <a:endParaRPr lang="en-US" altLang="en-US" sz="2400" b="1" smtClean="0">
              <a:solidFill>
                <a:schemeClr val="bg1"/>
              </a:solidFill>
            </a:endParaRPr>
          </a:p>
        </p:txBody>
      </p:sp>
      <p:pic>
        <p:nvPicPr>
          <p:cNvPr id="3076" name="Picture 3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38" descr="Picture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420938"/>
            <a:ext cx="2195513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40" descr="_PB146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213"/>
            <a:ext cx="320357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42" descr="_PB1464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149725"/>
            <a:ext cx="360045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43" descr="Wyeth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700213"/>
            <a:ext cx="3529012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44" descr="Griffeen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1163"/>
            <a:ext cx="3203575" cy="263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45" descr="Picture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420938"/>
            <a:ext cx="2195513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36513" y="765175"/>
            <a:ext cx="7596188" cy="576263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/>
            <a:r>
              <a:rPr lang="en-US" altLang="en-US" sz="2400" b="1" smtClean="0">
                <a:solidFill>
                  <a:srgbClr val="130A4F"/>
                </a:solidFill>
              </a:rPr>
              <a:t>Business Park - History</a:t>
            </a:r>
            <a:endParaRPr lang="en-US" altLang="en-US" sz="2400" b="1" smtClean="0">
              <a:solidFill>
                <a:schemeClr val="bg1"/>
              </a:solidFill>
            </a:endParaRPr>
          </a:p>
        </p:txBody>
      </p:sp>
      <p:pic>
        <p:nvPicPr>
          <p:cNvPr id="6148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0" y="1412875"/>
            <a:ext cx="5651500" cy="525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2800" b="1">
              <a:solidFill>
                <a:srgbClr val="130A4F"/>
              </a:solidFill>
            </a:endParaRPr>
          </a:p>
        </p:txBody>
      </p:sp>
      <p:sp>
        <p:nvSpPr>
          <p:cNvPr id="6150" name="Rectangle 7"/>
          <p:cNvSpPr>
            <a:spLocks noChangeArrowheads="1"/>
          </p:cNvSpPr>
          <p:nvPr/>
        </p:nvSpPr>
        <p:spPr bwMode="auto">
          <a:xfrm>
            <a:off x="0" y="1700213"/>
            <a:ext cx="7596188" cy="48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1800" b="1">
              <a:solidFill>
                <a:schemeClr val="bg1"/>
              </a:solidFill>
            </a:endParaRPr>
          </a:p>
        </p:txBody>
      </p:sp>
      <p:sp>
        <p:nvSpPr>
          <p:cNvPr id="6151" name="Rectangle 8"/>
          <p:cNvSpPr>
            <a:spLocks noChangeArrowheads="1"/>
          </p:cNvSpPr>
          <p:nvPr/>
        </p:nvSpPr>
        <p:spPr bwMode="auto">
          <a:xfrm>
            <a:off x="-71438" y="1268413"/>
            <a:ext cx="7596188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South Dublin County Council formed 1994</a:t>
            </a:r>
            <a:endParaRPr lang="en-GB" altLang="en-US" sz="1600" b="1" dirty="0">
              <a:solidFill>
                <a:schemeClr val="bg1"/>
              </a:solidFill>
            </a:endParaRPr>
          </a:p>
          <a:p>
            <a:pPr eaLnBrk="1" hangingPunct="1"/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 smtClean="0">
                <a:solidFill>
                  <a:schemeClr val="bg1"/>
                </a:solidFill>
              </a:rPr>
              <a:t>Grange Castle was identified as strategic</a:t>
            </a:r>
          </a:p>
          <a:p>
            <a:pPr eaLnBrk="1" hangingPunct="1">
              <a:buNone/>
            </a:pPr>
            <a:r>
              <a:rPr lang="en-US" altLang="en-US" sz="1600" b="1" dirty="0" smtClean="0">
                <a:solidFill>
                  <a:schemeClr val="bg1"/>
                </a:solidFill>
              </a:rPr>
              <a:t> </a:t>
            </a:r>
            <a:r>
              <a:rPr lang="en-US" altLang="en-US" sz="1600" b="1" dirty="0">
                <a:solidFill>
                  <a:schemeClr val="bg1"/>
                </a:solidFill>
              </a:rPr>
              <a:t>business location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Phased Expansion of land-bank: 200 to 475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bg1"/>
                </a:solidFill>
              </a:rPr>
              <a:t>acres. Now embarking on another phase,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bg1"/>
                </a:solidFill>
              </a:rPr>
              <a:t>similar in size and nature.</a:t>
            </a:r>
            <a:endParaRPr lang="en-GB" altLang="en-US" sz="1600" b="1" dirty="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Construction </a:t>
            </a:r>
            <a:r>
              <a:rPr lang="en-US" altLang="en-US" sz="1600" b="1" dirty="0" smtClean="0">
                <a:solidFill>
                  <a:schemeClr val="bg1"/>
                </a:solidFill>
              </a:rPr>
              <a:t>of the park commenced in  </a:t>
            </a:r>
          </a:p>
          <a:p>
            <a:pPr eaLnBrk="1" hangingPunct="1">
              <a:buNone/>
            </a:pPr>
            <a:r>
              <a:rPr lang="en-US" altLang="en-US" sz="1600" b="1" dirty="0" smtClean="0">
                <a:solidFill>
                  <a:schemeClr val="bg1"/>
                </a:solidFill>
              </a:rPr>
              <a:t>2001 and Wyeth ((Pfizer) were the first </a:t>
            </a:r>
          </a:p>
          <a:p>
            <a:pPr eaLnBrk="1" hangingPunct="1">
              <a:buNone/>
            </a:pPr>
            <a:r>
              <a:rPr lang="en-US" altLang="en-US" sz="1600" b="1" dirty="0" smtClean="0">
                <a:solidFill>
                  <a:schemeClr val="bg1"/>
                </a:solidFill>
              </a:rPr>
              <a:t>tenants.</a:t>
            </a:r>
            <a:endParaRPr lang="en-GB" altLang="en-US" sz="1600" b="1" dirty="0">
              <a:solidFill>
                <a:schemeClr val="bg1"/>
              </a:solidFill>
            </a:endParaRPr>
          </a:p>
          <a:p>
            <a:pPr eaLnBrk="1" hangingPunct="1">
              <a:buNone/>
            </a:pPr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 smtClean="0">
                <a:solidFill>
                  <a:schemeClr val="bg1"/>
                </a:solidFill>
              </a:rPr>
              <a:t>The Park is managed by Grange </a:t>
            </a:r>
            <a:r>
              <a:rPr lang="en-US" altLang="en-US" sz="1600" b="1" dirty="0">
                <a:solidFill>
                  <a:schemeClr val="bg1"/>
                </a:solidFill>
              </a:rPr>
              <a:t>Castle </a:t>
            </a:r>
            <a:endParaRPr lang="en-US" altLang="en-US" sz="1600" b="1" dirty="0" smtClean="0">
              <a:solidFill>
                <a:schemeClr val="bg1"/>
              </a:solidFill>
            </a:endParaRPr>
          </a:p>
          <a:p>
            <a:pPr eaLnBrk="1" hangingPunct="1">
              <a:buNone/>
            </a:pPr>
            <a:r>
              <a:rPr lang="en-US" altLang="en-US" sz="1600" b="1" dirty="0" smtClean="0">
                <a:solidFill>
                  <a:schemeClr val="bg1"/>
                </a:solidFill>
              </a:rPr>
              <a:t>Facilities </a:t>
            </a:r>
            <a:r>
              <a:rPr lang="en-US" altLang="en-US" sz="1600" b="1" dirty="0" err="1">
                <a:solidFill>
                  <a:schemeClr val="bg1"/>
                </a:solidFill>
              </a:rPr>
              <a:t>Mgmt</a:t>
            </a:r>
            <a:r>
              <a:rPr lang="en-US" altLang="en-US" sz="1600" b="1" dirty="0">
                <a:solidFill>
                  <a:schemeClr val="bg1"/>
                </a:solidFill>
              </a:rPr>
              <a:t> Ltd</a:t>
            </a:r>
            <a:endParaRPr lang="en-GB" altLang="en-US" sz="1600" b="1" dirty="0">
              <a:solidFill>
                <a:schemeClr val="bg1"/>
              </a:solidFill>
            </a:endParaRPr>
          </a:p>
          <a:p>
            <a:pPr eaLnBrk="1" hangingPunct="1"/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Current tenants: </a:t>
            </a:r>
            <a:r>
              <a:rPr lang="en-US" altLang="en-US" sz="1400" b="1" dirty="0">
                <a:solidFill>
                  <a:schemeClr val="bg1"/>
                </a:solidFill>
              </a:rPr>
              <a:t>Pfizer, Microsoft, Takeda,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400" b="1" dirty="0">
                <a:solidFill>
                  <a:schemeClr val="bg1"/>
                </a:solidFill>
              </a:rPr>
              <a:t>  Aryzta, </a:t>
            </a:r>
            <a:r>
              <a:rPr lang="en-US" altLang="en-US" sz="1600" b="1" dirty="0">
                <a:solidFill>
                  <a:schemeClr val="bg1"/>
                </a:solidFill>
              </a:rPr>
              <a:t>Under construction: </a:t>
            </a:r>
            <a:r>
              <a:rPr lang="en-US" altLang="en-US" sz="1400" b="1" dirty="0">
                <a:solidFill>
                  <a:schemeClr val="bg1"/>
                </a:solidFill>
              </a:rPr>
              <a:t>Microsoft,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400" b="1" dirty="0">
                <a:solidFill>
                  <a:schemeClr val="bg1"/>
                </a:solidFill>
              </a:rPr>
              <a:t>  </a:t>
            </a:r>
            <a:r>
              <a:rPr lang="en-US" altLang="en-US" sz="1400" b="1" dirty="0" err="1">
                <a:solidFill>
                  <a:schemeClr val="bg1"/>
                </a:solidFill>
              </a:rPr>
              <a:t>Grifols</a:t>
            </a:r>
            <a:r>
              <a:rPr lang="en-US" altLang="en-US" sz="1400" b="1" dirty="0">
                <a:solidFill>
                  <a:schemeClr val="bg1"/>
                </a:solidFill>
              </a:rPr>
              <a:t>, Google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2000" b="1" dirty="0">
              <a:solidFill>
                <a:schemeClr val="bg1"/>
              </a:solidFill>
            </a:endParaRPr>
          </a:p>
        </p:txBody>
      </p:sp>
      <p:pic>
        <p:nvPicPr>
          <p:cNvPr id="6152" name="Picture 10" descr="Wyeth Bio-Pharma Aerial Photo 22-07-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196975"/>
            <a:ext cx="450056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1" descr="Wyeth Grange Castle March 2008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076700"/>
            <a:ext cx="4500562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36513" y="765175"/>
            <a:ext cx="7596188" cy="576263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/>
            <a:endParaRPr lang="en-US" altLang="en-US" sz="2400" b="1" dirty="0" smtClean="0">
              <a:solidFill>
                <a:schemeClr val="bg1"/>
              </a:solidFill>
            </a:endParaRPr>
          </a:p>
        </p:txBody>
      </p:sp>
      <p:pic>
        <p:nvPicPr>
          <p:cNvPr id="6148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0" y="1412875"/>
            <a:ext cx="5651500" cy="525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2800" b="1">
              <a:solidFill>
                <a:srgbClr val="130A4F"/>
              </a:solidFill>
            </a:endParaRPr>
          </a:p>
        </p:txBody>
      </p:sp>
      <p:sp>
        <p:nvSpPr>
          <p:cNvPr id="6150" name="Rectangle 7"/>
          <p:cNvSpPr>
            <a:spLocks noChangeArrowheads="1"/>
          </p:cNvSpPr>
          <p:nvPr/>
        </p:nvSpPr>
        <p:spPr bwMode="auto">
          <a:xfrm>
            <a:off x="0" y="1700213"/>
            <a:ext cx="7596188" cy="48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1800" b="1">
              <a:solidFill>
                <a:schemeClr val="bg1"/>
              </a:solidFill>
            </a:endParaRPr>
          </a:p>
        </p:txBody>
      </p:sp>
      <p:sp>
        <p:nvSpPr>
          <p:cNvPr id="6151" name="Rectangle 8"/>
          <p:cNvSpPr>
            <a:spLocks noChangeArrowheads="1"/>
          </p:cNvSpPr>
          <p:nvPr/>
        </p:nvSpPr>
        <p:spPr bwMode="auto">
          <a:xfrm>
            <a:off x="-71438" y="1268413"/>
            <a:ext cx="7596188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None/>
            </a:pPr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>
              <a:buNone/>
            </a:pPr>
            <a:endParaRPr lang="en-US" altLang="en-US" sz="1400" b="1" dirty="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20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26874" cy="6858000"/>
          </a:xfrm>
          <a:prstGeom prst="rect">
            <a:avLst/>
          </a:prstGeom>
        </p:spPr>
      </p:pic>
      <p:pic>
        <p:nvPicPr>
          <p:cNvPr id="11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62" y="279259"/>
            <a:ext cx="1287066" cy="207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5" descr="ms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714" y="2738797"/>
            <a:ext cx="1655762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5" descr="ms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30400"/>
            <a:ext cx="1655762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6" descr="aryzt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628" y="2695140"/>
            <a:ext cx="1439862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7" descr="Grifol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094" y="1262857"/>
            <a:ext cx="136842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3" descr="Taked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45" y="646006"/>
            <a:ext cx="792163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2" descr="Pfiz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099" y="1670844"/>
            <a:ext cx="8270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8" descr="googl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6213475"/>
            <a:ext cx="1152525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Image result for edgeconnex logo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75656" y="1151804"/>
            <a:ext cx="1518520" cy="2721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21589" y="5305463"/>
            <a:ext cx="799037" cy="404775"/>
          </a:xfrm>
          <a:prstGeom prst="rect">
            <a:avLst/>
          </a:prstGeom>
        </p:spPr>
      </p:pic>
      <p:pic>
        <p:nvPicPr>
          <p:cNvPr id="22" name="Picture 40" descr="untitled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186" y="4768367"/>
            <a:ext cx="1112670" cy="98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9"/>
          <p:cNvPicPr>
            <a:picLocks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564" y="473587"/>
            <a:ext cx="79216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4345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4925" y="765175"/>
            <a:ext cx="5076825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2200" b="1" dirty="0" smtClean="0">
                <a:solidFill>
                  <a:srgbClr val="130A4F"/>
                </a:solidFill>
              </a:rPr>
              <a:t>Recent &amp; Current Works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628775"/>
            <a:ext cx="882015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None/>
            </a:pPr>
            <a:endParaRPr lang="en-US" altLang="en-US" sz="1500" b="1" i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800" dirty="0">
                <a:solidFill>
                  <a:srgbClr val="002060"/>
                </a:solidFill>
              </a:rPr>
              <a:t>Central carriageway </a:t>
            </a:r>
            <a:r>
              <a:rPr lang="en-US" altLang="en-US" sz="1800" dirty="0" smtClean="0">
                <a:solidFill>
                  <a:srgbClr val="002060"/>
                </a:solidFill>
              </a:rPr>
              <a:t>opened </a:t>
            </a:r>
            <a:r>
              <a:rPr lang="en-US" altLang="en-US" sz="1800" dirty="0">
                <a:solidFill>
                  <a:srgbClr val="002060"/>
                </a:solidFill>
              </a:rPr>
              <a:t>Sept </a:t>
            </a:r>
            <a:r>
              <a:rPr lang="en-US" altLang="en-US" sz="1800" dirty="0" smtClean="0">
                <a:solidFill>
                  <a:srgbClr val="002060"/>
                </a:solidFill>
              </a:rPr>
              <a:t>2014, Google access road opened Nov 2015, </a:t>
            </a:r>
            <a:r>
              <a:rPr lang="en-US" altLang="en-US" sz="1800" dirty="0" err="1" smtClean="0">
                <a:solidFill>
                  <a:srgbClr val="002060"/>
                </a:solidFill>
              </a:rPr>
              <a:t>Interxion</a:t>
            </a:r>
            <a:r>
              <a:rPr lang="en-US" altLang="en-US" sz="1800" dirty="0" smtClean="0">
                <a:solidFill>
                  <a:srgbClr val="002060"/>
                </a:solidFill>
              </a:rPr>
              <a:t> access road opened June 2016</a:t>
            </a:r>
            <a:endParaRPr lang="en-US" altLang="en-US" sz="1800" dirty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800" dirty="0">
                <a:solidFill>
                  <a:srgbClr val="002060"/>
                </a:solidFill>
              </a:rPr>
              <a:t>Revised marketing plan </a:t>
            </a:r>
            <a:r>
              <a:rPr lang="en-US" altLang="en-US" sz="1800" dirty="0" smtClean="0">
                <a:solidFill>
                  <a:srgbClr val="002060"/>
                </a:solidFill>
              </a:rPr>
              <a:t>updated in 2015</a:t>
            </a:r>
            <a:endParaRPr lang="en-US" altLang="en-US" sz="1800" dirty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800" dirty="0">
                <a:solidFill>
                  <a:srgbClr val="002060"/>
                </a:solidFill>
              </a:rPr>
              <a:t>Utility enhancement: </a:t>
            </a:r>
            <a:r>
              <a:rPr lang="en-US" altLang="en-US" sz="1800" dirty="0" smtClean="0">
                <a:solidFill>
                  <a:srgbClr val="002060"/>
                </a:solidFill>
              </a:rPr>
              <a:t>110 kV and 220KV infrastructure</a:t>
            </a:r>
            <a:endParaRPr lang="en-US" altLang="en-US" sz="1800" dirty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800" dirty="0">
                <a:solidFill>
                  <a:srgbClr val="002060"/>
                </a:solidFill>
              </a:rPr>
              <a:t>Transport: R120 &amp; </a:t>
            </a:r>
            <a:r>
              <a:rPr lang="en-US" altLang="en-US" sz="1800" dirty="0" err="1">
                <a:solidFill>
                  <a:srgbClr val="002060"/>
                </a:solidFill>
              </a:rPr>
              <a:t>Nangor</a:t>
            </a:r>
            <a:r>
              <a:rPr lang="en-US" altLang="en-US" sz="1800" dirty="0">
                <a:solidFill>
                  <a:srgbClr val="002060"/>
                </a:solidFill>
              </a:rPr>
              <a:t> road </a:t>
            </a:r>
            <a:r>
              <a:rPr lang="en-US" altLang="en-US" sz="1800" dirty="0" smtClean="0">
                <a:solidFill>
                  <a:srgbClr val="002060"/>
                </a:solidFill>
              </a:rPr>
              <a:t>– to be on site end 2016</a:t>
            </a:r>
            <a:endParaRPr lang="en-US" altLang="en-US" sz="1800" dirty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800" dirty="0">
                <a:solidFill>
                  <a:srgbClr val="002060"/>
                </a:solidFill>
              </a:rPr>
              <a:t>C</a:t>
            </a:r>
            <a:r>
              <a:rPr lang="en-US" altLang="en-US" sz="1800" dirty="0" smtClean="0">
                <a:solidFill>
                  <a:srgbClr val="002060"/>
                </a:solidFill>
              </a:rPr>
              <a:t>ontinued </a:t>
            </a:r>
            <a:r>
              <a:rPr lang="en-US" altLang="en-US" sz="1800" dirty="0">
                <a:solidFill>
                  <a:srgbClr val="002060"/>
                </a:solidFill>
              </a:rPr>
              <a:t>client interest in Park, Bio-pharma, IT, </a:t>
            </a:r>
            <a:r>
              <a:rPr lang="en-US" altLang="en-US" sz="1800" dirty="0" smtClean="0">
                <a:solidFill>
                  <a:srgbClr val="002060"/>
                </a:solidFill>
              </a:rPr>
              <a:t>Manufacturing</a:t>
            </a:r>
            <a:endParaRPr lang="en-US" altLang="en-US" sz="1800" dirty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800" dirty="0">
                <a:solidFill>
                  <a:srgbClr val="002060"/>
                </a:solidFill>
              </a:rPr>
              <a:t>Continued maintenance/repair of high quality landscaping, </a:t>
            </a:r>
            <a:r>
              <a:rPr lang="en-US" altLang="en-US" sz="1800" dirty="0" smtClean="0">
                <a:solidFill>
                  <a:srgbClr val="002060"/>
                </a:solidFill>
              </a:rPr>
              <a:t>cycle-tracks</a:t>
            </a:r>
            <a:endParaRPr lang="en-US" altLang="en-US" sz="1800" dirty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sz="1800" dirty="0" smtClean="0">
                <a:solidFill>
                  <a:srgbClr val="002060"/>
                </a:solidFill>
              </a:rPr>
              <a:t>Duct </a:t>
            </a:r>
            <a:r>
              <a:rPr lang="en-GB" sz="1800" dirty="0">
                <a:solidFill>
                  <a:srgbClr val="002060"/>
                </a:solidFill>
              </a:rPr>
              <a:t>Proving and Repairs – Complete – Duct 2 &amp; 6 being leased to Microsoft and Duct 5 in being leased to </a:t>
            </a:r>
            <a:r>
              <a:rPr lang="en-GB" sz="1800" dirty="0" err="1" smtClean="0">
                <a:solidFill>
                  <a:srgbClr val="002060"/>
                </a:solidFill>
              </a:rPr>
              <a:t>Interxion</a:t>
            </a:r>
            <a:endParaRPr lang="en-IE" sz="1800" dirty="0">
              <a:solidFill>
                <a:srgbClr val="002060"/>
              </a:solidFill>
            </a:endParaRPr>
          </a:p>
          <a:p>
            <a:r>
              <a:rPr lang="en-GB" sz="1800" dirty="0" err="1" smtClean="0">
                <a:solidFill>
                  <a:srgbClr val="002060"/>
                </a:solidFill>
              </a:rPr>
              <a:t>Peamount</a:t>
            </a:r>
            <a:r>
              <a:rPr lang="en-GB" sz="1800" dirty="0" smtClean="0">
                <a:solidFill>
                  <a:srgbClr val="002060"/>
                </a:solidFill>
              </a:rPr>
              <a:t> </a:t>
            </a:r>
            <a:r>
              <a:rPr lang="en-GB" sz="1800" dirty="0">
                <a:solidFill>
                  <a:srgbClr val="002060"/>
                </a:solidFill>
              </a:rPr>
              <a:t>Wall Boundary (per T&amp;C of Acquisition of lands) – Work in Progress and due for completion by end of September </a:t>
            </a:r>
            <a:r>
              <a:rPr lang="en-GB" sz="1800" dirty="0" smtClean="0">
                <a:solidFill>
                  <a:srgbClr val="002060"/>
                </a:solidFill>
              </a:rPr>
              <a:t>2016</a:t>
            </a:r>
          </a:p>
          <a:p>
            <a:r>
              <a:rPr lang="en-GB" sz="1800" dirty="0" smtClean="0">
                <a:solidFill>
                  <a:srgbClr val="002060"/>
                </a:solidFill>
              </a:rPr>
              <a:t>Grange  </a:t>
            </a:r>
            <a:r>
              <a:rPr lang="en-GB" sz="1800" dirty="0">
                <a:solidFill>
                  <a:srgbClr val="002060"/>
                </a:solidFill>
              </a:rPr>
              <a:t>‘The </a:t>
            </a:r>
            <a:r>
              <a:rPr lang="en-GB" sz="1800" dirty="0" smtClean="0">
                <a:solidFill>
                  <a:srgbClr val="002060"/>
                </a:solidFill>
              </a:rPr>
              <a:t>Castle’</a:t>
            </a:r>
            <a:r>
              <a:rPr lang="en-IE" sz="1800" dirty="0" smtClean="0">
                <a:solidFill>
                  <a:srgbClr val="002060"/>
                </a:solidFill>
              </a:rPr>
              <a:t> - </a:t>
            </a:r>
            <a:r>
              <a:rPr lang="en-GB" sz="1800" dirty="0" smtClean="0">
                <a:solidFill>
                  <a:srgbClr val="002060"/>
                </a:solidFill>
              </a:rPr>
              <a:t>Eddie </a:t>
            </a:r>
            <a:r>
              <a:rPr lang="en-GB" sz="1800" dirty="0">
                <a:solidFill>
                  <a:srgbClr val="002060"/>
                </a:solidFill>
              </a:rPr>
              <a:t>Conroy, County Architect looking at feasibility of preserving the structure to a standard suitable to open access to the periphery of the Castle thus developing a ‘pocket park’. Survey, Ecological and Architectural service have been commissioned.</a:t>
            </a:r>
            <a:endParaRPr lang="en-IE" sz="1800" dirty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4925" y="765175"/>
            <a:ext cx="5076825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endParaRPr lang="en-US" altLang="en-US" sz="2200" b="1" dirty="0" smtClean="0">
              <a:solidFill>
                <a:srgbClr val="130A4F"/>
              </a:solidFill>
            </a:endParaRPr>
          </a:p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2200" b="1" dirty="0" smtClean="0">
                <a:solidFill>
                  <a:srgbClr val="130A4F"/>
                </a:solidFill>
              </a:rPr>
              <a:t>Recent &amp; Current Works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628775"/>
            <a:ext cx="882015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85750" indent="-285750"/>
            <a:r>
              <a:rPr lang="en-GB" sz="1800" dirty="0" err="1" smtClean="0">
                <a:solidFill>
                  <a:srgbClr val="002060"/>
                </a:solidFill>
              </a:rPr>
              <a:t>Grifols</a:t>
            </a:r>
            <a:r>
              <a:rPr lang="en-GB" sz="1800" dirty="0" smtClean="0">
                <a:solidFill>
                  <a:srgbClr val="002060"/>
                </a:solidFill>
              </a:rPr>
              <a:t>: </a:t>
            </a:r>
            <a:r>
              <a:rPr lang="en-GB" sz="1800" dirty="0">
                <a:solidFill>
                  <a:srgbClr val="002060"/>
                </a:solidFill>
              </a:rPr>
              <a:t>Phase </a:t>
            </a:r>
            <a:r>
              <a:rPr lang="en-GB" sz="1800" dirty="0" smtClean="0">
                <a:solidFill>
                  <a:srgbClr val="002060"/>
                </a:solidFill>
              </a:rPr>
              <a:t>1</a:t>
            </a:r>
            <a:r>
              <a:rPr lang="en-IE" sz="1800" dirty="0">
                <a:solidFill>
                  <a:srgbClr val="002060"/>
                </a:solidFill>
              </a:rPr>
              <a:t> </a:t>
            </a:r>
            <a:r>
              <a:rPr lang="en-GB" sz="1800" dirty="0" smtClean="0">
                <a:solidFill>
                  <a:srgbClr val="002060"/>
                </a:solidFill>
              </a:rPr>
              <a:t>Opened </a:t>
            </a:r>
            <a:r>
              <a:rPr lang="en-GB" sz="1800" dirty="0">
                <a:solidFill>
                  <a:srgbClr val="002060"/>
                </a:solidFill>
              </a:rPr>
              <a:t>on 24</a:t>
            </a:r>
            <a:r>
              <a:rPr lang="en-GB" sz="1800" baseline="30000" dirty="0">
                <a:solidFill>
                  <a:srgbClr val="002060"/>
                </a:solidFill>
              </a:rPr>
              <a:t>th</a:t>
            </a:r>
            <a:r>
              <a:rPr lang="en-GB" sz="1800" dirty="0">
                <a:solidFill>
                  <a:srgbClr val="002060"/>
                </a:solidFill>
              </a:rPr>
              <a:t> October 2015.  </a:t>
            </a:r>
            <a:endParaRPr lang="en-IE" sz="1800" dirty="0">
              <a:solidFill>
                <a:srgbClr val="002060"/>
              </a:solidFill>
            </a:endParaRPr>
          </a:p>
          <a:p>
            <a:pPr marL="285750" indent="-285750"/>
            <a:r>
              <a:rPr lang="en-GB" sz="1800" dirty="0" smtClean="0">
                <a:solidFill>
                  <a:srgbClr val="002060"/>
                </a:solidFill>
              </a:rPr>
              <a:t>Microsoft: DUB </a:t>
            </a:r>
            <a:r>
              <a:rPr lang="en-GB" sz="1800" dirty="0">
                <a:solidFill>
                  <a:srgbClr val="002060"/>
                </a:solidFill>
              </a:rPr>
              <a:t>6 substantially complete. DSF 70% complete. DUB 07/08 Granted planning approval late 2015. DUB 9, 10, 12 &amp; 13 granted planning approval on 13</a:t>
            </a:r>
            <a:r>
              <a:rPr lang="en-GB" sz="1800" baseline="30000" dirty="0">
                <a:solidFill>
                  <a:srgbClr val="002060"/>
                </a:solidFill>
              </a:rPr>
              <a:t>th</a:t>
            </a:r>
            <a:r>
              <a:rPr lang="en-GB" sz="1800" dirty="0">
                <a:solidFill>
                  <a:srgbClr val="002060"/>
                </a:solidFill>
              </a:rPr>
              <a:t> June 2016 (SD16A/00/88). </a:t>
            </a:r>
            <a:endParaRPr lang="en-IE" sz="1800" dirty="0">
              <a:solidFill>
                <a:srgbClr val="002060"/>
              </a:solidFill>
            </a:endParaRPr>
          </a:p>
          <a:p>
            <a:pPr marL="285750" indent="-285750"/>
            <a:r>
              <a:rPr lang="en-GB" sz="1800" dirty="0" smtClean="0">
                <a:solidFill>
                  <a:srgbClr val="002060"/>
                </a:solidFill>
              </a:rPr>
              <a:t>Google Opened </a:t>
            </a:r>
            <a:r>
              <a:rPr lang="en-GB" sz="1800" dirty="0">
                <a:solidFill>
                  <a:srgbClr val="002060"/>
                </a:solidFill>
              </a:rPr>
              <a:t>June 2016</a:t>
            </a:r>
            <a:endParaRPr lang="en-IE" sz="1800" dirty="0">
              <a:solidFill>
                <a:srgbClr val="002060"/>
              </a:solidFill>
            </a:endParaRPr>
          </a:p>
          <a:p>
            <a:pPr marL="342900" indent="-342900"/>
            <a:r>
              <a:rPr lang="en-GB" sz="1800" dirty="0" err="1" smtClean="0">
                <a:solidFill>
                  <a:srgbClr val="002060"/>
                </a:solidFill>
              </a:rPr>
              <a:t>Interxion</a:t>
            </a:r>
            <a:r>
              <a:rPr lang="en-GB" sz="1800" dirty="0" smtClean="0">
                <a:solidFill>
                  <a:srgbClr val="002060"/>
                </a:solidFill>
              </a:rPr>
              <a:t> </a:t>
            </a:r>
            <a:r>
              <a:rPr lang="en-GB" sz="1800" dirty="0">
                <a:solidFill>
                  <a:srgbClr val="002060"/>
                </a:solidFill>
              </a:rPr>
              <a:t>facility is 75%+ complete</a:t>
            </a:r>
            <a:endParaRPr lang="en-IE" sz="1800" dirty="0">
              <a:solidFill>
                <a:srgbClr val="002060"/>
              </a:solidFill>
            </a:endParaRPr>
          </a:p>
          <a:p>
            <a:pPr marL="285750" indent="-285750"/>
            <a:r>
              <a:rPr lang="en-GB" sz="1800" dirty="0" smtClean="0">
                <a:solidFill>
                  <a:srgbClr val="002060"/>
                </a:solidFill>
              </a:rPr>
              <a:t>Pfizer have </a:t>
            </a:r>
            <a:r>
              <a:rPr lang="en-GB" sz="1800" dirty="0">
                <a:solidFill>
                  <a:srgbClr val="002060"/>
                </a:solidFill>
              </a:rPr>
              <a:t>been granted planning permission for the construction of 5 Storey </a:t>
            </a:r>
            <a:r>
              <a:rPr lang="en-GB" sz="1800" dirty="0" err="1">
                <a:solidFill>
                  <a:srgbClr val="002060"/>
                </a:solidFill>
              </a:rPr>
              <a:t>BioPharma</a:t>
            </a:r>
            <a:r>
              <a:rPr lang="en-GB" sz="1800" dirty="0">
                <a:solidFill>
                  <a:srgbClr val="002060"/>
                </a:solidFill>
              </a:rPr>
              <a:t> manufacturing facility</a:t>
            </a:r>
            <a:endParaRPr lang="en-IE" sz="1800" dirty="0">
              <a:solidFill>
                <a:srgbClr val="002060"/>
              </a:solidFill>
            </a:endParaRPr>
          </a:p>
          <a:p>
            <a:pPr marL="285750" indent="-285750"/>
            <a:r>
              <a:rPr lang="en-GB" sz="1800" dirty="0" smtClean="0">
                <a:solidFill>
                  <a:srgbClr val="002060"/>
                </a:solidFill>
              </a:rPr>
              <a:t>Office </a:t>
            </a:r>
            <a:r>
              <a:rPr lang="en-GB" sz="1800" dirty="0">
                <a:solidFill>
                  <a:srgbClr val="002060"/>
                </a:solidFill>
              </a:rPr>
              <a:t>Brief – To examine the feasibility of developing a strategic site within the park for office </a:t>
            </a:r>
            <a:r>
              <a:rPr lang="en-GB" sz="1800" dirty="0" smtClean="0">
                <a:solidFill>
                  <a:srgbClr val="002060"/>
                </a:solidFill>
              </a:rPr>
              <a:t>purposes</a:t>
            </a:r>
            <a:r>
              <a:rPr lang="en-IE" sz="1800" dirty="0">
                <a:solidFill>
                  <a:srgbClr val="002060"/>
                </a:solidFill>
              </a:rPr>
              <a:t> </a:t>
            </a:r>
            <a:r>
              <a:rPr lang="en-IE" sz="1800" dirty="0" smtClean="0">
                <a:solidFill>
                  <a:srgbClr val="002060"/>
                </a:solidFill>
              </a:rPr>
              <a:t>- </a:t>
            </a:r>
            <a:r>
              <a:rPr lang="en-GB" sz="1800" dirty="0" smtClean="0">
                <a:solidFill>
                  <a:srgbClr val="002060"/>
                </a:solidFill>
              </a:rPr>
              <a:t>2No</a:t>
            </a:r>
            <a:r>
              <a:rPr lang="en-GB" sz="1800" dirty="0">
                <a:solidFill>
                  <a:srgbClr val="002060"/>
                </a:solidFill>
              </a:rPr>
              <a:t>. expressions of interest received.</a:t>
            </a:r>
            <a:endParaRPr lang="en-IE" sz="1800" dirty="0">
              <a:solidFill>
                <a:srgbClr val="002060"/>
              </a:solidFill>
            </a:endParaRPr>
          </a:p>
          <a:p>
            <a:pPr marL="342900" indent="-342900"/>
            <a:r>
              <a:rPr lang="en-IE" sz="1800" dirty="0" err="1" smtClean="0">
                <a:solidFill>
                  <a:srgbClr val="002060"/>
                </a:solidFill>
              </a:rPr>
              <a:t>Eirgrid</a:t>
            </a:r>
            <a:r>
              <a:rPr lang="en-IE" sz="1800" dirty="0">
                <a:solidFill>
                  <a:srgbClr val="002060"/>
                </a:solidFill>
              </a:rPr>
              <a:t>. </a:t>
            </a:r>
            <a:r>
              <a:rPr lang="en-GB" sz="1800" dirty="0" smtClean="0">
                <a:solidFill>
                  <a:srgbClr val="002060"/>
                </a:solidFill>
              </a:rPr>
              <a:t>S.I</a:t>
            </a:r>
            <a:r>
              <a:rPr lang="en-GB" sz="1800" dirty="0">
                <a:solidFill>
                  <a:srgbClr val="002060"/>
                </a:solidFill>
              </a:rPr>
              <a:t>. Application granted by ABP 28/06/16 now subject of Judicial Review</a:t>
            </a:r>
            <a:endParaRPr lang="en-IE" sz="1800" dirty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0000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4925" y="765175"/>
            <a:ext cx="5076825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>
              <a:spcAft>
                <a:spcPts val="0"/>
              </a:spcAft>
            </a:pPr>
            <a:r>
              <a:rPr lang="en-GB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Latest News</a:t>
            </a:r>
            <a:endParaRPr lang="en-IE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628775"/>
            <a:ext cx="882015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6682" y="1628775"/>
            <a:ext cx="7416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Pfizer 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submitted planning application for production expansion – granted 31/08/2016. 35,000m2</a:t>
            </a: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Grifols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Irl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Ltd submitted planning application for production expansion – due 08/09/16. 20,000m2 </a:t>
            </a: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Interxion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– 75% complete on site build. </a:t>
            </a: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Interxion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Access Road – Clonmel Enterprises have completed works</a:t>
            </a: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Microsoft – Planning permission in place up to DUB 13. </a:t>
            </a: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Eirgrid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– S.I. Application under granted by ABP 28/06/16. Subject of JR by landowner</a:t>
            </a: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Capital Programme – </a:t>
            </a: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Nangor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Road / R120: Approved for funding by DTTAS. CPO is approved for R120</a:t>
            </a: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Archaeological – GC South: Site Investigations ongoing</a:t>
            </a: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dirty="0" err="1">
                <a:latin typeface="Arial" panose="020B0604020202020204" pitchFamily="34" charset="0"/>
                <a:ea typeface="Times New Roman" panose="02020603050405020304" pitchFamily="18" charset="0"/>
              </a:rPr>
              <a:t>Edgeconnex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</a:rPr>
              <a:t> – Planning for datacentre approved 11/08/16</a:t>
            </a:r>
            <a:endParaRPr lang="en-I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6236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4925" y="765175"/>
            <a:ext cx="5076825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>
              <a:spcAft>
                <a:spcPts val="0"/>
              </a:spcAft>
            </a:pPr>
            <a:r>
              <a:rPr lang="en-IE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Employment Statistics</a:t>
            </a:r>
            <a:endParaRPr lang="en-IE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628775"/>
            <a:ext cx="882015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9" y="1965592"/>
            <a:ext cx="9146228" cy="490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81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Future Strategy Development (Where next?)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231" y="2212181"/>
            <a:ext cx="7886700" cy="3263504"/>
          </a:xfrm>
        </p:spPr>
        <p:txBody>
          <a:bodyPr/>
          <a:lstStyle/>
          <a:p>
            <a:pPr marL="0" indent="0">
              <a:buNone/>
            </a:pPr>
            <a:r>
              <a:rPr lang="en-IE" sz="2800" b="1" dirty="0" smtClean="0"/>
              <a:t>Options considered to further develop FDI lands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E" sz="2400" dirty="0" smtClean="0"/>
              <a:t>Profile </a:t>
            </a:r>
            <a:r>
              <a:rPr lang="en-IE" sz="2400" dirty="0" smtClean="0"/>
              <a:t>Park </a:t>
            </a:r>
            <a:r>
              <a:rPr lang="en-IE" sz="2400" dirty="0" smtClean="0"/>
              <a:t>– </a:t>
            </a:r>
            <a:r>
              <a:rPr lang="en-IE" sz="2400" dirty="0" smtClean="0"/>
              <a:t>but potential very limited. Sites small and poorly laid </a:t>
            </a:r>
            <a:r>
              <a:rPr lang="en-IE" sz="2400" dirty="0" smtClean="0"/>
              <a:t>out. </a:t>
            </a:r>
            <a:endParaRPr lang="en-IE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IE" sz="2400" dirty="0" smtClean="0"/>
              <a:t>Council owned lands adjacent – limited remaining sites.</a:t>
            </a:r>
            <a:endParaRPr lang="en-IE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IE" sz="2400" u="sng" dirty="0" smtClean="0"/>
              <a:t>Grange Castle West – </a:t>
            </a:r>
            <a:r>
              <a:rPr lang="en-IE" sz="2400" u="sng" dirty="0" err="1" smtClean="0"/>
              <a:t>Clutterland</a:t>
            </a:r>
            <a:r>
              <a:rPr lang="en-IE" sz="2400" u="sng" dirty="0" smtClean="0"/>
              <a:t> site acquired previously. </a:t>
            </a:r>
            <a:r>
              <a:rPr lang="en-IE" sz="2400" u="sng" dirty="0"/>
              <a:t>D</a:t>
            </a:r>
            <a:r>
              <a:rPr lang="en-IE" sz="2400" u="sng" dirty="0" smtClean="0"/>
              <a:t>evelopment potential. Some lands already </a:t>
            </a:r>
            <a:r>
              <a:rPr lang="en-IE" sz="2400" u="sng" dirty="0" smtClean="0"/>
              <a:t>zoned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E" sz="2400" u="sng" dirty="0" smtClean="0"/>
              <a:t>Additional lands acquired 2015 c 450 acres-largely </a:t>
            </a:r>
            <a:r>
              <a:rPr lang="en-IE" sz="2400" u="sng" dirty="0" err="1" smtClean="0"/>
              <a:t>unzoned</a:t>
            </a:r>
            <a:r>
              <a:rPr lang="en-IE" sz="2400" u="sng" dirty="0" smtClean="0"/>
              <a:t>.</a:t>
            </a:r>
          </a:p>
          <a:p>
            <a:pPr marL="0" indent="0">
              <a:buNone/>
            </a:pPr>
            <a:endParaRPr lang="en-IE" sz="2800" u="sng" dirty="0" smtClean="0"/>
          </a:p>
          <a:p>
            <a:pPr marL="0" indent="0">
              <a:buNone/>
            </a:pPr>
            <a:endParaRPr lang="en-IE" sz="2800" u="sng" dirty="0" smtClean="0"/>
          </a:p>
        </p:txBody>
      </p:sp>
    </p:spTree>
    <p:extLst>
      <p:ext uri="{BB962C8B-B14F-4D97-AF65-F5344CB8AC3E}">
        <p14:creationId xmlns:p14="http://schemas.microsoft.com/office/powerpoint/2010/main" val="22782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Master Planning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E" dirty="0" smtClean="0"/>
              <a:t>Planning</a:t>
            </a:r>
          </a:p>
          <a:p>
            <a:pPr marL="0" indent="0">
              <a:buNone/>
            </a:pPr>
            <a:r>
              <a:rPr lang="en-IE" dirty="0" smtClean="0"/>
              <a:t>Roads</a:t>
            </a:r>
          </a:p>
          <a:p>
            <a:pPr marL="0" indent="0">
              <a:buNone/>
            </a:pPr>
            <a:r>
              <a:rPr lang="en-IE" dirty="0" smtClean="0"/>
              <a:t>Water Services</a:t>
            </a:r>
          </a:p>
          <a:p>
            <a:pPr marL="0" indent="0">
              <a:buNone/>
            </a:pPr>
            <a:r>
              <a:rPr lang="en-IE" dirty="0" smtClean="0"/>
              <a:t>Surface Water &amp; Flooding</a:t>
            </a:r>
          </a:p>
          <a:p>
            <a:pPr marL="0" indent="0">
              <a:buNone/>
            </a:pPr>
            <a:r>
              <a:rPr lang="en-IE" dirty="0" smtClean="0"/>
              <a:t>Power</a:t>
            </a:r>
          </a:p>
          <a:p>
            <a:pPr marL="0" indent="0">
              <a:buNone/>
            </a:pPr>
            <a:r>
              <a:rPr lang="en-IE" dirty="0" smtClean="0"/>
              <a:t>Fibre</a:t>
            </a:r>
          </a:p>
          <a:p>
            <a:pPr marL="0" indent="0">
              <a:buNone/>
            </a:pPr>
            <a:r>
              <a:rPr lang="en-IE" dirty="0" smtClean="0"/>
              <a:t>Permeability</a:t>
            </a:r>
          </a:p>
          <a:p>
            <a:pPr marL="0" indent="0">
              <a:buNone/>
            </a:pPr>
            <a:r>
              <a:rPr lang="en-IE" dirty="0" smtClean="0"/>
              <a:t>Public Transport</a:t>
            </a:r>
          </a:p>
          <a:p>
            <a:pPr marL="0" indent="0">
              <a:buNone/>
            </a:pPr>
            <a:endParaRPr lang="en-IE" dirty="0" smtClean="0"/>
          </a:p>
          <a:p>
            <a:pPr marL="0" indent="0">
              <a:buNone/>
            </a:pPr>
            <a:endParaRPr lang="en-IE" dirty="0" smtClean="0"/>
          </a:p>
        </p:txBody>
      </p:sp>
    </p:spTree>
    <p:extLst>
      <p:ext uri="{BB962C8B-B14F-4D97-AF65-F5344CB8AC3E}">
        <p14:creationId xmlns:p14="http://schemas.microsoft.com/office/powerpoint/2010/main" val="177318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4269</TotalTime>
  <Words>461</Words>
  <Application>Microsoft Office PowerPoint</Application>
  <PresentationFormat>On-screen Show (4:3)</PresentationFormat>
  <Paragraphs>76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Symbol</vt:lpstr>
      <vt:lpstr>Tahoma</vt:lpstr>
      <vt:lpstr>Times New Roman</vt:lpstr>
      <vt:lpstr>Wingdings</vt:lpstr>
      <vt:lpstr>Blends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Future Strategy Development (Where next?)</vt:lpstr>
      <vt:lpstr>Master Planning</vt:lpstr>
    </vt:vector>
  </TitlesOfParts>
  <Company>Zinc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Frank Nevin</cp:lastModifiedBy>
  <cp:revision>177</cp:revision>
  <dcterms:created xsi:type="dcterms:W3CDTF">2007-03-26T15:59:42Z</dcterms:created>
  <dcterms:modified xsi:type="dcterms:W3CDTF">2016-09-06T10:18:04Z</dcterms:modified>
</cp:coreProperties>
</file>