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4"/>
  </p:sldMasterIdLst>
  <p:notesMasterIdLst>
    <p:notesMasterId r:id="rId24"/>
  </p:notesMasterIdLst>
  <p:handoutMasterIdLst>
    <p:handoutMasterId r:id="rId25"/>
  </p:handoutMasterIdLst>
  <p:sldIdLst>
    <p:sldId id="284" r:id="rId5"/>
    <p:sldId id="320" r:id="rId6"/>
    <p:sldId id="322" r:id="rId7"/>
    <p:sldId id="321" r:id="rId8"/>
    <p:sldId id="304" r:id="rId9"/>
    <p:sldId id="290" r:id="rId10"/>
    <p:sldId id="303" r:id="rId11"/>
    <p:sldId id="315" r:id="rId12"/>
    <p:sldId id="316" r:id="rId13"/>
    <p:sldId id="292" r:id="rId14"/>
    <p:sldId id="318" r:id="rId15"/>
    <p:sldId id="293" r:id="rId16"/>
    <p:sldId id="313" r:id="rId17"/>
    <p:sldId id="314" r:id="rId18"/>
    <p:sldId id="277" r:id="rId19"/>
    <p:sldId id="299" r:id="rId20"/>
    <p:sldId id="302" r:id="rId21"/>
    <p:sldId id="295" r:id="rId22"/>
    <p:sldId id="319" r:id="rId23"/>
  </p:sldIdLst>
  <p:sldSz cx="9144000" cy="6858000" type="screen4x3"/>
  <p:notesSz cx="6797675" cy="9926638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3698" autoAdjust="0"/>
  </p:normalViewPr>
  <p:slideViewPr>
    <p:cSldViewPr>
      <p:cViewPr varScale="1">
        <p:scale>
          <a:sx n="45" d="100"/>
          <a:sy n="45" d="100"/>
        </p:scale>
        <p:origin x="10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23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43B20-C772-434E-8819-D88DB2A0606D}" type="doc">
      <dgm:prSet loTypeId="urn:microsoft.com/office/officeart/2005/8/layout/cycle7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E"/>
        </a:p>
      </dgm:t>
    </dgm:pt>
    <dgm:pt modelId="{0D246A7A-85C4-457B-9637-CA62462D7AEA}">
      <dgm:prSet phldrT="[Text]"/>
      <dgm:spPr/>
      <dgm:t>
        <a:bodyPr/>
        <a:lstStyle/>
        <a:p>
          <a:r>
            <a:rPr lang="en-IE" dirty="0"/>
            <a:t>Physical Planning &amp; Design</a:t>
          </a:r>
        </a:p>
      </dgm:t>
    </dgm:pt>
    <dgm:pt modelId="{A198AAD0-D1AB-4683-9D8F-0417F8E7E729}" type="parTrans" cxnId="{C45DE792-CBC2-4499-B405-414F30B374A5}">
      <dgm:prSet/>
      <dgm:spPr/>
      <dgm:t>
        <a:bodyPr/>
        <a:lstStyle/>
        <a:p>
          <a:endParaRPr lang="en-IE"/>
        </a:p>
      </dgm:t>
    </dgm:pt>
    <dgm:pt modelId="{E47881AC-5865-4ABC-856E-21E095DAEDA3}" type="sibTrans" cxnId="{C45DE792-CBC2-4499-B405-414F30B374A5}">
      <dgm:prSet/>
      <dgm:spPr/>
      <dgm:t>
        <a:bodyPr/>
        <a:lstStyle/>
        <a:p>
          <a:endParaRPr lang="en-IE" dirty="0"/>
        </a:p>
      </dgm:t>
    </dgm:pt>
    <dgm:pt modelId="{07E416B0-A51B-4614-B318-16585B671FAA}">
      <dgm:prSet phldrT="[Text]"/>
      <dgm:spPr/>
      <dgm:t>
        <a:bodyPr/>
        <a:lstStyle/>
        <a:p>
          <a:r>
            <a:rPr lang="en-IE" dirty="0"/>
            <a:t>Social Interventions</a:t>
          </a:r>
        </a:p>
      </dgm:t>
    </dgm:pt>
    <dgm:pt modelId="{BA00D4D2-7D6E-41A2-9E1C-CA780D4518F9}" type="parTrans" cxnId="{02A00201-CB26-46BB-B28C-1F10C5893256}">
      <dgm:prSet/>
      <dgm:spPr/>
      <dgm:t>
        <a:bodyPr/>
        <a:lstStyle/>
        <a:p>
          <a:endParaRPr lang="en-IE"/>
        </a:p>
      </dgm:t>
    </dgm:pt>
    <dgm:pt modelId="{FF5829BC-AA64-43B6-834A-D571924BC27C}" type="sibTrans" cxnId="{02A00201-CB26-46BB-B28C-1F10C5893256}">
      <dgm:prSet/>
      <dgm:spPr/>
      <dgm:t>
        <a:bodyPr/>
        <a:lstStyle/>
        <a:p>
          <a:endParaRPr lang="en-IE" dirty="0"/>
        </a:p>
      </dgm:t>
    </dgm:pt>
    <dgm:pt modelId="{48743CA8-5129-4292-AFC3-2DAE371F33B8}">
      <dgm:prSet phldrT="[Text]"/>
      <dgm:spPr/>
      <dgm:t>
        <a:bodyPr/>
        <a:lstStyle/>
        <a:p>
          <a:r>
            <a:rPr lang="en-IE" dirty="0"/>
            <a:t>Technological Interventions</a:t>
          </a:r>
        </a:p>
      </dgm:t>
    </dgm:pt>
    <dgm:pt modelId="{8A275ABD-E509-44DD-BEDE-0873B54F3A05}" type="parTrans" cxnId="{A0F5018A-A2B6-4004-B4C5-709FBD53A0F0}">
      <dgm:prSet/>
      <dgm:spPr/>
      <dgm:t>
        <a:bodyPr/>
        <a:lstStyle/>
        <a:p>
          <a:endParaRPr lang="en-IE"/>
        </a:p>
      </dgm:t>
    </dgm:pt>
    <dgm:pt modelId="{EAB91111-8977-4AFC-B66B-EB58B2CBBECA}" type="sibTrans" cxnId="{A0F5018A-A2B6-4004-B4C5-709FBD53A0F0}">
      <dgm:prSet/>
      <dgm:spPr/>
      <dgm:t>
        <a:bodyPr/>
        <a:lstStyle/>
        <a:p>
          <a:endParaRPr lang="en-IE" dirty="0"/>
        </a:p>
      </dgm:t>
    </dgm:pt>
    <dgm:pt modelId="{C6DDCB93-76F3-4C25-9A0D-6CE20F0FB7AB}" type="pres">
      <dgm:prSet presAssocID="{B1E43B20-C772-434E-8819-D88DB2A0606D}" presName="Name0" presStyleCnt="0">
        <dgm:presLayoutVars>
          <dgm:dir/>
          <dgm:resizeHandles val="exact"/>
        </dgm:presLayoutVars>
      </dgm:prSet>
      <dgm:spPr/>
    </dgm:pt>
    <dgm:pt modelId="{991A9E20-3A3A-4EF9-844E-79D8F317FB5A}" type="pres">
      <dgm:prSet presAssocID="{0D246A7A-85C4-457B-9637-CA62462D7AEA}" presName="node" presStyleLbl="node1" presStyleIdx="0" presStyleCnt="3">
        <dgm:presLayoutVars>
          <dgm:bulletEnabled val="1"/>
        </dgm:presLayoutVars>
      </dgm:prSet>
      <dgm:spPr/>
    </dgm:pt>
    <dgm:pt modelId="{9ACE59C6-58C8-4206-A2CF-81D631F4A332}" type="pres">
      <dgm:prSet presAssocID="{E47881AC-5865-4ABC-856E-21E095DAEDA3}" presName="sibTrans" presStyleLbl="sibTrans2D1" presStyleIdx="0" presStyleCnt="3" custLinFactNeighborX="23522" custLinFactNeighborY="-13911" custRadScaleRad="313353"/>
      <dgm:spPr/>
    </dgm:pt>
    <dgm:pt modelId="{072B7681-0F2C-418B-A512-40BF72584151}" type="pres">
      <dgm:prSet presAssocID="{E47881AC-5865-4ABC-856E-21E095DAEDA3}" presName="connectorText" presStyleLbl="sibTrans2D1" presStyleIdx="0" presStyleCnt="3"/>
      <dgm:spPr/>
    </dgm:pt>
    <dgm:pt modelId="{8C62F8B6-1C48-4561-BD97-EAF10147C388}" type="pres">
      <dgm:prSet presAssocID="{07E416B0-A51B-4614-B318-16585B671FAA}" presName="node" presStyleLbl="node1" presStyleIdx="1" presStyleCnt="3" custRadScaleRad="94425" custRadScaleInc="-10855">
        <dgm:presLayoutVars>
          <dgm:bulletEnabled val="1"/>
        </dgm:presLayoutVars>
      </dgm:prSet>
      <dgm:spPr/>
    </dgm:pt>
    <dgm:pt modelId="{D97C9818-D498-4D35-89FF-BD48C3A4EDDA}" type="pres">
      <dgm:prSet presAssocID="{FF5829BC-AA64-43B6-834A-D571924BC27C}" presName="sibTrans" presStyleLbl="sibTrans2D1" presStyleIdx="1" presStyleCnt="3"/>
      <dgm:spPr/>
    </dgm:pt>
    <dgm:pt modelId="{388BD33D-400C-43BB-AC2A-05C150AD310E}" type="pres">
      <dgm:prSet presAssocID="{FF5829BC-AA64-43B6-834A-D571924BC27C}" presName="connectorText" presStyleLbl="sibTrans2D1" presStyleIdx="1" presStyleCnt="3"/>
      <dgm:spPr/>
    </dgm:pt>
    <dgm:pt modelId="{D590510A-67D8-4B2E-B610-CBC8AD163B71}" type="pres">
      <dgm:prSet presAssocID="{48743CA8-5129-4292-AFC3-2DAE371F33B8}" presName="node" presStyleLbl="node1" presStyleIdx="2" presStyleCnt="3" custRadScaleRad="94425" custRadScaleInc="10855">
        <dgm:presLayoutVars>
          <dgm:bulletEnabled val="1"/>
        </dgm:presLayoutVars>
      </dgm:prSet>
      <dgm:spPr/>
    </dgm:pt>
    <dgm:pt modelId="{A6C5A553-A182-406D-9035-3B2368B84A79}" type="pres">
      <dgm:prSet presAssocID="{EAB91111-8977-4AFC-B66B-EB58B2CBBECA}" presName="sibTrans" presStyleLbl="sibTrans2D1" presStyleIdx="2" presStyleCnt="3" custLinFactNeighborX="-23012"/>
      <dgm:spPr/>
    </dgm:pt>
    <dgm:pt modelId="{A714047D-C8C0-4614-AE8A-BFE58C3EB93A}" type="pres">
      <dgm:prSet presAssocID="{EAB91111-8977-4AFC-B66B-EB58B2CBBECA}" presName="connectorText" presStyleLbl="sibTrans2D1" presStyleIdx="2" presStyleCnt="3"/>
      <dgm:spPr/>
    </dgm:pt>
  </dgm:ptLst>
  <dgm:cxnLst>
    <dgm:cxn modelId="{ADAD4590-02A8-4A22-A43B-C44C79727341}" type="presOf" srcId="{0D246A7A-85C4-457B-9637-CA62462D7AEA}" destId="{991A9E20-3A3A-4EF9-844E-79D8F317FB5A}" srcOrd="0" destOrd="0" presId="urn:microsoft.com/office/officeart/2005/8/layout/cycle7"/>
    <dgm:cxn modelId="{6A51EE92-A7AB-4F26-8F68-068748B44C02}" type="presOf" srcId="{E47881AC-5865-4ABC-856E-21E095DAEDA3}" destId="{072B7681-0F2C-418B-A512-40BF72584151}" srcOrd="1" destOrd="0" presId="urn:microsoft.com/office/officeart/2005/8/layout/cycle7"/>
    <dgm:cxn modelId="{A0F5018A-A2B6-4004-B4C5-709FBD53A0F0}" srcId="{B1E43B20-C772-434E-8819-D88DB2A0606D}" destId="{48743CA8-5129-4292-AFC3-2DAE371F33B8}" srcOrd="2" destOrd="0" parTransId="{8A275ABD-E509-44DD-BEDE-0873B54F3A05}" sibTransId="{EAB91111-8977-4AFC-B66B-EB58B2CBBECA}"/>
    <dgm:cxn modelId="{8ECBBF49-6D17-44B9-8813-F670E313427A}" type="presOf" srcId="{07E416B0-A51B-4614-B318-16585B671FAA}" destId="{8C62F8B6-1C48-4561-BD97-EAF10147C388}" srcOrd="0" destOrd="0" presId="urn:microsoft.com/office/officeart/2005/8/layout/cycle7"/>
    <dgm:cxn modelId="{99BDD58A-CBA8-4B5F-92FA-91BE811C2A6E}" type="presOf" srcId="{E47881AC-5865-4ABC-856E-21E095DAEDA3}" destId="{9ACE59C6-58C8-4206-A2CF-81D631F4A332}" srcOrd="0" destOrd="0" presId="urn:microsoft.com/office/officeart/2005/8/layout/cycle7"/>
    <dgm:cxn modelId="{A0AB8697-9A6F-4F48-A49E-27FF66CDA9C0}" type="presOf" srcId="{EAB91111-8977-4AFC-B66B-EB58B2CBBECA}" destId="{A6C5A553-A182-406D-9035-3B2368B84A79}" srcOrd="0" destOrd="0" presId="urn:microsoft.com/office/officeart/2005/8/layout/cycle7"/>
    <dgm:cxn modelId="{02A00201-CB26-46BB-B28C-1F10C5893256}" srcId="{B1E43B20-C772-434E-8819-D88DB2A0606D}" destId="{07E416B0-A51B-4614-B318-16585B671FAA}" srcOrd="1" destOrd="0" parTransId="{BA00D4D2-7D6E-41A2-9E1C-CA780D4518F9}" sibTransId="{FF5829BC-AA64-43B6-834A-D571924BC27C}"/>
    <dgm:cxn modelId="{EE472903-C928-4503-A416-9A3B536A2BFC}" type="presOf" srcId="{FF5829BC-AA64-43B6-834A-D571924BC27C}" destId="{388BD33D-400C-43BB-AC2A-05C150AD310E}" srcOrd="1" destOrd="0" presId="urn:microsoft.com/office/officeart/2005/8/layout/cycle7"/>
    <dgm:cxn modelId="{6991981B-8B76-41F0-B63D-08E52679DBF7}" type="presOf" srcId="{FF5829BC-AA64-43B6-834A-D571924BC27C}" destId="{D97C9818-D498-4D35-89FF-BD48C3A4EDDA}" srcOrd="0" destOrd="0" presId="urn:microsoft.com/office/officeart/2005/8/layout/cycle7"/>
    <dgm:cxn modelId="{0F1F3E39-AC6F-4D34-85FA-CB56E51FCD5F}" type="presOf" srcId="{EAB91111-8977-4AFC-B66B-EB58B2CBBECA}" destId="{A714047D-C8C0-4614-AE8A-BFE58C3EB93A}" srcOrd="1" destOrd="0" presId="urn:microsoft.com/office/officeart/2005/8/layout/cycle7"/>
    <dgm:cxn modelId="{F9D0D7EF-8B44-4D12-8F75-26A8FAF2EDE7}" type="presOf" srcId="{B1E43B20-C772-434E-8819-D88DB2A0606D}" destId="{C6DDCB93-76F3-4C25-9A0D-6CE20F0FB7AB}" srcOrd="0" destOrd="0" presId="urn:microsoft.com/office/officeart/2005/8/layout/cycle7"/>
    <dgm:cxn modelId="{353D70D6-5A10-49A7-AFA5-3F343906FFC4}" type="presOf" srcId="{48743CA8-5129-4292-AFC3-2DAE371F33B8}" destId="{D590510A-67D8-4B2E-B610-CBC8AD163B71}" srcOrd="0" destOrd="0" presId="urn:microsoft.com/office/officeart/2005/8/layout/cycle7"/>
    <dgm:cxn modelId="{C45DE792-CBC2-4499-B405-414F30B374A5}" srcId="{B1E43B20-C772-434E-8819-D88DB2A0606D}" destId="{0D246A7A-85C4-457B-9637-CA62462D7AEA}" srcOrd="0" destOrd="0" parTransId="{A198AAD0-D1AB-4683-9D8F-0417F8E7E729}" sibTransId="{E47881AC-5865-4ABC-856E-21E095DAEDA3}"/>
    <dgm:cxn modelId="{E3EA5E0F-299F-43A1-82DD-FA12BA04E1B0}" type="presParOf" srcId="{C6DDCB93-76F3-4C25-9A0D-6CE20F0FB7AB}" destId="{991A9E20-3A3A-4EF9-844E-79D8F317FB5A}" srcOrd="0" destOrd="0" presId="urn:microsoft.com/office/officeart/2005/8/layout/cycle7"/>
    <dgm:cxn modelId="{CDD1E082-BC5F-4A62-BFDA-65B198277794}" type="presParOf" srcId="{C6DDCB93-76F3-4C25-9A0D-6CE20F0FB7AB}" destId="{9ACE59C6-58C8-4206-A2CF-81D631F4A332}" srcOrd="1" destOrd="0" presId="urn:microsoft.com/office/officeart/2005/8/layout/cycle7"/>
    <dgm:cxn modelId="{5C4AB0C7-77E7-40F8-A2F8-28D1244E9EC8}" type="presParOf" srcId="{9ACE59C6-58C8-4206-A2CF-81D631F4A332}" destId="{072B7681-0F2C-418B-A512-40BF72584151}" srcOrd="0" destOrd="0" presId="urn:microsoft.com/office/officeart/2005/8/layout/cycle7"/>
    <dgm:cxn modelId="{38478BF1-B1A8-4467-B2CD-3BD4543A924E}" type="presParOf" srcId="{C6DDCB93-76F3-4C25-9A0D-6CE20F0FB7AB}" destId="{8C62F8B6-1C48-4561-BD97-EAF10147C388}" srcOrd="2" destOrd="0" presId="urn:microsoft.com/office/officeart/2005/8/layout/cycle7"/>
    <dgm:cxn modelId="{0B4483F8-921F-4ACF-885D-F99D4F1AC7FD}" type="presParOf" srcId="{C6DDCB93-76F3-4C25-9A0D-6CE20F0FB7AB}" destId="{D97C9818-D498-4D35-89FF-BD48C3A4EDDA}" srcOrd="3" destOrd="0" presId="urn:microsoft.com/office/officeart/2005/8/layout/cycle7"/>
    <dgm:cxn modelId="{4D9B6614-7532-4F2E-A965-B1D91F3E0CE5}" type="presParOf" srcId="{D97C9818-D498-4D35-89FF-BD48C3A4EDDA}" destId="{388BD33D-400C-43BB-AC2A-05C150AD310E}" srcOrd="0" destOrd="0" presId="urn:microsoft.com/office/officeart/2005/8/layout/cycle7"/>
    <dgm:cxn modelId="{9E716237-606F-4688-8BBE-A93C9F37A6A8}" type="presParOf" srcId="{C6DDCB93-76F3-4C25-9A0D-6CE20F0FB7AB}" destId="{D590510A-67D8-4B2E-B610-CBC8AD163B71}" srcOrd="4" destOrd="0" presId="urn:microsoft.com/office/officeart/2005/8/layout/cycle7"/>
    <dgm:cxn modelId="{D86BF310-D7C0-4B97-99EC-7BDB767447C8}" type="presParOf" srcId="{C6DDCB93-76F3-4C25-9A0D-6CE20F0FB7AB}" destId="{A6C5A553-A182-406D-9035-3B2368B84A79}" srcOrd="5" destOrd="0" presId="urn:microsoft.com/office/officeart/2005/8/layout/cycle7"/>
    <dgm:cxn modelId="{1E214C9F-6564-4AE9-A457-008D01EEFC1A}" type="presParOf" srcId="{A6C5A553-A182-406D-9035-3B2368B84A79}" destId="{A714047D-C8C0-4614-AE8A-BFE58C3EB93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A9E20-3A3A-4EF9-844E-79D8F317FB5A}">
      <dsp:nvSpPr>
        <dsp:cNvPr id="0" name=""/>
        <dsp:cNvSpPr/>
      </dsp:nvSpPr>
      <dsp:spPr>
        <a:xfrm>
          <a:off x="1889897" y="846"/>
          <a:ext cx="222099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Physical Planning &amp; Design</a:t>
          </a:r>
        </a:p>
      </dsp:txBody>
      <dsp:txXfrm>
        <a:off x="1922422" y="33371"/>
        <a:ext cx="2155946" cy="1045448"/>
      </dsp:txXfrm>
    </dsp:sp>
    <dsp:sp modelId="{9ACE59C6-58C8-4206-A2CF-81D631F4A332}">
      <dsp:nvSpPr>
        <dsp:cNvPr id="0" name=""/>
        <dsp:cNvSpPr/>
      </dsp:nvSpPr>
      <dsp:spPr>
        <a:xfrm rot="3469247">
          <a:off x="3610774" y="1763879"/>
          <a:ext cx="1155279" cy="38867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</dsp:txBody>
      <dsp:txXfrm>
        <a:off x="3727376" y="1841614"/>
        <a:ext cx="922075" cy="233204"/>
      </dsp:txXfrm>
    </dsp:sp>
    <dsp:sp modelId="{8C62F8B6-1C48-4561-BD97-EAF10147C388}">
      <dsp:nvSpPr>
        <dsp:cNvPr id="0" name=""/>
        <dsp:cNvSpPr/>
      </dsp:nvSpPr>
      <dsp:spPr>
        <a:xfrm>
          <a:off x="3722445" y="2913225"/>
          <a:ext cx="222099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Social Interventions</a:t>
          </a:r>
        </a:p>
      </dsp:txBody>
      <dsp:txXfrm>
        <a:off x="3754970" y="2945750"/>
        <a:ext cx="2155946" cy="1045448"/>
      </dsp:txXfrm>
    </dsp:sp>
    <dsp:sp modelId="{D97C9818-D498-4D35-89FF-BD48C3A4EDDA}">
      <dsp:nvSpPr>
        <dsp:cNvPr id="0" name=""/>
        <dsp:cNvSpPr/>
      </dsp:nvSpPr>
      <dsp:spPr>
        <a:xfrm rot="10800000">
          <a:off x="2422756" y="3274137"/>
          <a:ext cx="1155279" cy="38867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</dsp:txBody>
      <dsp:txXfrm rot="10800000">
        <a:off x="2539358" y="3351872"/>
        <a:ext cx="922075" cy="233204"/>
      </dsp:txXfrm>
    </dsp:sp>
    <dsp:sp modelId="{D590510A-67D8-4B2E-B610-CBC8AD163B71}">
      <dsp:nvSpPr>
        <dsp:cNvPr id="0" name=""/>
        <dsp:cNvSpPr/>
      </dsp:nvSpPr>
      <dsp:spPr>
        <a:xfrm>
          <a:off x="57350" y="2913225"/>
          <a:ext cx="222099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Technological Interventions</a:t>
          </a:r>
        </a:p>
      </dsp:txBody>
      <dsp:txXfrm>
        <a:off x="89875" y="2945750"/>
        <a:ext cx="2155946" cy="1045448"/>
      </dsp:txXfrm>
    </dsp:sp>
    <dsp:sp modelId="{A6C5A553-A182-406D-9035-3B2368B84A79}">
      <dsp:nvSpPr>
        <dsp:cNvPr id="0" name=""/>
        <dsp:cNvSpPr/>
      </dsp:nvSpPr>
      <dsp:spPr>
        <a:xfrm rot="18130753">
          <a:off x="1240629" y="1817948"/>
          <a:ext cx="1155279" cy="38867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</dsp:txBody>
      <dsp:txXfrm>
        <a:off x="1357231" y="1895683"/>
        <a:ext cx="922075" cy="23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522-879B-4568-89B2-22E4F14F1204}" type="datetimeFigureOut">
              <a:rPr lang="en-US" smtClean="0"/>
              <a:pPr/>
              <a:t>5/9/2016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F1C6-FC33-4BA6-AD3C-D661A36A733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83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Its for people who are aging now. </a:t>
            </a:r>
          </a:p>
          <a:p>
            <a:r>
              <a:rPr lang="en-IE" dirty="0"/>
              <a:t>35% of those</a:t>
            </a:r>
            <a:r>
              <a:rPr lang="en-IE" baseline="0" dirty="0"/>
              <a:t> in LTC are low to </a:t>
            </a:r>
            <a:r>
              <a:rPr lang="en-IE" baseline="0"/>
              <a:t>medium dependency.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5/9/2016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572560" cy="7048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572560" cy="52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FI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1974" y="5810280"/>
            <a:ext cx="1190620" cy="119062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5/9/2016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572560" cy="62863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4211668" cy="428613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928670"/>
            <a:ext cx="4210080" cy="419088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85720" y="1500174"/>
            <a:ext cx="4210080" cy="43862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500174"/>
            <a:ext cx="4210080" cy="43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FI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1974" y="5810280"/>
            <a:ext cx="1190620" cy="1190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8728" y="5214950"/>
            <a:ext cx="1981200" cy="365760"/>
          </a:xfrm>
          <a:prstGeom prst="rect">
            <a:avLst/>
          </a:prstGeo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572560" cy="63339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8572560" cy="52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5/9/2016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285720" y="857232"/>
            <a:ext cx="8568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6429396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  <a:r>
              <a:rPr lang="en-US" sz="1100" b="1" baseline="0" dirty="0">
                <a:solidFill>
                  <a:schemeClr val="bg1">
                    <a:lumMod val="75000"/>
                  </a:schemeClr>
                </a:solidFill>
              </a:rPr>
              <a:t> for Older People</a:t>
            </a:r>
            <a:endParaRPr lang="en-US" sz="1100" dirty="0"/>
          </a:p>
        </p:txBody>
      </p:sp>
      <p:pic>
        <p:nvPicPr>
          <p:cNvPr id="12" name="Picture 11" descr="AFI 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1974" y="5810280"/>
            <a:ext cx="1190620" cy="1190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 hi res co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332656"/>
            <a:ext cx="1668261" cy="899651"/>
          </a:xfrm>
          <a:prstGeom prst="rect">
            <a:avLst/>
          </a:prstGeom>
        </p:spPr>
      </p:pic>
      <p:pic>
        <p:nvPicPr>
          <p:cNvPr id="7" name="Picture 6" descr="G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498844"/>
            <a:ext cx="3071834" cy="2041529"/>
          </a:xfrm>
          <a:prstGeom prst="rect">
            <a:avLst/>
          </a:prstGeom>
        </p:spPr>
      </p:pic>
      <p:pic>
        <p:nvPicPr>
          <p:cNvPr id="8" name="Picture 7" descr="Aerial Photo G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500174"/>
            <a:ext cx="4000528" cy="2041086"/>
          </a:xfrm>
          <a:prstGeom prst="rect">
            <a:avLst/>
          </a:prstGeom>
        </p:spPr>
      </p:pic>
      <p:pic>
        <p:nvPicPr>
          <p:cNvPr id="10" name="Picture 9" descr="Lim-City-and-County-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9306" y="491252"/>
            <a:ext cx="592932" cy="883932"/>
          </a:xfrm>
          <a:prstGeom prst="rect">
            <a:avLst/>
          </a:prstGeom>
        </p:spPr>
      </p:pic>
      <p:pic>
        <p:nvPicPr>
          <p:cNvPr id="11" name="Picture 10" descr="LOUTH-COounty-council-log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5896" y="567136"/>
            <a:ext cx="571504" cy="736610"/>
          </a:xfrm>
          <a:prstGeom prst="rect">
            <a:avLst/>
          </a:prstGeom>
        </p:spPr>
      </p:pic>
      <p:pic>
        <p:nvPicPr>
          <p:cNvPr id="12" name="Picture 11" descr="DkIT.jpg"/>
          <p:cNvPicPr/>
          <p:nvPr/>
        </p:nvPicPr>
        <p:blipFill>
          <a:blip r:embed="rId7" cstate="print"/>
          <a:srcRect t="15652" b="12500"/>
          <a:stretch>
            <a:fillRect/>
          </a:stretch>
        </p:blipFill>
        <p:spPr>
          <a:xfrm>
            <a:off x="4546730" y="567136"/>
            <a:ext cx="678661" cy="736610"/>
          </a:xfrm>
          <a:prstGeom prst="rect">
            <a:avLst/>
          </a:prstGeom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Aisling Costello</a:t>
            </a:r>
          </a:p>
          <a:p>
            <a:r>
              <a:rPr lang="en-IE" dirty="0">
                <a:solidFill>
                  <a:schemeClr val="bg1"/>
                </a:solidFill>
              </a:rPr>
              <a:t>Age Friendly Ireland</a:t>
            </a:r>
          </a:p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393305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Housing for Older People: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Future Perspectives </a:t>
            </a:r>
          </a:p>
        </p:txBody>
      </p:sp>
      <p:pic>
        <p:nvPicPr>
          <p:cNvPr id="1026" name="Picture 2" descr="C:\Users\Aisling\AppData\Local\Microsoft\Windows\Temporary Internet Files\Content.Outlook\BT7K63EJ\Age_Friendly_ireland_logo-page-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610981" cy="12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Physical Interventions -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9254832" cy="475252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E" dirty="0"/>
              <a:t>Demographic analysis – predict likely demand.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E" dirty="0"/>
              <a:t>Location –within walking distance (300-500m) of services.</a:t>
            </a:r>
          </a:p>
          <a:p>
            <a:pPr lvl="2">
              <a:spcAft>
                <a:spcPts val="600"/>
              </a:spcAft>
            </a:pPr>
            <a:r>
              <a:rPr lang="en-IE" sz="2100" dirty="0"/>
              <a:t>Retail Planning Guidelines (2012) – Hierarchy Approach</a:t>
            </a:r>
            <a:endParaRPr lang="en-IE" sz="17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E" dirty="0"/>
              <a:t>Placemaking – ‘attractive’ environment to live in.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E" dirty="0"/>
              <a:t>Re-use of brownfield land.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E" dirty="0"/>
              <a:t>Designing to allow adaptation to meet the changing needs. </a:t>
            </a:r>
          </a:p>
          <a:p>
            <a:pPr lvl="2">
              <a:spcAft>
                <a:spcPts val="600"/>
              </a:spcAft>
            </a:pPr>
            <a:r>
              <a:rPr lang="en-IE" dirty="0"/>
              <a:t>  </a:t>
            </a:r>
            <a:r>
              <a:rPr lang="en-IE" sz="2100" dirty="0"/>
              <a:t>Centre for Excellence in Universal Design’s (CEUD).</a:t>
            </a:r>
            <a:endParaRPr lang="en-IE" sz="17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E" dirty="0"/>
              <a:t>Adapting allocation policy to include those at risk of entry to full time care.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IE" sz="2900" dirty="0"/>
              <a:t>Technological Interventions Key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79512" y="980728"/>
            <a:ext cx="4536504" cy="48606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E" sz="2000" b="1" dirty="0"/>
              <a:t>GNH</a:t>
            </a:r>
          </a:p>
          <a:p>
            <a:pPr algn="just"/>
            <a:r>
              <a:rPr lang="en-IE" sz="2000" dirty="0"/>
              <a:t>Technology integrated into design.</a:t>
            </a:r>
          </a:p>
          <a:p>
            <a:pPr lvl="1"/>
            <a:r>
              <a:rPr lang="en-IE" sz="1600" dirty="0"/>
              <a:t>PIR (passive infra-red) motion sensors</a:t>
            </a:r>
          </a:p>
          <a:p>
            <a:pPr lvl="1"/>
            <a:r>
              <a:rPr lang="en-IE" sz="1600" dirty="0"/>
              <a:t>Contact sensors on doors and windows.</a:t>
            </a:r>
          </a:p>
          <a:p>
            <a:pPr lvl="1"/>
            <a:r>
              <a:rPr lang="en-IE" sz="1600" dirty="0"/>
              <a:t>Sensors on light-switches.</a:t>
            </a:r>
          </a:p>
          <a:p>
            <a:pPr lvl="1"/>
            <a:r>
              <a:rPr lang="en-IE" sz="1600" dirty="0"/>
              <a:t>Electricity sensors.</a:t>
            </a:r>
          </a:p>
          <a:p>
            <a:pPr algn="just"/>
            <a:r>
              <a:rPr lang="en-IE" sz="2000" dirty="0"/>
              <a:t>Track Feedback to iPad.</a:t>
            </a:r>
          </a:p>
          <a:p>
            <a:pPr lvl="1" algn="just">
              <a:lnSpc>
                <a:spcPct val="80000"/>
              </a:lnSpc>
            </a:pPr>
            <a:r>
              <a:rPr lang="en-IE" sz="1800" dirty="0"/>
              <a:t>Wellbeing</a:t>
            </a:r>
          </a:p>
          <a:p>
            <a:pPr lvl="1" algn="just">
              <a:lnSpc>
                <a:spcPct val="80000"/>
              </a:lnSpc>
            </a:pPr>
            <a:r>
              <a:rPr lang="en-IE" sz="1800" dirty="0"/>
              <a:t>weather</a:t>
            </a:r>
          </a:p>
          <a:p>
            <a:pPr lvl="1" algn="just">
              <a:lnSpc>
                <a:spcPct val="80000"/>
              </a:lnSpc>
            </a:pPr>
            <a:r>
              <a:rPr lang="en-IE" sz="1800" dirty="0"/>
              <a:t>sleep</a:t>
            </a:r>
          </a:p>
          <a:p>
            <a:pPr lvl="1" algn="just">
              <a:lnSpc>
                <a:spcPct val="80000"/>
              </a:lnSpc>
            </a:pPr>
            <a:r>
              <a:rPr lang="en-IE" sz="1800" dirty="0"/>
              <a:t>movement</a:t>
            </a:r>
          </a:p>
          <a:p>
            <a:pPr lvl="1" algn="just">
              <a:lnSpc>
                <a:spcPct val="80000"/>
              </a:lnSpc>
            </a:pPr>
            <a:r>
              <a:rPr lang="en-IE" sz="1800" dirty="0"/>
              <a:t>security</a:t>
            </a:r>
          </a:p>
          <a:p>
            <a:pPr algn="just"/>
            <a:r>
              <a:rPr lang="en-IE" sz="2000" dirty="0"/>
              <a:t>Emergency Call System.</a:t>
            </a:r>
          </a:p>
          <a:p>
            <a:pPr algn="just"/>
            <a:r>
              <a:rPr lang="en-IE" sz="2000" dirty="0"/>
              <a:t>Home automation - adaptability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908720"/>
            <a:ext cx="4210080" cy="4977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sz="2000" b="1" dirty="0"/>
              <a:t>SOPHITAL®</a:t>
            </a:r>
          </a:p>
          <a:p>
            <a:r>
              <a:rPr lang="en-IE" sz="2000" dirty="0"/>
              <a:t>Wireless technology.</a:t>
            </a:r>
          </a:p>
          <a:p>
            <a:pPr lvl="1"/>
            <a:r>
              <a:rPr lang="en-IE" sz="1600" dirty="0"/>
              <a:t>Can be fitted anywhere in the home.</a:t>
            </a:r>
          </a:p>
          <a:p>
            <a:pPr lvl="1"/>
            <a:r>
              <a:rPr lang="en-IE" sz="1600" dirty="0"/>
              <a:t>Flexibility – products can be use anywhere in the community.</a:t>
            </a:r>
          </a:p>
          <a:p>
            <a:pPr marL="274320" lvl="1" indent="0">
              <a:buNone/>
            </a:pPr>
            <a:endParaRPr lang="en-IE" sz="1700" dirty="0"/>
          </a:p>
          <a:p>
            <a:r>
              <a:rPr lang="en-IE" sz="2000" dirty="0"/>
              <a:t>Range of technology features</a:t>
            </a:r>
          </a:p>
          <a:p>
            <a:pPr lvl="1" algn="just"/>
            <a:r>
              <a:rPr lang="en-IE" sz="1800" dirty="0"/>
              <a:t>Safety and security</a:t>
            </a:r>
          </a:p>
          <a:p>
            <a:pPr lvl="1" algn="just"/>
            <a:r>
              <a:rPr lang="en-IE" sz="1800" dirty="0"/>
              <a:t>Health monitoring</a:t>
            </a:r>
          </a:p>
          <a:p>
            <a:pPr lvl="1" algn="just"/>
            <a:r>
              <a:rPr lang="en-IE" sz="1800" dirty="0"/>
              <a:t>Comfort </a:t>
            </a:r>
          </a:p>
          <a:p>
            <a:pPr marL="0" indent="0">
              <a:buNone/>
            </a:pPr>
            <a:r>
              <a:rPr lang="en-IE" sz="2000" dirty="0"/>
              <a:t> </a:t>
            </a:r>
            <a:endParaRPr lang="en-IE" sz="900" dirty="0"/>
          </a:p>
          <a:p>
            <a:r>
              <a:rPr lang="en-IE" sz="2000" dirty="0"/>
              <a:t>Emergency support system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651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900" dirty="0"/>
              <a:t>Technological Interventions -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en-IE" sz="2400" dirty="0"/>
              <a:t>Provide broadband in older person accommodation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IE" sz="2400" dirty="0"/>
              <a:t>Minimum technologies that would support older people;</a:t>
            </a:r>
          </a:p>
          <a:p>
            <a:pPr lvl="1"/>
            <a:r>
              <a:rPr lang="en-IE" sz="2400" dirty="0"/>
              <a:t>Safety &amp; Security</a:t>
            </a:r>
          </a:p>
          <a:p>
            <a:pPr lvl="2"/>
            <a:r>
              <a:rPr lang="en-IE" dirty="0"/>
              <a:t>Emergency Call System, heat and flood sensors</a:t>
            </a:r>
          </a:p>
          <a:p>
            <a:pPr lvl="2"/>
            <a:r>
              <a:rPr lang="en-IE" dirty="0"/>
              <a:t>Door &amp; Window contact sensors, linked to alarm</a:t>
            </a:r>
          </a:p>
          <a:p>
            <a:pPr lvl="2"/>
            <a:r>
              <a:rPr lang="en-IE" dirty="0"/>
              <a:t>Hob/Stove connection, All Off switch</a:t>
            </a:r>
          </a:p>
          <a:p>
            <a:pPr lvl="2"/>
            <a:r>
              <a:rPr lang="en-IE" dirty="0"/>
              <a:t>Video intercom.</a:t>
            </a:r>
          </a:p>
          <a:p>
            <a:pPr lvl="1"/>
            <a:r>
              <a:rPr lang="en-IE" sz="2400" dirty="0"/>
              <a:t>Health Monitoring</a:t>
            </a:r>
          </a:p>
          <a:p>
            <a:pPr lvl="2"/>
            <a:r>
              <a:rPr lang="en-IE" dirty="0"/>
              <a:t>Weight and Blood Sugar and Pressure Monitoring.</a:t>
            </a:r>
          </a:p>
          <a:p>
            <a:pPr lvl="2"/>
            <a:r>
              <a:rPr lang="en-IE" dirty="0"/>
              <a:t>Fall and wander monitors</a:t>
            </a:r>
          </a:p>
          <a:p>
            <a:pPr lvl="1"/>
            <a:r>
              <a:rPr lang="en-IE" sz="2400" dirty="0"/>
              <a:t>Comfort</a:t>
            </a:r>
          </a:p>
          <a:p>
            <a:pPr lvl="2" algn="just"/>
            <a:r>
              <a:rPr lang="en-IE" dirty="0"/>
              <a:t>Adjustable heat control, remote using smart controllers</a:t>
            </a:r>
          </a:p>
          <a:p>
            <a:pPr lvl="2" algn="just"/>
            <a:r>
              <a:rPr lang="en-IE" dirty="0"/>
              <a:t>Energy usage monitoring.</a:t>
            </a:r>
          </a:p>
          <a:p>
            <a:pPr lvl="2" algn="just"/>
            <a:r>
              <a:rPr lang="en-IE" dirty="0"/>
              <a:t>Door or window actuators.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2560" cy="628632"/>
          </a:xfrm>
        </p:spPr>
        <p:txBody>
          <a:bodyPr>
            <a:normAutofit/>
          </a:bodyPr>
          <a:lstStyle/>
          <a:p>
            <a:r>
              <a:rPr lang="en-IE" sz="2900" dirty="0"/>
              <a:t>Technological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95536" y="980728"/>
            <a:ext cx="8579296" cy="450059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IE" sz="2800" b="1" dirty="0">
                <a:solidFill>
                  <a:srgbClr val="00B0F0"/>
                </a:solidFill>
              </a:rPr>
              <a:t>Main Learnings from GNH and SOPHITAL®</a:t>
            </a:r>
          </a:p>
          <a:p>
            <a:pPr marL="0" indent="0">
              <a:lnSpc>
                <a:spcPct val="80000"/>
              </a:lnSpc>
              <a:buNone/>
            </a:pPr>
            <a:endParaRPr lang="en-IE" sz="1000" b="1" dirty="0"/>
          </a:p>
          <a:p>
            <a:pPr>
              <a:lnSpc>
                <a:spcPct val="80000"/>
              </a:lnSpc>
            </a:pPr>
            <a:r>
              <a:rPr lang="en-IE" sz="2800" b="1" dirty="0"/>
              <a:t>Technology i</a:t>
            </a:r>
            <a:r>
              <a:rPr lang="en-IE" sz="2800" dirty="0"/>
              <a:t>s welcomed by older people</a:t>
            </a:r>
          </a:p>
          <a:p>
            <a:pPr lvl="1">
              <a:lnSpc>
                <a:spcPct val="80000"/>
              </a:lnSpc>
            </a:pPr>
            <a:r>
              <a:rPr lang="en-IE" sz="2400" dirty="0"/>
              <a:t>where it improves safety and security </a:t>
            </a:r>
          </a:p>
          <a:p>
            <a:pPr lvl="1">
              <a:lnSpc>
                <a:spcPct val="80000"/>
              </a:lnSpc>
            </a:pPr>
            <a:r>
              <a:rPr lang="en-IE" sz="2400" dirty="0"/>
              <a:t>monitors health and saves journeys. </a:t>
            </a:r>
          </a:p>
          <a:p>
            <a:pPr lvl="1">
              <a:lnSpc>
                <a:spcPct val="80000"/>
              </a:lnSpc>
            </a:pPr>
            <a:r>
              <a:rPr lang="en-IE" sz="2400" dirty="0"/>
              <a:t>communication technology supports social connectedness </a:t>
            </a:r>
          </a:p>
          <a:p>
            <a:pPr lvl="1">
              <a:lnSpc>
                <a:spcPct val="80000"/>
              </a:lnSpc>
            </a:pPr>
            <a:endParaRPr lang="en-IE" sz="2000" dirty="0"/>
          </a:p>
          <a:p>
            <a:pPr>
              <a:lnSpc>
                <a:spcPct val="80000"/>
              </a:lnSpc>
            </a:pPr>
            <a:r>
              <a:rPr lang="en-IE" sz="2800" dirty="0"/>
              <a:t>Training on the use of </a:t>
            </a:r>
            <a:r>
              <a:rPr lang="en-IE" sz="2800" b="1" dirty="0"/>
              <a:t>technology</a:t>
            </a:r>
            <a:r>
              <a:rPr lang="en-IE" sz="2800" dirty="0"/>
              <a:t> helps adoption</a:t>
            </a:r>
          </a:p>
          <a:p>
            <a:pPr lvl="3">
              <a:lnSpc>
                <a:spcPct val="80000"/>
              </a:lnSpc>
            </a:pPr>
            <a:endParaRPr lang="en-IE" sz="1100" dirty="0"/>
          </a:p>
          <a:p>
            <a:pPr>
              <a:lnSpc>
                <a:spcPct val="80000"/>
              </a:lnSpc>
            </a:pPr>
            <a:r>
              <a:rPr lang="en-IE" sz="2800" b="1" dirty="0"/>
              <a:t>Technology</a:t>
            </a:r>
            <a:r>
              <a:rPr lang="en-IE" sz="2800" dirty="0"/>
              <a:t> can </a:t>
            </a:r>
          </a:p>
          <a:p>
            <a:pPr lvl="1">
              <a:lnSpc>
                <a:spcPct val="80000"/>
              </a:lnSpc>
            </a:pPr>
            <a:r>
              <a:rPr lang="en-IE" sz="2400" dirty="0"/>
              <a:t>encourage longevity of tenancies.</a:t>
            </a:r>
          </a:p>
          <a:p>
            <a:pPr lvl="1">
              <a:lnSpc>
                <a:spcPct val="80000"/>
              </a:lnSpc>
            </a:pPr>
            <a:r>
              <a:rPr lang="en-IE" sz="2400" dirty="0"/>
              <a:t>be tailored to meet the needs of the resident. </a:t>
            </a:r>
          </a:p>
          <a:p>
            <a:pPr lvl="1">
              <a:lnSpc>
                <a:spcPct val="80000"/>
              </a:lnSpc>
            </a:pPr>
            <a:r>
              <a:rPr lang="en-IE" sz="2400" dirty="0"/>
              <a:t>be used to retrofit existing homes</a:t>
            </a:r>
          </a:p>
        </p:txBody>
      </p:sp>
    </p:spTree>
    <p:extLst>
      <p:ext uri="{BB962C8B-B14F-4D97-AF65-F5344CB8AC3E}">
        <p14:creationId xmlns:p14="http://schemas.microsoft.com/office/powerpoint/2010/main" val="279353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IE" sz="2900" dirty="0"/>
              <a:t>Social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23528" y="980728"/>
            <a:ext cx="856895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2400" b="1" dirty="0"/>
              <a:t>GNH – </a:t>
            </a:r>
            <a:r>
              <a:rPr lang="en-IE" sz="2400" b="1" dirty="0" err="1"/>
              <a:t>Cúltaca</a:t>
            </a:r>
            <a:r>
              <a:rPr lang="en-IE" sz="2400" b="1" dirty="0"/>
              <a:t> &amp; Local Area Coordination (LAC)</a:t>
            </a:r>
          </a:p>
          <a:p>
            <a:pPr lvl="0"/>
            <a:r>
              <a:rPr lang="en-IE" sz="2400" dirty="0"/>
              <a:t>Working one to one with the person– develop personal plan.</a:t>
            </a:r>
          </a:p>
          <a:p>
            <a:r>
              <a:rPr lang="en-IE" sz="2400" dirty="0"/>
              <a:t>Developed an ‘expertise’ in supporting older people.</a:t>
            </a:r>
          </a:p>
          <a:p>
            <a:pPr lvl="0"/>
            <a:r>
              <a:rPr lang="en-IE" sz="2400" dirty="0"/>
              <a:t>Address service fragmentation and poor coordination. </a:t>
            </a:r>
          </a:p>
          <a:p>
            <a:pPr lvl="0"/>
            <a:endParaRPr lang="en-IE" sz="2400" dirty="0"/>
          </a:p>
          <a:p>
            <a:r>
              <a:rPr lang="en-IE" sz="2400" dirty="0"/>
              <a:t>Outcomes</a:t>
            </a:r>
          </a:p>
          <a:p>
            <a:pPr lvl="1"/>
            <a:r>
              <a:rPr lang="en-IE" sz="2000" dirty="0"/>
              <a:t>Improved health and wellbeing and independence</a:t>
            </a:r>
          </a:p>
          <a:p>
            <a:pPr lvl="1"/>
            <a:r>
              <a:rPr lang="en-IE" sz="2000" dirty="0"/>
              <a:t>Reduce demand on acute services.</a:t>
            </a:r>
          </a:p>
          <a:p>
            <a:pPr lvl="1"/>
            <a:r>
              <a:rPr lang="en-IE" sz="2000" dirty="0"/>
              <a:t>Empower older people to make their own decisions.</a:t>
            </a:r>
          </a:p>
          <a:p>
            <a:pPr lvl="1"/>
            <a:r>
              <a:rPr lang="en-IE" sz="2000" dirty="0"/>
              <a:t>Constantly developing supportive networks – Netwell Memory Café.</a:t>
            </a:r>
          </a:p>
          <a:p>
            <a:endParaRPr lang="en-IE" sz="2800" dirty="0"/>
          </a:p>
          <a:p>
            <a:endParaRPr lang="en-IE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01990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900" dirty="0"/>
              <a:t>Social Interventions -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9"/>
            </a:pPr>
            <a:r>
              <a:rPr lang="en-IE" sz="2400" dirty="0"/>
              <a:t>Housing providers should partner with local support services prior to developing housing for older people. </a:t>
            </a:r>
          </a:p>
          <a:p>
            <a:pPr marL="457200" indent="-457200" algn="just">
              <a:buFont typeface="+mj-lt"/>
              <a:buAutoNum type="arabicPeriod" startAt="9"/>
            </a:pPr>
            <a:endParaRPr lang="en-IE" sz="2400" dirty="0"/>
          </a:p>
          <a:p>
            <a:pPr marL="457200" indent="-457200" algn="just">
              <a:buFont typeface="+mj-lt"/>
              <a:buAutoNum type="arabicPeriod" startAt="9"/>
            </a:pPr>
            <a:r>
              <a:rPr lang="en-IE" sz="2400" dirty="0"/>
              <a:t>Develop further initiatives (similar to Cúltaca or LAC) which aim to strengthen community capacity and social networks. </a:t>
            </a:r>
          </a:p>
          <a:p>
            <a:pPr lvl="1" algn="just"/>
            <a:r>
              <a:rPr lang="en-IE" sz="2400" dirty="0"/>
              <a:t>Person-centred approach,</a:t>
            </a:r>
          </a:p>
          <a:p>
            <a:pPr lvl="1" algn="just"/>
            <a:r>
              <a:rPr lang="en-IE" sz="2400" dirty="0"/>
              <a:t>Develop 1:1 relationship</a:t>
            </a:r>
          </a:p>
          <a:p>
            <a:pPr lvl="1" algn="just"/>
            <a:r>
              <a:rPr lang="en-IE" sz="2400" dirty="0"/>
              <a:t>Assist in signposting to available services and addressing gaps in service provision and </a:t>
            </a:r>
          </a:p>
          <a:p>
            <a:pPr lvl="1" algn="just"/>
            <a:r>
              <a:rPr lang="en-IE" sz="2400" dirty="0"/>
              <a:t>Supporting communication between service providers.</a:t>
            </a:r>
          </a:p>
          <a:p>
            <a:pPr>
              <a:buNone/>
            </a:pPr>
            <a:endParaRPr lang="en-IE" dirty="0"/>
          </a:p>
          <a:p>
            <a:pPr lvl="1"/>
            <a:endParaRPr lang="en-I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900" dirty="0"/>
              <a:t>Cost Effectiveness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89069"/>
              </p:ext>
            </p:extLst>
          </p:nvPr>
        </p:nvGraphicFramePr>
        <p:xfrm>
          <a:off x="285720" y="908720"/>
          <a:ext cx="6572296" cy="3786217"/>
        </p:xfrm>
        <a:graphic>
          <a:graphicData uri="http://schemas.openxmlformats.org/drawingml/2006/table">
            <a:tbl>
              <a:tblPr/>
              <a:tblGrid>
                <a:gridCol w="473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Average cost associated with keeping one Resident in an Apartment in GNH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Charges 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Cost (per week)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Average Rent*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Service Charge*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Average Electricity Bill*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€3.75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Average Heating Bill*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Average Food Bill (@ 31.7% of Income - €230.30)**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Average Local Authority Cost (Differential Rent) ^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€4.90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(No Care Package)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€130.65 </a:t>
                      </a:r>
                      <a:r>
                        <a:rPr lang="en-IE" sz="1800" b="1" dirty="0">
                          <a:latin typeface="Arial"/>
                          <a:ea typeface="Times New Roman"/>
                          <a:cs typeface="Times New Roman"/>
                        </a:rPr>
                        <a:t>[A]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Care Package (@ </a:t>
                      </a:r>
                      <a:r>
                        <a:rPr lang="en-IE" sz="1400" b="1" u="sng" dirty="0">
                          <a:latin typeface="Arial"/>
                          <a:ea typeface="Times New Roman"/>
                          <a:cs typeface="Times New Roman"/>
                        </a:rPr>
                        <a:t>3 hours</a:t>
                      </a: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 x €21.90 p/hr***) ^^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€65.7 </a:t>
                      </a: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[B]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[A+B]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€196.35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Care Package (@ </a:t>
                      </a:r>
                      <a:r>
                        <a:rPr lang="en-IE" sz="1400" b="1" u="sng" dirty="0">
                          <a:latin typeface="Arial"/>
                          <a:ea typeface="Times New Roman"/>
                          <a:cs typeface="Times New Roman"/>
                        </a:rPr>
                        <a:t>15 hours</a:t>
                      </a: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 x €21.90 p/hr***) ^^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€328.5 </a:t>
                      </a: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[C]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[A+C]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€459.15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79346"/>
              </p:ext>
            </p:extLst>
          </p:nvPr>
        </p:nvGraphicFramePr>
        <p:xfrm>
          <a:off x="500034" y="4725144"/>
          <a:ext cx="6072230" cy="1367028"/>
        </p:xfrm>
        <a:graphic>
          <a:graphicData uri="http://schemas.openxmlformats.org/drawingml/2006/table">
            <a:tbl>
              <a:tblPr/>
              <a:tblGrid>
                <a:gridCol w="303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Costs of Nursing Home Care - Average across all regions****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Public (March 2011)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b="1" dirty="0">
                          <a:latin typeface="Arial"/>
                          <a:ea typeface="Times New Roman"/>
                          <a:cs typeface="Times New Roman"/>
                        </a:rPr>
                        <a:t>Private/Voluntary (January 2015)</a:t>
                      </a:r>
                      <a:endParaRPr lang="en-I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€1,245 p/w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400" dirty="0">
                          <a:latin typeface="Arial"/>
                          <a:ea typeface="Times New Roman"/>
                          <a:cs typeface="Times New Roman"/>
                        </a:rPr>
                        <a:t>€898 p/w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b="1" dirty="0">
                          <a:latin typeface="Arial"/>
                          <a:ea typeface="Times New Roman"/>
                          <a:cs typeface="Times New Roman"/>
                        </a:rPr>
                        <a:t>Average in Co. Louth****</a:t>
                      </a:r>
                      <a:endParaRPr lang="en-I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dirty="0">
                          <a:latin typeface="Arial"/>
                          <a:ea typeface="Times New Roman"/>
                          <a:cs typeface="Times New Roman"/>
                        </a:rPr>
                        <a:t>€1,272 p/w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E" sz="1800" dirty="0">
                          <a:latin typeface="Arial"/>
                          <a:ea typeface="Times New Roman"/>
                          <a:cs typeface="Times New Roman"/>
                        </a:rPr>
                        <a:t>€910 p/w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0892" y="1000108"/>
            <a:ext cx="21431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cap="all" dirty="0"/>
              <a:t>Sources</a:t>
            </a:r>
          </a:p>
          <a:p>
            <a:endParaRPr lang="en-IE" b="1" cap="all" dirty="0"/>
          </a:p>
          <a:p>
            <a:r>
              <a:rPr lang="en-IE" sz="1100" cap="all" dirty="0"/>
              <a:t>*Figures provided by Clúid Housing Association</a:t>
            </a:r>
          </a:p>
          <a:p>
            <a:pPr marL="171450" indent="-171450">
              <a:buFont typeface="Arial" charset="0"/>
              <a:buChar char="•"/>
            </a:pPr>
            <a:endParaRPr lang="en-IE" sz="1100" cap="all" dirty="0"/>
          </a:p>
          <a:p>
            <a:pPr marL="171450" indent="-171450">
              <a:buFont typeface="Arial" charset="0"/>
              <a:buChar char="•"/>
            </a:pPr>
            <a:endParaRPr lang="en-IE" sz="1100" cap="all" dirty="0"/>
          </a:p>
          <a:p>
            <a:pPr marL="171450" indent="-171450">
              <a:buFont typeface="Arial" charset="0"/>
              <a:buChar char="•"/>
            </a:pPr>
            <a:endParaRPr lang="en-IE" sz="1600" cap="all" dirty="0"/>
          </a:p>
          <a:p>
            <a:r>
              <a:rPr lang="en-IE" sz="1100" cap="all" dirty="0"/>
              <a:t>** </a:t>
            </a:r>
            <a:r>
              <a:rPr lang="en-IE" sz="1100" cap="all" dirty="0" err="1"/>
              <a:t>Bantry</a:t>
            </a:r>
            <a:r>
              <a:rPr lang="en-IE" sz="1100" cap="all" dirty="0"/>
              <a:t> White, et al. (2011)</a:t>
            </a:r>
          </a:p>
          <a:p>
            <a:r>
              <a:rPr lang="en-IE" sz="1100" cap="all" dirty="0"/>
              <a:t>^ Cost covered by the Local Authority</a:t>
            </a:r>
          </a:p>
          <a:p>
            <a:endParaRPr lang="en-IE" sz="1100" cap="all" dirty="0"/>
          </a:p>
          <a:p>
            <a:r>
              <a:rPr lang="en-IE" sz="1100" cap="all" dirty="0"/>
              <a:t>***  www.careforme. </a:t>
            </a:r>
            <a:r>
              <a:rPr lang="en-IE" sz="1100" cap="all" dirty="0" err="1"/>
              <a:t>ie</a:t>
            </a:r>
            <a:r>
              <a:rPr lang="en-IE" sz="1100" cap="all" dirty="0"/>
              <a:t>/Rates/ </a:t>
            </a:r>
          </a:p>
          <a:p>
            <a:r>
              <a:rPr lang="en-IE" sz="1100" cap="all" dirty="0"/>
              <a:t>^^ Cost covered by the HSE</a:t>
            </a:r>
            <a:endParaRPr lang="en-IE" sz="1100" b="1" cap="all" dirty="0"/>
          </a:p>
          <a:p>
            <a:endParaRPr lang="en-IE" sz="1100" cap="all" dirty="0"/>
          </a:p>
          <a:p>
            <a:endParaRPr lang="en-IE" sz="1100" cap="all" dirty="0"/>
          </a:p>
          <a:p>
            <a:endParaRPr lang="en-IE" sz="1100" cap="all" dirty="0"/>
          </a:p>
          <a:p>
            <a:endParaRPr lang="en-IE" sz="1100" cap="all" dirty="0"/>
          </a:p>
          <a:p>
            <a:r>
              <a:rPr lang="en-IE" sz="1100" cap="all" dirty="0"/>
              <a:t>**** www.hse.ie/eng/ services/list/4/</a:t>
            </a:r>
            <a:r>
              <a:rPr lang="en-IE" sz="1100" cap="all" dirty="0" err="1"/>
              <a:t>olderpeople</a:t>
            </a:r>
            <a:r>
              <a:rPr lang="en-IE" sz="1100" cap="all" dirty="0"/>
              <a:t>/</a:t>
            </a:r>
            <a:r>
              <a:rPr lang="en-IE" sz="1100" cap="all" dirty="0" err="1"/>
              <a:t>nhss</a:t>
            </a:r>
            <a:r>
              <a:rPr lang="en-IE" sz="1100" cap="all" dirty="0"/>
              <a:t>/costs</a:t>
            </a:r>
          </a:p>
          <a:p>
            <a:endParaRPr lang="en-IE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900" dirty="0"/>
              <a:t>Cost Effectiveness - Recommendations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IE" sz="2400" dirty="0"/>
              <a:t>Further comparative research on operational costs.</a:t>
            </a:r>
          </a:p>
          <a:p>
            <a:pPr lvl="1"/>
            <a:r>
              <a:rPr lang="en-IE" sz="2400" dirty="0"/>
              <a:t>This would inform the development of a model of shared costs from an operational perspective.</a:t>
            </a:r>
          </a:p>
          <a:p>
            <a:pPr marL="457200" indent="-457200">
              <a:buFont typeface="+mj-lt"/>
              <a:buAutoNum type="arabicPeriod" startAt="11"/>
            </a:pPr>
            <a:endParaRPr lang="en-IE" sz="2400" dirty="0"/>
          </a:p>
          <a:p>
            <a:pPr marL="457200" indent="-457200">
              <a:buFont typeface="+mj-lt"/>
              <a:buAutoNum type="arabicPeriod" startAt="11"/>
            </a:pPr>
            <a:r>
              <a:rPr lang="en-IE" sz="2400" dirty="0"/>
              <a:t>New capital costs funding model.</a:t>
            </a:r>
          </a:p>
          <a:p>
            <a:pPr lvl="1"/>
            <a:r>
              <a:rPr lang="en-IE" sz="2400" dirty="0"/>
              <a:t>This would inform the development of a model of shared costs from an capital housing and health perspective.</a:t>
            </a:r>
          </a:p>
          <a:p>
            <a:endParaRPr lang="en-IE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900" dirty="0"/>
              <a:t>Overall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643998" cy="5715040"/>
          </a:xfrm>
        </p:spPr>
        <p:txBody>
          <a:bodyPr>
            <a:normAutofit/>
          </a:bodyPr>
          <a:lstStyle/>
          <a:p>
            <a:r>
              <a:rPr lang="en-IE" dirty="0"/>
              <a:t>To meet the needs, we need to think differently</a:t>
            </a:r>
          </a:p>
          <a:p>
            <a:pPr lvl="1"/>
            <a:r>
              <a:rPr lang="en-IE" dirty="0"/>
              <a:t>Locate new developments close (walking distance ) to services and include adaptable design</a:t>
            </a:r>
          </a:p>
          <a:p>
            <a:pPr lvl="1"/>
            <a:r>
              <a:rPr lang="en-IE" dirty="0"/>
              <a:t>Integrate technology into developments, </a:t>
            </a:r>
            <a:r>
              <a:rPr lang="en-IE" sz="2400" dirty="0"/>
              <a:t>enhancing safety and security, health monitoring, comfort and social connectedness</a:t>
            </a:r>
            <a:endParaRPr lang="en-IE" dirty="0"/>
          </a:p>
          <a:p>
            <a:pPr lvl="1"/>
            <a:r>
              <a:rPr lang="en-IE" dirty="0"/>
              <a:t>Integrate social supports into developments; </a:t>
            </a:r>
          </a:p>
          <a:p>
            <a:pPr lvl="1"/>
            <a:r>
              <a:rPr lang="en-IE" sz="2400" dirty="0"/>
              <a:t>access to information, find non health service based solutions and reduce demand</a:t>
            </a:r>
            <a:endParaRPr lang="en-IE" dirty="0"/>
          </a:p>
          <a:p>
            <a:pPr lvl="1">
              <a:buNone/>
            </a:pPr>
            <a:endParaRPr lang="en-IE" sz="2600" dirty="0"/>
          </a:p>
          <a:p>
            <a:r>
              <a:rPr lang="en-IE" i="1" dirty="0"/>
              <a:t>‘Whilst the design of accommodation can be beneficial, the accompanying care and support packages are crucial to supporting quality of life. It seems they work synergistically’</a:t>
            </a:r>
            <a:r>
              <a:rPr lang="en-IE" dirty="0"/>
              <a:t> (Social Research Centre, 2010).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rtl="0" eaLnBrk="1" latinLnBrk="0" hangingPunct="1"/>
            <a:r>
              <a:rPr lang="en-IE" sz="3600" kern="1200" dirty="0">
                <a:solidFill>
                  <a:schemeClr val="tx1"/>
                </a:solidFill>
                <a:effectLst/>
              </a:rPr>
              <a:t>This model of housing can;</a:t>
            </a:r>
            <a:endParaRPr lang="en-IE" sz="3600" dirty="0">
              <a:effectLst/>
            </a:endParaRPr>
          </a:p>
          <a:p>
            <a:pPr lvl="1"/>
            <a:r>
              <a:rPr lang="en-IE" sz="3200" kern="1200" dirty="0">
                <a:solidFill>
                  <a:schemeClr val="tx1"/>
                </a:solidFill>
                <a:effectLst/>
              </a:rPr>
              <a:t>Support older people to stay living at home for longer.</a:t>
            </a:r>
            <a:endParaRPr lang="en-IE" sz="3200" dirty="0">
              <a:effectLst/>
            </a:endParaRPr>
          </a:p>
          <a:p>
            <a:pPr lvl="1"/>
            <a:r>
              <a:rPr lang="en-IE" sz="3200" kern="1200" dirty="0">
                <a:solidFill>
                  <a:schemeClr val="tx1"/>
                </a:solidFill>
                <a:effectLst/>
              </a:rPr>
              <a:t>Provide housing that will cater for future demographic changes.</a:t>
            </a:r>
          </a:p>
          <a:p>
            <a:pPr lvl="1"/>
            <a:endParaRPr lang="en-IE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sz="4000" dirty="0">
                <a:solidFill>
                  <a:srgbClr val="00B0F0"/>
                </a:solidFill>
              </a:rPr>
              <a:t>Ask today: consider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dirty="0"/>
              <a:t>Assessment of need at local level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dirty="0"/>
              <a:t>Reduced parking and green areas facilitate Brownfield sites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dirty="0"/>
              <a:t>Development contribution – won’t affect AHB’s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dirty="0"/>
              <a:t>Procurement – Inclusion of Accessibility (Monaghan)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dirty="0"/>
              <a:t>Minimum Design Standards – CEUD May 15</a:t>
            </a:r>
          </a:p>
          <a:p>
            <a:pPr marL="0" indent="0">
              <a:buNone/>
            </a:pPr>
            <a:endParaRPr lang="en-IE" sz="4000" dirty="0"/>
          </a:p>
          <a:p>
            <a:endParaRPr lang="en-I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IE" dirty="0">
              <a:effectLst/>
            </a:endParaRPr>
          </a:p>
          <a:p>
            <a:endParaRPr lang="en-IE" sz="2300" dirty="0"/>
          </a:p>
        </p:txBody>
      </p:sp>
    </p:spTree>
    <p:extLst>
      <p:ext uri="{BB962C8B-B14F-4D97-AF65-F5344CB8AC3E}">
        <p14:creationId xmlns:p14="http://schemas.microsoft.com/office/powerpoint/2010/main" val="402255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SLIOTAR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78768" cy="5228290"/>
          </a:xfrm>
        </p:spPr>
        <p:txBody>
          <a:bodyPr>
            <a:normAutofit/>
          </a:bodyPr>
          <a:lstStyle/>
          <a:p>
            <a:r>
              <a:rPr lang="en-IE" sz="3200" dirty="0"/>
              <a:t>Looks at national and EU housing and support models for older people and learned what gives good outcomes</a:t>
            </a:r>
          </a:p>
          <a:p>
            <a:r>
              <a:rPr lang="en-IE" sz="3200" dirty="0"/>
              <a:t>To meet the needs, we need to think differently</a:t>
            </a:r>
          </a:p>
          <a:p>
            <a:pPr lvl="1"/>
            <a:r>
              <a:rPr lang="en-IE" sz="2800" dirty="0"/>
              <a:t>Locate new developments close (walking distance ) to services and include adaptable design</a:t>
            </a:r>
          </a:p>
          <a:p>
            <a:pPr lvl="1"/>
            <a:r>
              <a:rPr lang="en-IE" sz="2800" dirty="0"/>
              <a:t>Integrate technology into developments</a:t>
            </a:r>
          </a:p>
          <a:p>
            <a:pPr lvl="1"/>
            <a:r>
              <a:rPr lang="en-IE" sz="2800" dirty="0"/>
              <a:t>Integrate social supports into developments</a:t>
            </a:r>
            <a:endParaRPr lang="en-IE" sz="2800" kern="1200" baseline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8" y="4269696"/>
            <a:ext cx="7768318" cy="25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201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/>
              <a:t>SLIOTAR - </a:t>
            </a:r>
            <a:r>
              <a:rPr lang="en-IE" sz="2800" b="1" dirty="0"/>
              <a:t>Age Friendly Housing</a:t>
            </a:r>
            <a:endParaRPr lang="en-IE" sz="4000" b="1" dirty="0"/>
          </a:p>
        </p:txBody>
      </p:sp>
      <p:pic>
        <p:nvPicPr>
          <p:cNvPr id="6" name="Picture 5" descr="AFI 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21" y="-40957"/>
            <a:ext cx="1309727" cy="1093693"/>
          </a:xfrm>
          <a:prstGeom prst="rect">
            <a:avLst/>
          </a:prstGeom>
        </p:spPr>
      </p:pic>
      <p:pic>
        <p:nvPicPr>
          <p:cNvPr id="7" name="Picture 6" descr="horiz hi res co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6296" y="44624"/>
            <a:ext cx="1884447" cy="368441"/>
          </a:xfrm>
          <a:prstGeom prst="rect">
            <a:avLst/>
          </a:prstGeom>
        </p:spPr>
      </p:pic>
      <p:pic>
        <p:nvPicPr>
          <p:cNvPr id="10" name="Picture 9" descr="GNH_carousel_2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203848" y="698425"/>
            <a:ext cx="5839202" cy="3378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963" y="825674"/>
            <a:ext cx="29159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/>
              <a:t>Housing Design</a:t>
            </a:r>
            <a:endParaRPr lang="en-IE" sz="2800" dirty="0"/>
          </a:p>
          <a:p>
            <a:r>
              <a:rPr lang="en-IE" sz="2800" i="1" u="sng" dirty="0"/>
              <a:t>Key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i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Accessible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Attractive and Desirable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302523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Older Peoples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Older people want to stay living in their own home and community </a:t>
            </a:r>
          </a:p>
          <a:p>
            <a:pPr lvl="1"/>
            <a:r>
              <a:rPr lang="en-IE" baseline="0" dirty="0"/>
              <a:t>“I want to stay living in my home as long as possible”</a:t>
            </a:r>
          </a:p>
          <a:p>
            <a:pPr lvl="1"/>
            <a:r>
              <a:rPr lang="en-IE" dirty="0"/>
              <a:t>“</a:t>
            </a:r>
            <a:r>
              <a:rPr lang="en-IE" dirty="0" err="1"/>
              <a:t>Raheny</a:t>
            </a:r>
            <a:r>
              <a:rPr lang="en-IE" dirty="0"/>
              <a:t> is my home, whenever I go away, I can’t wait to come back”</a:t>
            </a:r>
            <a:endParaRPr lang="en-IE" baseline="0" dirty="0"/>
          </a:p>
          <a:p>
            <a:r>
              <a:rPr lang="en-IE" dirty="0"/>
              <a:t>But in appropriate accommodation</a:t>
            </a:r>
          </a:p>
          <a:p>
            <a:pPr lvl="1"/>
            <a:r>
              <a:rPr lang="en-IE" dirty="0"/>
              <a:t>“The stairs are terrible; physically I find it hard to climb them” </a:t>
            </a:r>
          </a:p>
          <a:p>
            <a:pPr lvl="1"/>
            <a:r>
              <a:rPr lang="en-IE" dirty="0"/>
              <a:t>“I’m on my own, what happens if I have a bad fall!”</a:t>
            </a:r>
          </a:p>
          <a:p>
            <a:r>
              <a:rPr lang="en-IE" baseline="0" dirty="0"/>
              <a:t>And </a:t>
            </a:r>
            <a:r>
              <a:rPr lang="en-IE" dirty="0"/>
              <a:t>to feel Safe</a:t>
            </a:r>
          </a:p>
          <a:p>
            <a:pPr lvl="1"/>
            <a:r>
              <a:rPr lang="en-IE" baseline="0" dirty="0"/>
              <a:t>“Even when I am on my own, I lock myself</a:t>
            </a:r>
            <a:r>
              <a:rPr lang="en-IE" dirty="0"/>
              <a:t> in and make sure all the doors and windows are closed”</a:t>
            </a:r>
          </a:p>
          <a:p>
            <a:pPr lvl="1"/>
            <a:r>
              <a:rPr lang="en-IE" dirty="0"/>
              <a:t>There isn’t a week that goes by where I don’t hear “ about a break in”</a:t>
            </a:r>
          </a:p>
        </p:txBody>
      </p:sp>
    </p:spTree>
    <p:extLst>
      <p:ext uri="{BB962C8B-B14F-4D97-AF65-F5344CB8AC3E}">
        <p14:creationId xmlns:p14="http://schemas.microsoft.com/office/powerpoint/2010/main" val="5169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572560" cy="5429288"/>
          </a:xfrm>
        </p:spPr>
        <p:txBody>
          <a:bodyPr>
            <a:normAutofit fontScale="92500" lnSpcReduction="10000"/>
          </a:bodyPr>
          <a:lstStyle/>
          <a:p>
            <a:pPr rtl="0" eaLnBrk="1" latinLnBrk="0" hangingPunct="1"/>
            <a:r>
              <a:rPr lang="en-IE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 Review: National and Local Policy</a:t>
            </a:r>
            <a:endParaRPr lang="en-IE" sz="2800" dirty="0">
              <a:effectLst/>
            </a:endParaRPr>
          </a:p>
          <a:p>
            <a:pPr lvl="1"/>
            <a:r>
              <a:rPr lang="en-IE" sz="2000" dirty="0"/>
              <a:t>National Positive Ageing Strategy</a:t>
            </a:r>
          </a:p>
          <a:p>
            <a:pPr lvl="1"/>
            <a:r>
              <a:rPr lang="en-IE" sz="2000" dirty="0"/>
              <a:t>Social Housing Strategy 2020</a:t>
            </a:r>
          </a:p>
          <a:p>
            <a:pPr lvl="1"/>
            <a:r>
              <a:rPr lang="en-IE" sz="2000" dirty="0"/>
              <a:t>Housing Policy Statement 2011</a:t>
            </a:r>
          </a:p>
          <a:p>
            <a:pPr lvl="1"/>
            <a:r>
              <a:rPr lang="en-IE" sz="2000" dirty="0"/>
              <a:t>County Development plans &amp; Area Development plans</a:t>
            </a:r>
          </a:p>
          <a:p>
            <a:pPr lvl="1"/>
            <a:endParaRPr lang="en-IE" sz="2000" dirty="0"/>
          </a:p>
          <a:p>
            <a:r>
              <a:rPr lang="en-IE" sz="2400" dirty="0"/>
              <a:t>Results under 4 Areas</a:t>
            </a:r>
          </a:p>
          <a:p>
            <a:pPr lvl="1"/>
            <a:r>
              <a:rPr lang="en-IE" sz="2400" dirty="0"/>
              <a:t>Physical Considerations</a:t>
            </a:r>
          </a:p>
          <a:p>
            <a:pPr lvl="1"/>
            <a:r>
              <a:rPr lang="en-IE" sz="2400" dirty="0"/>
              <a:t>Technological Considerations</a:t>
            </a:r>
          </a:p>
          <a:p>
            <a:pPr lvl="1"/>
            <a:r>
              <a:rPr lang="en-IE" sz="2400" dirty="0"/>
              <a:t>Social Considerations</a:t>
            </a:r>
          </a:p>
          <a:p>
            <a:pPr lvl="1"/>
            <a:r>
              <a:rPr lang="en-IE" sz="2400" dirty="0"/>
              <a:t>Cost Considerations</a:t>
            </a:r>
          </a:p>
          <a:p>
            <a:pPr lvl="1"/>
            <a:endParaRPr lang="en-IE" sz="2400" dirty="0"/>
          </a:p>
          <a:p>
            <a:pPr rtl="0" eaLnBrk="1" latinLnBrk="0" hangingPunct="1"/>
            <a:r>
              <a:rPr lang="en-IE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way we think about housing for older people.</a:t>
            </a:r>
            <a:endParaRPr lang="en-IE" dirty="0">
              <a:effectLst/>
            </a:endParaRPr>
          </a:p>
          <a:p>
            <a:pPr marL="274320" lvl="1" indent="0" algn="ctr">
              <a:buNone/>
            </a:pPr>
            <a:r>
              <a:rPr lang="en-IE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</a:t>
            </a:r>
            <a:r>
              <a:rPr lang="en-IE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homes</a:t>
            </a:r>
            <a:r>
              <a:rPr lang="en-IE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houses</a:t>
            </a:r>
            <a:r>
              <a:rPr lang="en-IE" sz="2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dirty="0">
              <a:effectLst/>
            </a:endParaRPr>
          </a:p>
          <a:p>
            <a:pPr lvl="1"/>
            <a:endParaRPr lang="en-IE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NH_CaseStudyLocation.jpeg"/>
          <p:cNvPicPr>
            <a:picLocks noChangeAspect="1"/>
          </p:cNvPicPr>
          <p:nvPr/>
        </p:nvPicPr>
        <p:blipFill>
          <a:blip r:embed="rId3" cstate="print"/>
          <a:srcRect l="7463" t="31659" r="13774" b="9244"/>
          <a:stretch>
            <a:fillRect/>
          </a:stretch>
        </p:blipFill>
        <p:spPr>
          <a:xfrm>
            <a:off x="805587" y="2492897"/>
            <a:ext cx="6981123" cy="3786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229600" cy="557194"/>
          </a:xfrm>
        </p:spPr>
        <p:txBody>
          <a:bodyPr>
            <a:normAutofit/>
          </a:bodyPr>
          <a:lstStyle/>
          <a:p>
            <a:r>
              <a:rPr lang="en-IE" sz="2900" dirty="0"/>
              <a:t>Project Research – Case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365830" cy="4937760"/>
          </a:xfrm>
        </p:spPr>
        <p:txBody>
          <a:bodyPr numCol="1">
            <a:normAutofit/>
          </a:bodyPr>
          <a:lstStyle/>
          <a:p>
            <a:pPr lvl="1"/>
            <a:r>
              <a:rPr lang="en-IE" sz="2400" dirty="0"/>
              <a:t>GNH Complex, Dundalk</a:t>
            </a:r>
          </a:p>
          <a:p>
            <a:pPr lvl="1"/>
            <a:r>
              <a:rPr lang="en-IE" sz="2400" dirty="0"/>
              <a:t>Cúltaca, Dundalk</a:t>
            </a:r>
          </a:p>
          <a:p>
            <a:pPr lvl="1"/>
            <a:r>
              <a:rPr lang="en-IE" sz="2400" dirty="0"/>
              <a:t>McAuley Place, Naas, Kildare</a:t>
            </a:r>
          </a:p>
          <a:p>
            <a:pPr lvl="1"/>
            <a:endParaRPr lang="en-IE" sz="2800" dirty="0"/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36504" y="939512"/>
            <a:ext cx="4932040" cy="4937760"/>
          </a:xfrm>
        </p:spPr>
        <p:txBody>
          <a:bodyPr>
            <a:normAutofit/>
          </a:bodyPr>
          <a:lstStyle/>
          <a:p>
            <a:pPr lvl="1"/>
            <a:r>
              <a:rPr lang="en-IE" sz="2400" dirty="0"/>
              <a:t>Local Area Coordination (LAC), Thurrock, Essex, UK</a:t>
            </a:r>
          </a:p>
          <a:p>
            <a:pPr lvl="1"/>
            <a:r>
              <a:rPr lang="en-IE" sz="2400" dirty="0"/>
              <a:t>SOPHITAL®, Bamberg, Germany.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900" dirty="0"/>
              <a:t>Housing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572560" cy="2000264"/>
          </a:xfrm>
        </p:spPr>
        <p:txBody>
          <a:bodyPr>
            <a:normAutofit/>
          </a:bodyPr>
          <a:lstStyle/>
          <a:p>
            <a:pPr algn="just"/>
            <a:r>
              <a:rPr lang="en-IE" sz="2400" dirty="0"/>
              <a:t>“Develop an approach that provides support and care in the home or community as opposed in an institutional care setting”.</a:t>
            </a:r>
          </a:p>
          <a:p>
            <a:pPr algn="just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786414" y="28572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GNH Facts</a:t>
            </a:r>
          </a:p>
          <a:p>
            <a:pPr>
              <a:buFont typeface="Arial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B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285852" y="2071678"/>
          <a:ext cx="600079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3714744" y="3714752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857628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>
                <a:solidFill>
                  <a:schemeClr val="bg1"/>
                </a:solidFill>
              </a:rPr>
              <a:t>Older Person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3000372"/>
            <a:ext cx="17688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000" dirty="0"/>
              <a:t>Person Centred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3636" y="3000372"/>
            <a:ext cx="224478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000" dirty="0"/>
              <a:t>Meet Changing Need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NH 2-page-001.jpg"/>
          <p:cNvPicPr/>
          <p:nvPr/>
        </p:nvPicPr>
        <p:blipFill>
          <a:blip r:embed="rId2" cstate="print"/>
          <a:srcRect l="19012" t="12293" r="7458" b="32928"/>
          <a:stretch>
            <a:fillRect/>
          </a:stretch>
        </p:blipFill>
        <p:spPr>
          <a:xfrm>
            <a:off x="323528" y="2060848"/>
            <a:ext cx="8567336" cy="417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900" dirty="0"/>
              <a:t>GNH (Great Northern Haven) – Context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700" y="908720"/>
            <a:ext cx="4834880" cy="697632"/>
          </a:xfrm>
        </p:spPr>
        <p:txBody>
          <a:bodyPr>
            <a:normAutofit fontScale="92500" lnSpcReduction="20000"/>
          </a:bodyPr>
          <a:lstStyle/>
          <a:p>
            <a:r>
              <a:rPr lang="en-IE" sz="2200" dirty="0"/>
              <a:t>16 Apartments</a:t>
            </a:r>
          </a:p>
          <a:p>
            <a:r>
              <a:rPr lang="en-IE" sz="2200" dirty="0"/>
              <a:t>Located 1km from Dundalk town centre.</a:t>
            </a:r>
          </a:p>
          <a:p>
            <a:endParaRPr lang="en-IE" sz="2200" dirty="0"/>
          </a:p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5117085" y="908720"/>
            <a:ext cx="4572000" cy="695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E" sz="1900" dirty="0"/>
              <a:t>Technology &lt; 2000 sensors.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E" sz="1900" dirty="0"/>
              <a:t>Social Interventions – </a:t>
            </a:r>
            <a:r>
              <a:rPr lang="en-IE" sz="1900" dirty="0" err="1"/>
              <a:t>Cúltaca</a:t>
            </a:r>
            <a:r>
              <a:rPr lang="en-IE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604295"/>
            <a:ext cx="8568952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IE" sz="1900" dirty="0"/>
              <a:t>15 Residents moved in 2010, 10 from Housing List, 5 from HSE care</a:t>
            </a:r>
          </a:p>
        </p:txBody>
      </p:sp>
    </p:spTree>
    <p:extLst>
      <p:ext uri="{BB962C8B-B14F-4D97-AF65-F5344CB8AC3E}">
        <p14:creationId xmlns:p14="http://schemas.microsoft.com/office/powerpoint/2010/main" val="413236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IE" sz="2900" dirty="0"/>
              <a:t>Physical Interventions – key facts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23528" y="980728"/>
            <a:ext cx="8424936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3200" b="1" dirty="0"/>
              <a:t>GNH / </a:t>
            </a:r>
            <a:r>
              <a:rPr lang="en-IE" sz="3200" b="1" dirty="0" err="1"/>
              <a:t>McAuley</a:t>
            </a:r>
            <a:r>
              <a:rPr lang="en-IE" sz="3200" b="1" dirty="0"/>
              <a:t> Place</a:t>
            </a:r>
          </a:p>
          <a:p>
            <a:pPr lvl="4"/>
            <a:endParaRPr lang="en-IE" sz="1400" dirty="0"/>
          </a:p>
          <a:p>
            <a:r>
              <a:rPr lang="en-IE" sz="2400" dirty="0"/>
              <a:t>Located in town centre.</a:t>
            </a:r>
          </a:p>
          <a:p>
            <a:r>
              <a:rPr lang="en-IE" sz="2400" dirty="0"/>
              <a:t>Developed on a brownfield site.</a:t>
            </a:r>
          </a:p>
          <a:p>
            <a:r>
              <a:rPr lang="en-IE" sz="2400" dirty="0"/>
              <a:t>Services within walking distance.</a:t>
            </a:r>
          </a:p>
          <a:p>
            <a:r>
              <a:rPr lang="en-IE" sz="2400" dirty="0"/>
              <a:t>Designed to be adaptable to be lifetime home./ Not adaptable, reused a historic building</a:t>
            </a:r>
          </a:p>
          <a:p>
            <a:r>
              <a:rPr lang="en-IE" sz="2400" dirty="0"/>
              <a:t>Energy efficient / Part M</a:t>
            </a:r>
          </a:p>
          <a:p>
            <a:r>
              <a:rPr lang="en-IE" sz="2400" dirty="0"/>
              <a:t>16 / 53 apartments with common /community facilities</a:t>
            </a:r>
          </a:p>
          <a:p>
            <a:r>
              <a:rPr lang="en-IE" sz="2400" dirty="0"/>
              <a:t>Allocation Policy/ Waiting list for apartment</a:t>
            </a:r>
          </a:p>
          <a:p>
            <a:r>
              <a:rPr lang="en-IE" sz="2400" dirty="0"/>
              <a:t>Social Supports: </a:t>
            </a:r>
            <a:r>
              <a:rPr lang="en-IE" sz="2400" dirty="0" err="1"/>
              <a:t>Cultaca</a:t>
            </a:r>
            <a:r>
              <a:rPr lang="en-IE" sz="2400" dirty="0"/>
              <a:t>/ HSE – Support for residents.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03720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/>
      <a:bodyPr vert="horz">
        <a:normAutofit/>
      </a:bodyPr>
      <a:lstStyle>
        <a:defPPr marL="274320" marR="0" indent="-274320" algn="l" defTabSz="914400" rtl="0" eaLnBrk="1" fontAlgn="auto" latinLnBrk="0" hangingPunct="1">
          <a:lnSpc>
            <a:spcPct val="100000"/>
          </a:lnSpc>
          <a:spcBef>
            <a:spcPts val="600"/>
          </a:spcBef>
          <a:spcAft>
            <a:spcPts val="0"/>
          </a:spcAft>
          <a:buClr>
            <a:schemeClr val="accent1"/>
          </a:buClr>
          <a:buSzPct val="76000"/>
          <a:buFont typeface="Wingdings 3"/>
          <a:buChar char="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52533AC92EF4E813D72D0A72143D9" ma:contentTypeVersion="3" ma:contentTypeDescription="Create a new document." ma:contentTypeScope="" ma:versionID="658baa2ee858ecd41594d2dcc484b791">
  <xsd:schema xmlns:xsd="http://www.w3.org/2001/XMLSchema" xmlns:xs="http://www.w3.org/2001/XMLSchema" xmlns:p="http://schemas.microsoft.com/office/2006/metadata/properties" xmlns:ns2="c74a1c3f-f853-4260-a599-d1905278e370" targetNamespace="http://schemas.microsoft.com/office/2006/metadata/properties" ma:root="true" ma:fieldsID="486ec512f7ab754a35a1423045b3be26" ns2:_="">
    <xsd:import namespace="c74a1c3f-f853-4260-a599-d1905278e3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a1c3f-f853-4260-a599-d1905278e3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003B0-F859-4883-A084-D493F247445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74a1c3f-f853-4260-a599-d1905278e37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EE7C01-7CFF-4AC1-B563-CD440BE44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a1c3f-f853-4260-a599-d1905278e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775947-ED50-4FF5-9821-CEF4B08AE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TS010167126</Template>
  <TotalTime>0</TotalTime>
  <Words>1336</Words>
  <Application>Microsoft Office PowerPoint</Application>
  <PresentationFormat>On-screen Show (4:3)</PresentationFormat>
  <Paragraphs>246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TS010167126</vt:lpstr>
      <vt:lpstr>PowerPoint Presentation</vt:lpstr>
      <vt:lpstr>SLIOTAR Project</vt:lpstr>
      <vt:lpstr>PowerPoint Presentation</vt:lpstr>
      <vt:lpstr>Older Peoples Voice</vt:lpstr>
      <vt:lpstr>Introduction</vt:lpstr>
      <vt:lpstr>Project Research – Case Studies </vt:lpstr>
      <vt:lpstr>Housing Model</vt:lpstr>
      <vt:lpstr>GNH (Great Northern Haven) – Context </vt:lpstr>
      <vt:lpstr>Physical Interventions – key facts</vt:lpstr>
      <vt:lpstr>Physical Interventions - Recommendations</vt:lpstr>
      <vt:lpstr>Technological Interventions Key Facts</vt:lpstr>
      <vt:lpstr>Technological Interventions - Recommendations</vt:lpstr>
      <vt:lpstr>Technological Interventions</vt:lpstr>
      <vt:lpstr>Social Interventions</vt:lpstr>
      <vt:lpstr>Social Interventions - Recommendations</vt:lpstr>
      <vt:lpstr>Cost Effectiveness</vt:lpstr>
      <vt:lpstr>Cost Effectiveness - Recommendations</vt:lpstr>
      <vt:lpstr>Overall Conclusion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2014-07-17T11:13:38Z</dcterms:created>
  <dcterms:modified xsi:type="dcterms:W3CDTF">2016-05-09T09:27:43Z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  <property fmtid="{D5CDD505-2E9C-101B-9397-08002B2CF9AE}" pid="3" name="ContentTypeId">
    <vt:lpwstr>0x01010089E52533AC92EF4E813D72D0A72143D9</vt:lpwstr>
  </property>
</Properties>
</file>