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58" r:id="rId4"/>
    <p:sldId id="271" r:id="rId5"/>
    <p:sldId id="259" r:id="rId6"/>
    <p:sldId id="260" r:id="rId7"/>
    <p:sldId id="262" r:id="rId8"/>
    <p:sldId id="257" r:id="rId9"/>
    <p:sldId id="263" r:id="rId10"/>
    <p:sldId id="264" r:id="rId11"/>
    <p:sldId id="265" r:id="rId12"/>
    <p:sldId id="266" r:id="rId13"/>
    <p:sldId id="268" r:id="rId14"/>
    <p:sldId id="27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82" autoAdjust="0"/>
    <p:restoredTop sz="87223" autoAdjust="0"/>
  </p:normalViewPr>
  <p:slideViewPr>
    <p:cSldViewPr snapToGrid="0">
      <p:cViewPr varScale="1">
        <p:scale>
          <a:sx n="89" d="100"/>
          <a:sy n="89" d="100"/>
        </p:scale>
        <p:origin x="19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A1A3-C251-464D-BFE8-5C54D635FEBC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8FA7F-2C26-48C8-A18A-05FFC325873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346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8FA7F-2C26-48C8-A18A-05FFC3258736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11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8FA7F-2C26-48C8-A18A-05FFC3258736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390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8FA7F-2C26-48C8-A18A-05FFC3258736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8117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8FA7F-2C26-48C8-A18A-05FFC3258736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647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8FA7F-2C26-48C8-A18A-05FFC3258736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93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8FA7F-2C26-48C8-A18A-05FFC3258736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6211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492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605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879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098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007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048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454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8461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280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817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885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FB0B5-46A2-4365-A967-07AD82C5C393}" type="datetimeFigureOut">
              <a:rPr lang="en-IE" smtClean="0"/>
              <a:t>11/03/2016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EAB89-3784-4D5C-8D2B-EF21BD562FF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270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90" y="671114"/>
            <a:ext cx="7580995" cy="2364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64090" cy="3070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4090" y="0"/>
            <a:ext cx="1143623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E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 Council meeting</a:t>
            </a:r>
            <a:r>
              <a:rPr lang="en-IE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E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IE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IE" sz="3600" b="1" u="sng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IE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E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2016.</a:t>
            </a:r>
          </a:p>
          <a:p>
            <a:r>
              <a:rPr lang="en-IE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Dublin Mountains flagship project.</a:t>
            </a:r>
            <a:endParaRPr lang="en-IE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950" y="3327662"/>
            <a:ext cx="2621755" cy="3035487"/>
          </a:xfrm>
          <a:prstGeom prst="rect">
            <a:avLst/>
          </a:prstGeom>
        </p:spPr>
      </p:pic>
      <p:pic>
        <p:nvPicPr>
          <p:cNvPr id="8" name="Picture 7" descr="pka:2015:1545 Dublin Mountains:1545 DOCUMENTATION:(9) REPORTS:STAGE 3:DRAWINGS:1545_PO_001_AM.pdf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8" t="4802" r="5563" b="6298"/>
          <a:stretch/>
        </p:blipFill>
        <p:spPr bwMode="auto">
          <a:xfrm>
            <a:off x="817123" y="3070371"/>
            <a:ext cx="8283702" cy="37876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9" name="Picture 8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325" y="1200329"/>
            <a:ext cx="1775381" cy="19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9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ka:2015:1545 Dublin Mountains:1545 DOCUMENTATION:(9) REPORTS:STAGE 3:DRAWINGS:1545_PO_004_AM.pd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7911" y="-989814"/>
            <a:ext cx="12844604" cy="111874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4462" y="1114172"/>
            <a:ext cx="7616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PROPOSED FLAGSHIP BUILDING (ELEVATION)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12209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56895" y="181293"/>
            <a:ext cx="13305790" cy="6495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35715" y="3789575"/>
            <a:ext cx="7912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…THE TREE TOP WALK –link between Hellfire &amp; Masseys…</a:t>
            </a:r>
          </a:p>
          <a:p>
            <a:endParaRPr lang="en-IE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97" y="3010828"/>
            <a:ext cx="4248614" cy="3198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175" y="6356456"/>
            <a:ext cx="274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/>
              <a:t>Kew Gardens – Surrey, (UK)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89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9"/>
          <a:stretch/>
        </p:blipFill>
        <p:spPr bwMode="auto">
          <a:xfrm>
            <a:off x="0" y="1315634"/>
            <a:ext cx="7827010" cy="5258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181" y="669303"/>
            <a:ext cx="8717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dirty="0" smtClean="0"/>
              <a:t>TRANSPORT – MANAGING VISITOR NUMBERS</a:t>
            </a:r>
            <a:endParaRPr lang="en-IE" sz="3600" dirty="0"/>
          </a:p>
        </p:txBody>
      </p:sp>
      <p:sp>
        <p:nvSpPr>
          <p:cNvPr id="4" name="Rectangle 3"/>
          <p:cNvSpPr/>
          <p:nvPr/>
        </p:nvSpPr>
        <p:spPr>
          <a:xfrm>
            <a:off x="8239025" y="1731115"/>
            <a:ext cx="35916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1. Public Transport</a:t>
            </a:r>
            <a:endParaRPr lang="en-IE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GB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Public Transport will be promoted as the primary means of access. For this a short 2.5 km long shuttle bus service is proposed to connect with the existing high frequency Dublin Bus Route No.15 at Woodstown Village / Stocking Avenue, from the Stocking Lane Coach/Car Park. Other services such as an increased frequency to </a:t>
            </a:r>
            <a:r>
              <a:rPr lang="en-GB" sz="12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Rockbrook</a:t>
            </a:r>
            <a:r>
              <a:rPr lang="en-GB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and a dedicated tourist bus from Dublin Castle should be considered.</a:t>
            </a:r>
            <a:endParaRPr lang="en-IE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IE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2. Car</a:t>
            </a:r>
            <a:endParaRPr lang="en-IE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masterplan proposes an extension of the existing car park at the Montpellier Hill Site to hold a capacity of 300 cars, 24 of which are disabled spaces. Pedestrian routes from the car park to the </a:t>
            </a:r>
            <a:r>
              <a:rPr lang="en-US" sz="12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centre</a:t>
            </a: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to the tree canopy footbridge provides safe access to the sites. </a:t>
            </a:r>
            <a:endParaRPr lang="en-IE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IE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3. Coach</a:t>
            </a:r>
            <a:endParaRPr lang="en-IE" sz="1200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Provision is made in the car park for coach drop off, and the masterplan proposes the consideration of a coach park at Stocking Lane with a shuttle service.</a:t>
            </a:r>
            <a:endParaRPr lang="en-IE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5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513" y="186099"/>
            <a:ext cx="10391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dirty="0" smtClean="0"/>
              <a:t>VISITOR PROJECTIONS-review by Jim Power economics</a:t>
            </a:r>
          </a:p>
          <a:p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46513" y="1293531"/>
            <a:ext cx="59342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“The </a:t>
            </a:r>
            <a:r>
              <a:rPr lang="en-US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proposed flagship development in the Dublin Mountains should be viewed in the context of three separate tourism objectives. There is the national tourism perspective as outlined by </a:t>
            </a:r>
            <a:r>
              <a:rPr lang="en-US" i="1" dirty="0" err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Failte</a:t>
            </a:r>
            <a:r>
              <a:rPr lang="en-US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Ireland and the Department of Transport, Tourism &amp; Sport; there is the strategy of ‘The Grow Dublin Tourism Alliance’ which focuses on Dublin tourism; and there is the local tourism objective as outlined in the tourism strategy of South Dublin County </a:t>
            </a:r>
            <a:r>
              <a:rPr lang="en-US" i="1" dirty="0" smtClean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Council….. </a:t>
            </a:r>
          </a:p>
          <a:p>
            <a:endParaRPr lang="en-US" i="1" dirty="0" smtClean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i="1" dirty="0" smtClean="0"/>
              <a:t>…The </a:t>
            </a:r>
            <a:r>
              <a:rPr lang="en-US" i="1" dirty="0"/>
              <a:t>proposed flagship tourism attraction in the Dublin Mountains has the potential to become an integral part of the overall Dublin tourism portfolio and make a significant economic and financial contribution to tourism in Dublin and at a national level</a:t>
            </a:r>
            <a:r>
              <a:rPr lang="en-US" i="1" dirty="0" smtClean="0"/>
              <a:t>.”</a:t>
            </a:r>
            <a:endParaRPr lang="en-IE" i="1" dirty="0"/>
          </a:p>
          <a:p>
            <a:pPr>
              <a:spcAft>
                <a:spcPts val="0"/>
              </a:spcAft>
            </a:pPr>
            <a:endParaRPr lang="en-IE" i="1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498987"/>
              </p:ext>
            </p:extLst>
          </p:nvPr>
        </p:nvGraphicFramePr>
        <p:xfrm>
          <a:off x="6629401" y="902968"/>
          <a:ext cx="5562598" cy="5680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2351"/>
                <a:gridCol w="883771"/>
                <a:gridCol w="689119"/>
                <a:gridCol w="689119"/>
                <a:gridCol w="689119"/>
                <a:gridCol w="689119"/>
              </a:tblGrid>
              <a:tr h="833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Year 1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Year 2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Year 3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Year 4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Year 5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33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Estimated Visitor Numbers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100,000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150,000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200,000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250,000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300,000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33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Gross Wages (€)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605,340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768,210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993,313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984,675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984,675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14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(PAYE/PRSI/USC/Employer’s PRSI) (€)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242,136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307,284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397,325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393,870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393,870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33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Net Wage (€)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363,204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460,926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595,988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590,805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590,805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331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Multiplier Effect (€)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544,806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691,389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893,982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886,207</a:t>
                      </a:r>
                      <a:endParaRPr lang="en-IE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886,207</a:t>
                      </a:r>
                      <a:endParaRPr lang="en-IE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03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403" y="662730"/>
            <a:ext cx="9347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ESTIMATED COSTS </a:t>
            </a:r>
            <a:endParaRPr lang="en-IE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8746" y="2300525"/>
            <a:ext cx="63771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Costs estimated by the Consultants have been tested by an independent Quantity Surveyor and in-house.</a:t>
            </a:r>
          </a:p>
          <a:p>
            <a:endParaRPr lang="en-IE" sz="2400" dirty="0"/>
          </a:p>
          <a:p>
            <a:r>
              <a:rPr lang="en-IE" sz="2400" dirty="0" smtClean="0"/>
              <a:t>Including VAT and fees total costs are estimated at </a:t>
            </a:r>
            <a:r>
              <a:rPr lang="en-IE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19 Million Euro </a:t>
            </a:r>
            <a:r>
              <a:rPr lang="en-IE" sz="2400" dirty="0" smtClean="0"/>
              <a:t>depending on final design.</a:t>
            </a:r>
          </a:p>
          <a:p>
            <a:endParaRPr lang="en-IE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140" y="2587925"/>
            <a:ext cx="5136859" cy="42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1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226" y="885217"/>
            <a:ext cx="2678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000" b="1" u="sng" dirty="0" smtClean="0"/>
              <a:t>NEXT STEPS</a:t>
            </a:r>
            <a:endParaRPr lang="en-IE" sz="40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687444"/>
            <a:ext cx="6791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E" sz="3600" dirty="0" smtClean="0"/>
              <a:t>MOU WITH COILLTE.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3600" dirty="0" smtClean="0"/>
              <a:t>PLANNING PROCESS (EIS –AN BORD </a:t>
            </a:r>
            <a:r>
              <a:rPr lang="en-IE" sz="3600" smtClean="0"/>
              <a:t>PLEANALA.)</a:t>
            </a:r>
            <a:endParaRPr lang="en-IE" sz="3600" dirty="0" smtClean="0"/>
          </a:p>
          <a:p>
            <a:pPr marL="457200" indent="-457200">
              <a:buFont typeface="+mj-lt"/>
              <a:buAutoNum type="arabicPeriod"/>
            </a:pPr>
            <a:r>
              <a:rPr lang="en-IE" sz="3600" dirty="0" smtClean="0"/>
              <a:t>IDENTIFY FUNDING. (Subject to Planning)</a:t>
            </a:r>
            <a:endParaRPr lang="en-IE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8" b="8751"/>
          <a:stretch/>
        </p:blipFill>
        <p:spPr bwMode="auto">
          <a:xfrm>
            <a:off x="6913756" y="345687"/>
            <a:ext cx="4707355" cy="6434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3422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3759" y="168765"/>
            <a:ext cx="851139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IE" sz="3600" b="1" dirty="0" smtClean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DRAMATIC VIEWS…………………</a:t>
            </a:r>
          </a:p>
          <a:p>
            <a:pPr algn="just">
              <a:spcAft>
                <a:spcPts val="0"/>
              </a:spcAft>
            </a:pPr>
            <a:endParaRPr lang="en-IE" sz="2800" dirty="0" smtClean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IE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42" b="9201"/>
          <a:stretch/>
        </p:blipFill>
        <p:spPr bwMode="auto">
          <a:xfrm>
            <a:off x="0" y="951398"/>
            <a:ext cx="12075736" cy="554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902" y="1"/>
            <a:ext cx="5170098" cy="16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06630"/>
            <a:ext cx="7550870" cy="5797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10" b="18030"/>
          <a:stretch/>
        </p:blipFill>
        <p:spPr bwMode="auto">
          <a:xfrm>
            <a:off x="7633498" y="74616"/>
            <a:ext cx="3599180" cy="2014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3498" y="2800350"/>
            <a:ext cx="3600450" cy="1257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5" name="Picture 4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570" y="4244015"/>
            <a:ext cx="1828800" cy="2272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449" y="395926"/>
            <a:ext cx="522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HISTORY/ARCHEOLOGY</a:t>
            </a:r>
          </a:p>
        </p:txBody>
      </p:sp>
      <p:pic>
        <p:nvPicPr>
          <p:cNvPr id="7" name="Picture 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870" y="4415782"/>
            <a:ext cx="2552700" cy="19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358" y="0"/>
            <a:ext cx="93482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600" b="1" dirty="0" smtClean="0">
                <a:latin typeface="HelveticaNeue-Bold"/>
              </a:rPr>
              <a:t>The Project </a:t>
            </a:r>
            <a:r>
              <a:rPr lang="en-IE" sz="3600" b="1" dirty="0">
                <a:latin typeface="HelveticaNeue-Bold"/>
              </a:rPr>
              <a:t> </a:t>
            </a:r>
            <a:r>
              <a:rPr lang="en-IE" sz="3600" b="1" dirty="0" smtClean="0">
                <a:latin typeface="HelveticaNeue-Bold"/>
              </a:rPr>
              <a:t>: Tourism Strategy 2015</a:t>
            </a:r>
            <a:endParaRPr lang="en-IE" sz="3600" b="1" dirty="0">
              <a:latin typeface="HelveticaNeue-Bold"/>
            </a:endParaRPr>
          </a:p>
          <a:p>
            <a:endParaRPr lang="en-IE" dirty="0" smtClean="0">
              <a:latin typeface="HelveticaNeue"/>
            </a:endParaRPr>
          </a:p>
          <a:p>
            <a:r>
              <a:rPr lang="en-IE" dirty="0" smtClean="0">
                <a:latin typeface="HelveticaNeue"/>
              </a:rPr>
              <a:t>- </a:t>
            </a:r>
            <a:r>
              <a:rPr lang="en-IE" b="1" dirty="0" smtClean="0">
                <a:latin typeface="HelveticaNeue-Bold"/>
              </a:rPr>
              <a:t>Dublin </a:t>
            </a:r>
            <a:r>
              <a:rPr lang="en-IE" b="1" dirty="0">
                <a:latin typeface="HelveticaNeue-Bold"/>
              </a:rPr>
              <a:t>Mountains – a valuable resource</a:t>
            </a:r>
          </a:p>
          <a:p>
            <a:r>
              <a:rPr lang="en-IE" dirty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Positions the outdoors as a visitor experience</a:t>
            </a:r>
          </a:p>
          <a:p>
            <a:r>
              <a:rPr lang="en-IE" dirty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Flagship project – an attraction destination</a:t>
            </a:r>
          </a:p>
          <a:p>
            <a:endParaRPr lang="en-IE" sz="2400" b="1" dirty="0" smtClean="0">
              <a:latin typeface="HelveticaNeue-Bold"/>
            </a:endParaRPr>
          </a:p>
          <a:p>
            <a:r>
              <a:rPr lang="en-IE" sz="2400" b="1" dirty="0" smtClean="0">
                <a:latin typeface="HelveticaNeue-Bold"/>
              </a:rPr>
              <a:t>Feasibility </a:t>
            </a:r>
            <a:r>
              <a:rPr lang="en-IE" sz="2400" b="1" dirty="0">
                <a:latin typeface="HelveticaNeue-Bold"/>
              </a:rPr>
              <a:t>Study &amp; </a:t>
            </a:r>
            <a:r>
              <a:rPr lang="en-IE" sz="2400" b="1" dirty="0" smtClean="0">
                <a:latin typeface="HelveticaNeue-Bold"/>
              </a:rPr>
              <a:t>Masterplan</a:t>
            </a:r>
            <a:endParaRPr lang="fr-FR" b="1" dirty="0">
              <a:latin typeface="HelveticaNeue-Bold"/>
            </a:endParaRPr>
          </a:p>
          <a:p>
            <a:r>
              <a:rPr lang="en-IE" dirty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Architect led team – PKA, Paul Keogh Architects</a:t>
            </a:r>
          </a:p>
          <a:p>
            <a:r>
              <a:rPr lang="en-IE" dirty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Multi-disciplinary team</a:t>
            </a:r>
          </a:p>
          <a:p>
            <a:r>
              <a:rPr lang="en-IE" dirty="0" smtClean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“Wow” factor – “Must See” destination attraction</a:t>
            </a:r>
          </a:p>
          <a:p>
            <a:endParaRPr lang="en-IE" sz="2400" b="1" dirty="0" smtClean="0">
              <a:latin typeface="HelveticaNeue-Bold"/>
            </a:endParaRPr>
          </a:p>
          <a:p>
            <a:r>
              <a:rPr lang="en-IE" sz="2400" b="1" dirty="0" smtClean="0">
                <a:latin typeface="HelveticaNeue-Bold"/>
              </a:rPr>
              <a:t>Where</a:t>
            </a:r>
            <a:r>
              <a:rPr lang="en-IE" sz="2400" b="1" dirty="0">
                <a:latin typeface="HelveticaNeue-Bold"/>
              </a:rPr>
              <a:t>? Feasibility / Constraints</a:t>
            </a:r>
          </a:p>
          <a:p>
            <a:r>
              <a:rPr lang="en-IE" dirty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To be within SDCC / </a:t>
            </a:r>
            <a:r>
              <a:rPr lang="en-IE" b="1" dirty="0" err="1">
                <a:latin typeface="HelveticaNeue-Bold"/>
              </a:rPr>
              <a:t>Coillte</a:t>
            </a:r>
            <a:r>
              <a:rPr lang="en-IE" b="1" dirty="0">
                <a:latin typeface="HelveticaNeue-Bold"/>
              </a:rPr>
              <a:t> lands</a:t>
            </a:r>
          </a:p>
          <a:p>
            <a:r>
              <a:rPr lang="en-IE" dirty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To connect with existing routes and trails</a:t>
            </a:r>
          </a:p>
          <a:p>
            <a:r>
              <a:rPr lang="en-IE" dirty="0" smtClean="0">
                <a:latin typeface="HelveticaNeue"/>
              </a:rPr>
              <a:t>- </a:t>
            </a:r>
            <a:r>
              <a:rPr lang="en-IE" b="1" dirty="0">
                <a:latin typeface="HelveticaNeue-Bold"/>
              </a:rPr>
              <a:t>On site cultural / natural </a:t>
            </a:r>
            <a:r>
              <a:rPr lang="en-IE" b="1" dirty="0" smtClean="0">
                <a:latin typeface="HelveticaNeue-Bold"/>
              </a:rPr>
              <a:t>heritage</a:t>
            </a:r>
            <a:endParaRPr lang="en-IE" b="1" dirty="0">
              <a:latin typeface="HelveticaNeue-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638" y="829559"/>
            <a:ext cx="5025241" cy="52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779" b="14268"/>
          <a:stretch/>
        </p:blipFill>
        <p:spPr bwMode="auto">
          <a:xfrm>
            <a:off x="2046914" y="960362"/>
            <a:ext cx="10066789" cy="5897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7454" y="249823"/>
            <a:ext cx="74403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200" b="1" dirty="0" smtClean="0"/>
              <a:t>SELECTION MATRIX – SIX SITES EXAMINED.</a:t>
            </a:r>
          </a:p>
          <a:p>
            <a:endParaRPr lang="en-IE" sz="3200" dirty="0"/>
          </a:p>
        </p:txBody>
      </p:sp>
      <p:sp>
        <p:nvSpPr>
          <p:cNvPr id="4" name="Rectangle 3"/>
          <p:cNvSpPr/>
          <p:nvPr/>
        </p:nvSpPr>
        <p:spPr>
          <a:xfrm>
            <a:off x="0" y="1327041"/>
            <a:ext cx="32500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>
                <a:latin typeface="HelveticaNeue-Bold"/>
              </a:rPr>
              <a:t>Site </a:t>
            </a:r>
            <a:r>
              <a:rPr lang="en-IE" sz="2800" b="1" dirty="0" smtClean="0">
                <a:latin typeface="HelveticaNeue-Bold"/>
              </a:rPr>
              <a:t>Options</a:t>
            </a:r>
          </a:p>
          <a:p>
            <a:endParaRPr lang="en-IE" sz="2800" b="1" dirty="0">
              <a:latin typeface="HelveticaNeue-Bold"/>
            </a:endParaRPr>
          </a:p>
          <a:p>
            <a:r>
              <a:rPr lang="en-IE" sz="2400" dirty="0">
                <a:latin typeface="HelveticaNeue"/>
              </a:rPr>
              <a:t>- </a:t>
            </a:r>
            <a:r>
              <a:rPr lang="en-IE" sz="2400" b="1" dirty="0" err="1">
                <a:latin typeface="HelveticaNeue-Bold"/>
              </a:rPr>
              <a:t>Cruagh</a:t>
            </a:r>
            <a:endParaRPr lang="en-IE" sz="2400" b="1" dirty="0">
              <a:latin typeface="HelveticaNeue-Bold"/>
            </a:endParaRPr>
          </a:p>
          <a:p>
            <a:r>
              <a:rPr lang="en-IE" sz="2400" dirty="0">
                <a:latin typeface="HelveticaNeue"/>
              </a:rPr>
              <a:t>- </a:t>
            </a:r>
            <a:r>
              <a:rPr lang="en-IE" sz="2400" b="1" dirty="0">
                <a:latin typeface="HelveticaNeue-Bold"/>
              </a:rPr>
              <a:t>Featherbed</a:t>
            </a:r>
          </a:p>
          <a:p>
            <a:r>
              <a:rPr lang="en-IE" sz="2400" dirty="0">
                <a:latin typeface="HelveticaNeue"/>
              </a:rPr>
              <a:t>- </a:t>
            </a:r>
            <a:r>
              <a:rPr lang="en-IE" sz="2400" b="1" dirty="0">
                <a:latin typeface="HelveticaNeue-Bold"/>
              </a:rPr>
              <a:t>Hellfire</a:t>
            </a:r>
          </a:p>
          <a:p>
            <a:r>
              <a:rPr lang="en-IE" sz="2400" dirty="0">
                <a:latin typeface="HelveticaNeue"/>
              </a:rPr>
              <a:t>- </a:t>
            </a:r>
            <a:r>
              <a:rPr lang="en-IE" sz="2400" b="1" dirty="0">
                <a:latin typeface="HelveticaNeue-Bold"/>
              </a:rPr>
              <a:t>Masseys Estate</a:t>
            </a:r>
          </a:p>
          <a:p>
            <a:r>
              <a:rPr lang="en-IE" sz="2400" dirty="0">
                <a:latin typeface="HelveticaNeue"/>
              </a:rPr>
              <a:t>- </a:t>
            </a:r>
            <a:r>
              <a:rPr lang="en-IE" sz="2400" b="1" dirty="0">
                <a:latin typeface="HelveticaNeue-Bold"/>
              </a:rPr>
              <a:t>Stewards House</a:t>
            </a:r>
          </a:p>
          <a:p>
            <a:r>
              <a:rPr lang="en-IE" sz="2400" dirty="0">
                <a:latin typeface="HelveticaNeue"/>
              </a:rPr>
              <a:t>- </a:t>
            </a:r>
            <a:r>
              <a:rPr lang="en-IE" sz="2400" b="1" dirty="0">
                <a:latin typeface="HelveticaNeue-Bold"/>
              </a:rPr>
              <a:t>Hellfire and Masseys Estate Combined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8431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640" y="1496753"/>
            <a:ext cx="19764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“</a:t>
            </a:r>
            <a:r>
              <a:rPr lang="en-US" sz="2400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DRAFT Masterplan</a:t>
            </a:r>
            <a:r>
              <a:rPr lang="en-US" dirty="0" smtClean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consolidates and defines the visitors’ potential appreciation of a unique place and experience in the Dublin Mountains.” </a:t>
            </a:r>
            <a:endParaRPr lang="en-IE" sz="2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470932" y="-863068"/>
            <a:ext cx="5616266" cy="98258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9640" y="41405"/>
            <a:ext cx="9602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3600" b="1" dirty="0" smtClean="0">
                <a:latin typeface="HelveticaNeue-Bold"/>
              </a:rPr>
              <a:t>Preferred option :</a:t>
            </a:r>
          </a:p>
          <a:p>
            <a:r>
              <a:rPr lang="en-IE" sz="3600" b="1" dirty="0" smtClean="0">
                <a:latin typeface="HelveticaNeue-Bold"/>
              </a:rPr>
              <a:t>Hellfire </a:t>
            </a:r>
            <a:r>
              <a:rPr lang="en-IE" sz="3600" b="1" dirty="0">
                <a:latin typeface="HelveticaNeue-Bold"/>
              </a:rPr>
              <a:t>and Masseys Estate Combined</a:t>
            </a:r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2492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ka:2015:1545 Dublin Mountains:1545 DOCUMENTATION:(9) REPORTS:STAGE 3:DRAWINGS:1545_PO_001_AM.pd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8" t="4802" r="5563" b="6298"/>
          <a:stretch/>
        </p:blipFill>
        <p:spPr bwMode="auto">
          <a:xfrm>
            <a:off x="0" y="252419"/>
            <a:ext cx="12072025" cy="6762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378" y="252419"/>
            <a:ext cx="6851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b="1" dirty="0" smtClean="0"/>
              <a:t>DRAFT MASTER PLAN…</a:t>
            </a:r>
          </a:p>
          <a:p>
            <a:endParaRPr lang="en-IE" sz="3600" dirty="0"/>
          </a:p>
        </p:txBody>
      </p:sp>
    </p:spTree>
    <p:extLst>
      <p:ext uri="{BB962C8B-B14F-4D97-AF65-F5344CB8AC3E}">
        <p14:creationId xmlns:p14="http://schemas.microsoft.com/office/powerpoint/2010/main" val="41941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5097" y="448574"/>
            <a:ext cx="12031743" cy="6315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683" y="-60385"/>
            <a:ext cx="258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3600" b="1" dirty="0" smtClean="0"/>
              <a:t>SITE LAYOUT</a:t>
            </a:r>
          </a:p>
        </p:txBody>
      </p:sp>
    </p:spTree>
    <p:extLst>
      <p:ext uri="{BB962C8B-B14F-4D97-AF65-F5344CB8AC3E}">
        <p14:creationId xmlns:p14="http://schemas.microsoft.com/office/powerpoint/2010/main" val="22395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63951" y="37707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65608" y="0"/>
            <a:ext cx="7428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/>
              <a:t>PROPOSED FLAGSHIP BUILDING (PLAN)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8" y="646331"/>
            <a:ext cx="10558194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530</Words>
  <Application>Microsoft Office PowerPoint</Application>
  <PresentationFormat>Widescreen</PresentationFormat>
  <Paragraphs>100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MS Mincho</vt:lpstr>
      <vt:lpstr>Arial</vt:lpstr>
      <vt:lpstr>Calibri</vt:lpstr>
      <vt:lpstr>Calibri Light</vt:lpstr>
      <vt:lpstr>Cambria</vt:lpstr>
      <vt:lpstr>HelveticaNeue</vt:lpstr>
      <vt:lpstr>HelveticaNeue-Bold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Nevin</dc:creator>
  <cp:lastModifiedBy>Frank Nevin</cp:lastModifiedBy>
  <cp:revision>53</cp:revision>
  <dcterms:created xsi:type="dcterms:W3CDTF">2016-02-03T10:39:09Z</dcterms:created>
  <dcterms:modified xsi:type="dcterms:W3CDTF">2016-03-11T09:33:02Z</dcterms:modified>
</cp:coreProperties>
</file>