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4" r:id="rId2"/>
    <p:sldId id="277" r:id="rId3"/>
    <p:sldId id="272" r:id="rId4"/>
    <p:sldId id="279" r:id="rId5"/>
    <p:sldId id="276" r:id="rId6"/>
    <p:sldId id="280" r:id="rId7"/>
    <p:sldId id="281" r:id="rId8"/>
    <p:sldId id="282" r:id="rId9"/>
    <p:sldId id="283" r:id="rId10"/>
    <p:sldId id="284" r:id="rId11"/>
    <p:sldId id="285" r:id="rId12"/>
    <p:sldId id="286" r:id="rId13"/>
    <p:sldId id="287" r:id="rId1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0F19307-7B8E-49FC-9010-3699740E5269}" type="datetimeFigureOut">
              <a:rPr lang="en-IE" smtClean="0"/>
              <a:t>02/11/2015</a:t>
            </a:fld>
            <a:endParaRPr lang="en-IE"/>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0AC4E15-2051-4B60-AE5B-D907D4CE4979}" type="slidenum">
              <a:rPr lang="en-IE" smtClean="0"/>
              <a:t>‹#›</a:t>
            </a:fld>
            <a:endParaRPr lang="en-IE"/>
          </a:p>
        </p:txBody>
      </p:sp>
    </p:spTree>
    <p:extLst>
      <p:ext uri="{BB962C8B-B14F-4D97-AF65-F5344CB8AC3E}">
        <p14:creationId xmlns:p14="http://schemas.microsoft.com/office/powerpoint/2010/main" val="3188778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0AC4E15-2051-4B60-AE5B-D907D4CE4979}" type="slidenum">
              <a:rPr lang="en-IE" smtClean="0"/>
              <a:t>1</a:t>
            </a:fld>
            <a:endParaRPr lang="en-IE"/>
          </a:p>
        </p:txBody>
      </p:sp>
    </p:spTree>
    <p:extLst>
      <p:ext uri="{BB962C8B-B14F-4D97-AF65-F5344CB8AC3E}">
        <p14:creationId xmlns:p14="http://schemas.microsoft.com/office/powerpoint/2010/main" val="2489500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0AC4E15-2051-4B60-AE5B-D907D4CE4979}" type="slidenum">
              <a:rPr lang="en-IE" smtClean="0"/>
              <a:t>5</a:t>
            </a:fld>
            <a:endParaRPr lang="en-IE"/>
          </a:p>
        </p:txBody>
      </p:sp>
    </p:spTree>
    <p:extLst>
      <p:ext uri="{BB962C8B-B14F-4D97-AF65-F5344CB8AC3E}">
        <p14:creationId xmlns:p14="http://schemas.microsoft.com/office/powerpoint/2010/main" val="52130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0AC4E15-2051-4B60-AE5B-D907D4CE4979}" type="slidenum">
              <a:rPr lang="en-IE" smtClean="0"/>
              <a:t>13</a:t>
            </a:fld>
            <a:endParaRPr lang="en-IE"/>
          </a:p>
        </p:txBody>
      </p:sp>
    </p:spTree>
    <p:extLst>
      <p:ext uri="{BB962C8B-B14F-4D97-AF65-F5344CB8AC3E}">
        <p14:creationId xmlns:p14="http://schemas.microsoft.com/office/powerpoint/2010/main" val="418002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6062B59-CD35-4B0D-BF37-20B26CA7D13E}" type="slidenum">
              <a:rPr lang="en-US" altLang="en-US"/>
              <a:pPr/>
              <a:t>‹#›</a:t>
            </a:fld>
            <a:endParaRPr lang="en-US" altLang="en-US"/>
          </a:p>
        </p:txBody>
      </p:sp>
    </p:spTree>
    <p:extLst>
      <p:ext uri="{BB962C8B-B14F-4D97-AF65-F5344CB8AC3E}">
        <p14:creationId xmlns:p14="http://schemas.microsoft.com/office/powerpoint/2010/main" val="2283126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CA6FD36-7511-4B17-B94C-124D9E2B4533}" type="slidenum">
              <a:rPr lang="en-US" altLang="en-US"/>
              <a:pPr/>
              <a:t>‹#›</a:t>
            </a:fld>
            <a:endParaRPr lang="en-US" altLang="en-US"/>
          </a:p>
        </p:txBody>
      </p:sp>
    </p:spTree>
    <p:extLst>
      <p:ext uri="{BB962C8B-B14F-4D97-AF65-F5344CB8AC3E}">
        <p14:creationId xmlns:p14="http://schemas.microsoft.com/office/powerpoint/2010/main" val="137951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95094FE-F842-4706-8B76-B45E653AE9AF}" type="slidenum">
              <a:rPr lang="en-US" altLang="en-US"/>
              <a:pPr/>
              <a:t>‹#›</a:t>
            </a:fld>
            <a:endParaRPr lang="en-US" altLang="en-US"/>
          </a:p>
        </p:txBody>
      </p:sp>
    </p:spTree>
    <p:extLst>
      <p:ext uri="{BB962C8B-B14F-4D97-AF65-F5344CB8AC3E}">
        <p14:creationId xmlns:p14="http://schemas.microsoft.com/office/powerpoint/2010/main" val="258195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EF96263-F8E2-4A6B-81A3-F309420F91F0}" type="slidenum">
              <a:rPr lang="en-US" altLang="en-US"/>
              <a:pPr/>
              <a:t>‹#›</a:t>
            </a:fld>
            <a:endParaRPr lang="en-US" altLang="en-US"/>
          </a:p>
        </p:txBody>
      </p:sp>
    </p:spTree>
    <p:extLst>
      <p:ext uri="{BB962C8B-B14F-4D97-AF65-F5344CB8AC3E}">
        <p14:creationId xmlns:p14="http://schemas.microsoft.com/office/powerpoint/2010/main" val="2776523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4771B14-3808-4354-A9B4-72C9F6A7C674}" type="slidenum">
              <a:rPr lang="en-US" altLang="en-US"/>
              <a:pPr/>
              <a:t>‹#›</a:t>
            </a:fld>
            <a:endParaRPr lang="en-US" altLang="en-US"/>
          </a:p>
        </p:txBody>
      </p:sp>
    </p:spTree>
    <p:extLst>
      <p:ext uri="{BB962C8B-B14F-4D97-AF65-F5344CB8AC3E}">
        <p14:creationId xmlns:p14="http://schemas.microsoft.com/office/powerpoint/2010/main" val="2348592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B5BDD8C-4CC6-4CC1-BD21-73E872647BE6}" type="slidenum">
              <a:rPr lang="en-US" altLang="en-US"/>
              <a:pPr/>
              <a:t>‹#›</a:t>
            </a:fld>
            <a:endParaRPr lang="en-US" altLang="en-US"/>
          </a:p>
        </p:txBody>
      </p:sp>
    </p:spTree>
    <p:extLst>
      <p:ext uri="{BB962C8B-B14F-4D97-AF65-F5344CB8AC3E}">
        <p14:creationId xmlns:p14="http://schemas.microsoft.com/office/powerpoint/2010/main" val="295232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5DB5934-44CD-4066-B878-BA117F940431}" type="slidenum">
              <a:rPr lang="en-US" altLang="en-US"/>
              <a:pPr/>
              <a:t>‹#›</a:t>
            </a:fld>
            <a:endParaRPr lang="en-US" altLang="en-US"/>
          </a:p>
        </p:txBody>
      </p:sp>
    </p:spTree>
    <p:extLst>
      <p:ext uri="{BB962C8B-B14F-4D97-AF65-F5344CB8AC3E}">
        <p14:creationId xmlns:p14="http://schemas.microsoft.com/office/powerpoint/2010/main" val="14639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2E17494-4278-4763-9458-DE7FD89CD07E}" type="slidenum">
              <a:rPr lang="en-US" altLang="en-US"/>
              <a:pPr/>
              <a:t>‹#›</a:t>
            </a:fld>
            <a:endParaRPr lang="en-US" altLang="en-US"/>
          </a:p>
        </p:txBody>
      </p:sp>
    </p:spTree>
    <p:extLst>
      <p:ext uri="{BB962C8B-B14F-4D97-AF65-F5344CB8AC3E}">
        <p14:creationId xmlns:p14="http://schemas.microsoft.com/office/powerpoint/2010/main" val="1784947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4ED1688-D5ED-4008-B0B9-FC689F1D6776}" type="slidenum">
              <a:rPr lang="en-US" altLang="en-US"/>
              <a:pPr/>
              <a:t>‹#›</a:t>
            </a:fld>
            <a:endParaRPr lang="en-US" altLang="en-US"/>
          </a:p>
        </p:txBody>
      </p:sp>
    </p:spTree>
    <p:extLst>
      <p:ext uri="{BB962C8B-B14F-4D97-AF65-F5344CB8AC3E}">
        <p14:creationId xmlns:p14="http://schemas.microsoft.com/office/powerpoint/2010/main" val="3433931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9FA510C-6896-483E-88F6-345BE1A871FB}" type="slidenum">
              <a:rPr lang="en-US" altLang="en-US"/>
              <a:pPr/>
              <a:t>‹#›</a:t>
            </a:fld>
            <a:endParaRPr lang="en-US" altLang="en-US"/>
          </a:p>
        </p:txBody>
      </p:sp>
    </p:spTree>
    <p:extLst>
      <p:ext uri="{BB962C8B-B14F-4D97-AF65-F5344CB8AC3E}">
        <p14:creationId xmlns:p14="http://schemas.microsoft.com/office/powerpoint/2010/main" val="256683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6C5C3B6-1FA2-4503-9FE9-6B6293A81D2E}" type="slidenum">
              <a:rPr lang="en-US" altLang="en-US"/>
              <a:pPr/>
              <a:t>‹#›</a:t>
            </a:fld>
            <a:endParaRPr lang="en-US" altLang="en-US"/>
          </a:p>
        </p:txBody>
      </p:sp>
    </p:spTree>
    <p:extLst>
      <p:ext uri="{BB962C8B-B14F-4D97-AF65-F5344CB8AC3E}">
        <p14:creationId xmlns:p14="http://schemas.microsoft.com/office/powerpoint/2010/main" val="367275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C725315-F9C1-44AC-863E-5CEF40D5AD75}" type="slidenum">
              <a:rPr lang="en-US" altLang="en-US"/>
              <a:pPr/>
              <a:t>‹#›</a:t>
            </a:fld>
            <a:endParaRPr lang="en-US" altLang="en-US"/>
          </a:p>
        </p:txBody>
      </p:sp>
    </p:spTree>
    <p:extLst>
      <p:ext uri="{BB962C8B-B14F-4D97-AF65-F5344CB8AC3E}">
        <p14:creationId xmlns:p14="http://schemas.microsoft.com/office/powerpoint/2010/main" val="101805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98F267A-C446-4633-B08F-3BAA1C0313D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24579" name="Rectangle 3"/>
          <p:cNvSpPr>
            <a:spLocks noGrp="1" noChangeArrowheads="1"/>
          </p:cNvSpPr>
          <p:nvPr>
            <p:ph type="subTitle" idx="1"/>
          </p:nvPr>
        </p:nvSpPr>
        <p:spPr>
          <a:xfrm>
            <a:off x="382588" y="1989138"/>
            <a:ext cx="8305800" cy="3168650"/>
          </a:xfrm>
          <a:noFill/>
          <a:ln/>
        </p:spPr>
        <p:txBody>
          <a:bodyPr/>
          <a:lstStyle/>
          <a:p>
            <a:r>
              <a:rPr lang="en-IE" altLang="en-US" sz="4800">
                <a:solidFill>
                  <a:schemeClr val="bg1"/>
                </a:solidFill>
              </a:rPr>
              <a:t>South Dublin County Council</a:t>
            </a:r>
          </a:p>
        </p:txBody>
      </p:sp>
      <p:sp>
        <p:nvSpPr>
          <p:cNvPr id="24580" name="Rectangle 4"/>
          <p:cNvSpPr>
            <a:spLocks noChangeArrowheads="1"/>
          </p:cNvSpPr>
          <p:nvPr/>
        </p:nvSpPr>
        <p:spPr bwMode="auto">
          <a:xfrm>
            <a:off x="395288" y="5734050"/>
            <a:ext cx="83058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endParaRPr lang="en-GB" altLang="en-US">
              <a:solidFill>
                <a:schemeClr val="bg1"/>
              </a:solidFill>
            </a:endParaRPr>
          </a:p>
        </p:txBody>
      </p:sp>
      <p:sp>
        <p:nvSpPr>
          <p:cNvPr id="2" name="TextBox 1"/>
          <p:cNvSpPr txBox="1"/>
          <p:nvPr/>
        </p:nvSpPr>
        <p:spPr>
          <a:xfrm>
            <a:off x="598781" y="2907761"/>
            <a:ext cx="7848872" cy="2677656"/>
          </a:xfrm>
          <a:prstGeom prst="rect">
            <a:avLst/>
          </a:prstGeom>
          <a:noFill/>
        </p:spPr>
        <p:txBody>
          <a:bodyPr wrap="square" rtlCol="0">
            <a:spAutoFit/>
          </a:bodyPr>
          <a:lstStyle/>
          <a:p>
            <a:r>
              <a:rPr lang="en-IE" sz="2800" dirty="0" smtClean="0"/>
              <a:t>Significant Water Management Issues - Public Consultation Document</a:t>
            </a:r>
          </a:p>
          <a:p>
            <a:endParaRPr lang="en-IE" sz="2800" dirty="0"/>
          </a:p>
          <a:p>
            <a:r>
              <a:rPr lang="en-IE" sz="2800" dirty="0" smtClean="0"/>
              <a:t>Consultation </a:t>
            </a:r>
          </a:p>
          <a:p>
            <a:r>
              <a:rPr lang="en-IE" sz="2800" dirty="0"/>
              <a:t>	O</a:t>
            </a:r>
            <a:r>
              <a:rPr lang="en-IE" sz="2800" dirty="0" smtClean="0"/>
              <a:t>pen 17 June 2015 </a:t>
            </a:r>
          </a:p>
          <a:p>
            <a:r>
              <a:rPr lang="en-IE" sz="2800" dirty="0"/>
              <a:t>	</a:t>
            </a:r>
            <a:r>
              <a:rPr lang="en-IE" sz="2800" dirty="0" smtClean="0"/>
              <a:t>Closed 18 December 2015</a:t>
            </a:r>
            <a:endParaRPr lang="en-IE" sz="2800" dirty="0"/>
          </a:p>
        </p:txBody>
      </p:sp>
      <p:sp>
        <p:nvSpPr>
          <p:cNvPr id="3" name="TextBox 2"/>
          <p:cNvSpPr txBox="1"/>
          <p:nvPr/>
        </p:nvSpPr>
        <p:spPr>
          <a:xfrm>
            <a:off x="611560" y="5971017"/>
            <a:ext cx="8089528" cy="307777"/>
          </a:xfrm>
          <a:prstGeom prst="rect">
            <a:avLst/>
          </a:prstGeom>
          <a:noFill/>
        </p:spPr>
        <p:txBody>
          <a:bodyPr wrap="square" rtlCol="0">
            <a:spAutoFit/>
          </a:bodyPr>
          <a:lstStyle/>
          <a:p>
            <a:r>
              <a:rPr lang="en-IE" sz="1400" dirty="0" smtClean="0"/>
              <a:t>Presentation to November 2015 Environment, Public Realm and Climate Change SPC Meeting</a:t>
            </a:r>
            <a:endParaRPr lang="en-IE"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48763" cy="6859588"/>
          </a:xfrm>
          <a:prstGeom prst="rect">
            <a:avLst/>
          </a:prstGeom>
          <a:noFill/>
          <a:extLst>
            <a:ext uri="{909E8E84-426E-40DD-AFC4-6F175D3DCCD1}">
              <a14:hiddenFill xmlns:a14="http://schemas.microsoft.com/office/drawing/2010/main">
                <a:solidFill>
                  <a:srgbClr val="FFFFFF"/>
                </a:solidFill>
              </a14:hiddenFill>
            </a:ext>
          </a:extLst>
        </p:spPr>
      </p:pic>
      <p:sp>
        <p:nvSpPr>
          <p:cNvPr id="26627" name="Rectangle 3"/>
          <p:cNvSpPr>
            <a:spLocks noChangeArrowheads="1"/>
          </p:cNvSpPr>
          <p:nvPr/>
        </p:nvSpPr>
        <p:spPr bwMode="auto">
          <a:xfrm>
            <a:off x="323850" y="1700213"/>
            <a:ext cx="80581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sz="7200">
              <a:solidFill>
                <a:srgbClr val="D95E00"/>
              </a:solidFill>
            </a:endParaRPr>
          </a:p>
        </p:txBody>
      </p:sp>
      <p:sp>
        <p:nvSpPr>
          <p:cNvPr id="26672" name="Rectangle 48"/>
          <p:cNvSpPr>
            <a:spLocks noGrp="1" noChangeArrowheads="1"/>
          </p:cNvSpPr>
          <p:nvPr>
            <p:ph/>
          </p:nvPr>
        </p:nvSpPr>
        <p:spPr>
          <a:xfrm>
            <a:off x="179511" y="1052736"/>
            <a:ext cx="5298677" cy="1584176"/>
          </a:xfrm>
        </p:spPr>
        <p:txBody>
          <a:bodyPr/>
          <a:lstStyle/>
          <a:p>
            <a:pPr marL="0" indent="0">
              <a:buNone/>
            </a:pPr>
            <a:r>
              <a:rPr lang="en-IE" sz="2400" b="1" dirty="0" smtClean="0"/>
              <a:t>Part 5: The Environmental Issues to be Addressed (Environmental Pressures)</a:t>
            </a:r>
            <a:endParaRPr lang="en-GB" altLang="en-US" sz="2400" dirty="0"/>
          </a:p>
        </p:txBody>
      </p:sp>
      <p:sp>
        <p:nvSpPr>
          <p:cNvPr id="2" name="Rectangle 1"/>
          <p:cNvSpPr/>
          <p:nvPr/>
        </p:nvSpPr>
        <p:spPr>
          <a:xfrm>
            <a:off x="179511" y="2636912"/>
            <a:ext cx="7488832" cy="3416320"/>
          </a:xfrm>
          <a:prstGeom prst="rect">
            <a:avLst/>
          </a:prstGeom>
        </p:spPr>
        <p:txBody>
          <a:bodyPr wrap="square">
            <a:spAutoFit/>
          </a:bodyPr>
          <a:lstStyle/>
          <a:p>
            <a:pPr marL="514350" indent="-514350">
              <a:buFont typeface="+mj-lt"/>
              <a:buAutoNum type="arabicPeriod"/>
            </a:pPr>
            <a:r>
              <a:rPr lang="en-IE" sz="2400" dirty="0" smtClean="0"/>
              <a:t>Pollution of waters caused by nutrient enrichment</a:t>
            </a:r>
          </a:p>
          <a:p>
            <a:pPr marL="514350" indent="-514350">
              <a:buFont typeface="+mj-lt"/>
              <a:buAutoNum type="arabicPeriod"/>
            </a:pPr>
            <a:r>
              <a:rPr lang="en-IE" sz="2400" dirty="0" smtClean="0"/>
              <a:t>Water and Health</a:t>
            </a:r>
          </a:p>
          <a:p>
            <a:pPr marL="514350" indent="-514350">
              <a:buFont typeface="+mj-lt"/>
              <a:buAutoNum type="arabicPeriod"/>
            </a:pPr>
            <a:r>
              <a:rPr lang="en-IE" sz="2400" dirty="0" smtClean="0"/>
              <a:t>Fine Sediment</a:t>
            </a:r>
          </a:p>
          <a:p>
            <a:pPr marL="514350" indent="-514350">
              <a:buFont typeface="+mj-lt"/>
              <a:buAutoNum type="arabicPeriod"/>
            </a:pPr>
            <a:r>
              <a:rPr lang="en-IE" sz="2400" dirty="0" smtClean="0"/>
              <a:t>Physical Changes</a:t>
            </a:r>
          </a:p>
          <a:p>
            <a:pPr marL="514350" indent="-514350">
              <a:buFont typeface="+mj-lt"/>
              <a:buAutoNum type="arabicPeriod"/>
            </a:pPr>
            <a:r>
              <a:rPr lang="en-IE" sz="2400" dirty="0" smtClean="0"/>
              <a:t>Abstractions and Flows</a:t>
            </a:r>
          </a:p>
          <a:p>
            <a:pPr marL="514350" indent="-514350">
              <a:buFont typeface="+mj-lt"/>
              <a:buAutoNum type="arabicPeriod"/>
            </a:pPr>
            <a:r>
              <a:rPr lang="en-IE" sz="2400" dirty="0" smtClean="0"/>
              <a:t>Hazardous Chemicals</a:t>
            </a:r>
          </a:p>
          <a:p>
            <a:pPr marL="514350" indent="-514350">
              <a:buFont typeface="+mj-lt"/>
              <a:buAutoNum type="arabicPeriod"/>
            </a:pPr>
            <a:r>
              <a:rPr lang="en-IE" sz="2400" dirty="0" smtClean="0"/>
              <a:t>Climate Change</a:t>
            </a:r>
          </a:p>
          <a:p>
            <a:pPr marL="514350" indent="-514350">
              <a:buFont typeface="+mj-lt"/>
              <a:buAutoNum type="arabicPeriod"/>
            </a:pPr>
            <a:r>
              <a:rPr lang="en-IE" sz="2400" dirty="0" smtClean="0"/>
              <a:t>Invasive Alien species</a:t>
            </a:r>
          </a:p>
          <a:p>
            <a:pPr marL="514350" indent="-514350">
              <a:buFont typeface="+mj-lt"/>
              <a:buAutoNum type="arabicPeriod"/>
            </a:pPr>
            <a:r>
              <a:rPr lang="en-IE" sz="2400" dirty="0" smtClean="0"/>
              <a:t>Loss of High status Waters</a:t>
            </a:r>
            <a:endParaRPr lang="en-IE" sz="2400" dirty="0"/>
          </a:p>
        </p:txBody>
      </p:sp>
    </p:spTree>
    <p:extLst>
      <p:ext uri="{BB962C8B-B14F-4D97-AF65-F5344CB8AC3E}">
        <p14:creationId xmlns:p14="http://schemas.microsoft.com/office/powerpoint/2010/main" val="2125864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9330"/>
            <a:ext cx="9148763" cy="6859588"/>
          </a:xfrm>
          <a:prstGeom prst="rect">
            <a:avLst/>
          </a:prstGeom>
          <a:noFill/>
          <a:extLst>
            <a:ext uri="{909E8E84-426E-40DD-AFC4-6F175D3DCCD1}">
              <a14:hiddenFill xmlns:a14="http://schemas.microsoft.com/office/drawing/2010/main">
                <a:solidFill>
                  <a:srgbClr val="FFFFFF"/>
                </a:solidFill>
              </a14:hiddenFill>
            </a:ext>
          </a:extLst>
        </p:spPr>
      </p:pic>
      <p:sp>
        <p:nvSpPr>
          <p:cNvPr id="26627" name="Rectangle 3"/>
          <p:cNvSpPr>
            <a:spLocks noChangeArrowheads="1"/>
          </p:cNvSpPr>
          <p:nvPr/>
        </p:nvSpPr>
        <p:spPr bwMode="auto">
          <a:xfrm>
            <a:off x="323850" y="1700213"/>
            <a:ext cx="80581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sz="7200">
              <a:solidFill>
                <a:srgbClr val="D95E00"/>
              </a:solidFill>
            </a:endParaRPr>
          </a:p>
        </p:txBody>
      </p:sp>
      <p:sp>
        <p:nvSpPr>
          <p:cNvPr id="26672" name="Rectangle 48"/>
          <p:cNvSpPr>
            <a:spLocks noGrp="1" noChangeArrowheads="1"/>
          </p:cNvSpPr>
          <p:nvPr>
            <p:ph/>
          </p:nvPr>
        </p:nvSpPr>
        <p:spPr>
          <a:xfrm>
            <a:off x="323850" y="644217"/>
            <a:ext cx="6881019" cy="1079525"/>
          </a:xfrm>
        </p:spPr>
        <p:txBody>
          <a:bodyPr/>
          <a:lstStyle/>
          <a:p>
            <a:endParaRPr lang="en-IE" b="1" dirty="0" smtClean="0"/>
          </a:p>
          <a:p>
            <a:pPr marL="0" indent="0">
              <a:buNone/>
            </a:pPr>
            <a:r>
              <a:rPr lang="en-IE" b="1" dirty="0" smtClean="0"/>
              <a:t>To summarise</a:t>
            </a:r>
            <a:endParaRPr lang="en-GB" altLang="en-US" dirty="0"/>
          </a:p>
        </p:txBody>
      </p:sp>
      <p:sp>
        <p:nvSpPr>
          <p:cNvPr id="2" name="Rectangle 1"/>
          <p:cNvSpPr/>
          <p:nvPr/>
        </p:nvSpPr>
        <p:spPr>
          <a:xfrm>
            <a:off x="301016" y="2132856"/>
            <a:ext cx="8537203" cy="4093428"/>
          </a:xfrm>
          <a:prstGeom prst="rect">
            <a:avLst/>
          </a:prstGeom>
        </p:spPr>
        <p:txBody>
          <a:bodyPr wrap="square">
            <a:spAutoFit/>
          </a:bodyPr>
          <a:lstStyle/>
          <a:p>
            <a:pPr marL="0" indent="0">
              <a:buNone/>
            </a:pPr>
            <a:r>
              <a:rPr lang="en-IE" sz="2000" dirty="0" smtClean="0"/>
              <a:t>The Minister wants people to have your say. People are therefore invited to consider the following: </a:t>
            </a:r>
          </a:p>
          <a:p>
            <a:pPr marL="342900" indent="-342900">
              <a:buFont typeface="Arial" panose="020B0604020202020204" pitchFamily="34" charset="0"/>
              <a:buChar char="•"/>
            </a:pPr>
            <a:r>
              <a:rPr lang="en-IE" sz="2000" dirty="0" smtClean="0"/>
              <a:t>Do people agree that the issues facing Ireland’s waters are correctly set out in this document? </a:t>
            </a:r>
          </a:p>
          <a:p>
            <a:pPr marL="342900" indent="-342900">
              <a:buFont typeface="Arial" panose="020B0604020202020204" pitchFamily="34" charset="0"/>
              <a:buChar char="•"/>
            </a:pPr>
            <a:r>
              <a:rPr lang="en-IE" sz="2000" dirty="0" smtClean="0"/>
              <a:t>Are people aware of other issues that should be highlighted? </a:t>
            </a:r>
          </a:p>
          <a:p>
            <a:pPr marL="342900" indent="-342900">
              <a:buFont typeface="Arial" panose="020B0604020202020204" pitchFamily="34" charset="0"/>
              <a:buChar char="•"/>
            </a:pPr>
            <a:r>
              <a:rPr lang="en-IE" sz="2000" dirty="0" smtClean="0"/>
              <a:t>What do people think are the most important issues to be addressed between now and 2021? </a:t>
            </a:r>
          </a:p>
          <a:p>
            <a:pPr marL="342900" indent="-342900">
              <a:buFont typeface="Arial" panose="020B0604020202020204" pitchFamily="34" charset="0"/>
              <a:buChar char="•"/>
            </a:pPr>
            <a:r>
              <a:rPr lang="en-IE" sz="2000" dirty="0" smtClean="0"/>
              <a:t>How do people think the challenges identified should be tackled and what would people do first? </a:t>
            </a:r>
          </a:p>
          <a:p>
            <a:r>
              <a:rPr lang="en-IE" sz="2000" dirty="0" smtClean="0"/>
              <a:t>On each issue the Minister is looking for people’s feedback as to what government should do and how everyone can work together to achieve healthy, resilient, productive and valued water resources that support vibrant communities</a:t>
            </a:r>
            <a:r>
              <a:rPr lang="en-IE" dirty="0" smtClean="0"/>
              <a:t>.</a:t>
            </a:r>
            <a:endParaRPr lang="en-IE" dirty="0"/>
          </a:p>
        </p:txBody>
      </p:sp>
    </p:spTree>
    <p:extLst>
      <p:ext uri="{BB962C8B-B14F-4D97-AF65-F5344CB8AC3E}">
        <p14:creationId xmlns:p14="http://schemas.microsoft.com/office/powerpoint/2010/main" val="764602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48763" cy="6859588"/>
          </a:xfrm>
          <a:prstGeom prst="rect">
            <a:avLst/>
          </a:prstGeom>
          <a:noFill/>
          <a:extLst>
            <a:ext uri="{909E8E84-426E-40DD-AFC4-6F175D3DCCD1}">
              <a14:hiddenFill xmlns:a14="http://schemas.microsoft.com/office/drawing/2010/main">
                <a:solidFill>
                  <a:srgbClr val="FFFFFF"/>
                </a:solidFill>
              </a14:hiddenFill>
            </a:ext>
          </a:extLst>
        </p:spPr>
      </p:pic>
      <p:sp>
        <p:nvSpPr>
          <p:cNvPr id="26627" name="Rectangle 3"/>
          <p:cNvSpPr>
            <a:spLocks noChangeArrowheads="1"/>
          </p:cNvSpPr>
          <p:nvPr/>
        </p:nvSpPr>
        <p:spPr bwMode="auto">
          <a:xfrm>
            <a:off x="323850" y="1700213"/>
            <a:ext cx="80581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sz="7200">
              <a:solidFill>
                <a:srgbClr val="D95E00"/>
              </a:solidFill>
            </a:endParaRPr>
          </a:p>
        </p:txBody>
      </p:sp>
      <p:sp>
        <p:nvSpPr>
          <p:cNvPr id="26672" name="Rectangle 48"/>
          <p:cNvSpPr>
            <a:spLocks noGrp="1" noChangeArrowheads="1"/>
          </p:cNvSpPr>
          <p:nvPr>
            <p:ph/>
          </p:nvPr>
        </p:nvSpPr>
        <p:spPr>
          <a:xfrm>
            <a:off x="323849" y="980728"/>
            <a:ext cx="7900987" cy="1138138"/>
          </a:xfrm>
        </p:spPr>
        <p:txBody>
          <a:bodyPr/>
          <a:lstStyle/>
          <a:p>
            <a:pPr marL="0" indent="0">
              <a:buNone/>
            </a:pPr>
            <a:r>
              <a:rPr lang="en-IE" b="1" dirty="0" smtClean="0"/>
              <a:t>What happens next?</a:t>
            </a:r>
            <a:endParaRPr lang="en-GB" altLang="en-US" dirty="0"/>
          </a:p>
        </p:txBody>
      </p:sp>
      <p:sp>
        <p:nvSpPr>
          <p:cNvPr id="2" name="Rectangle 1"/>
          <p:cNvSpPr/>
          <p:nvPr/>
        </p:nvSpPr>
        <p:spPr>
          <a:xfrm>
            <a:off x="251519" y="1965648"/>
            <a:ext cx="8421885" cy="4524315"/>
          </a:xfrm>
          <a:prstGeom prst="rect">
            <a:avLst/>
          </a:prstGeom>
        </p:spPr>
        <p:txBody>
          <a:bodyPr wrap="square">
            <a:spAutoFit/>
          </a:bodyPr>
          <a:lstStyle/>
          <a:p>
            <a:r>
              <a:rPr lang="en-IE" sz="2400" dirty="0" smtClean="0"/>
              <a:t>Work on the preparation of river basin management plans is currently underway by the relevant authorities. Submissions received in response to this consultation will be taken into account in the preparation of these plans. </a:t>
            </a:r>
          </a:p>
          <a:p>
            <a:r>
              <a:rPr lang="en-IE" sz="2400" dirty="0" smtClean="0"/>
              <a:t>In addition: </a:t>
            </a:r>
          </a:p>
          <a:p>
            <a:r>
              <a:rPr lang="en-IE" sz="2400" dirty="0" smtClean="0"/>
              <a:t>• Draft river basin management plans will be published towards the end of 2016, and people will have a further opportunity to input and comment on these.  </a:t>
            </a:r>
          </a:p>
          <a:p>
            <a:r>
              <a:rPr lang="en-IE" sz="2400" dirty="0" smtClean="0"/>
              <a:t>• After further consultation and consideration of all submissions received, final river basin management plans will be adopted by the Minister and published in 2017; those plans will run to 2021.</a:t>
            </a:r>
            <a:endParaRPr lang="en-IE" sz="2400" dirty="0"/>
          </a:p>
        </p:txBody>
      </p:sp>
    </p:spTree>
    <p:extLst>
      <p:ext uri="{BB962C8B-B14F-4D97-AF65-F5344CB8AC3E}">
        <p14:creationId xmlns:p14="http://schemas.microsoft.com/office/powerpoint/2010/main" val="2007305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9148763" cy="6859588"/>
          </a:xfrm>
          <a:prstGeom prst="rect">
            <a:avLst/>
          </a:prstGeom>
          <a:noFill/>
          <a:extLst>
            <a:ext uri="{909E8E84-426E-40DD-AFC4-6F175D3DCCD1}">
              <a14:hiddenFill xmlns:a14="http://schemas.microsoft.com/office/drawing/2010/main">
                <a:solidFill>
                  <a:srgbClr val="FFFFFF"/>
                </a:solidFill>
              </a14:hiddenFill>
            </a:ext>
          </a:extLst>
        </p:spPr>
      </p:pic>
      <p:sp>
        <p:nvSpPr>
          <p:cNvPr id="26627" name="Rectangle 3"/>
          <p:cNvSpPr>
            <a:spLocks noChangeArrowheads="1"/>
          </p:cNvSpPr>
          <p:nvPr/>
        </p:nvSpPr>
        <p:spPr bwMode="auto">
          <a:xfrm>
            <a:off x="323850" y="1700213"/>
            <a:ext cx="80581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sz="7200">
              <a:solidFill>
                <a:srgbClr val="D95E00"/>
              </a:solidFill>
            </a:endParaRPr>
          </a:p>
        </p:txBody>
      </p:sp>
      <p:sp>
        <p:nvSpPr>
          <p:cNvPr id="26672" name="Rectangle 48"/>
          <p:cNvSpPr>
            <a:spLocks noGrp="1" noChangeArrowheads="1"/>
          </p:cNvSpPr>
          <p:nvPr>
            <p:ph/>
          </p:nvPr>
        </p:nvSpPr>
        <p:spPr>
          <a:xfrm>
            <a:off x="251519" y="980728"/>
            <a:ext cx="7973317" cy="634082"/>
          </a:xfrm>
        </p:spPr>
        <p:txBody>
          <a:bodyPr/>
          <a:lstStyle/>
          <a:p>
            <a:pPr marL="0" indent="0">
              <a:buNone/>
            </a:pPr>
            <a:r>
              <a:rPr lang="en-IE" b="1" dirty="0" smtClean="0"/>
              <a:t>How to submit your views</a:t>
            </a:r>
            <a:endParaRPr lang="en-GB" altLang="en-US" dirty="0"/>
          </a:p>
        </p:txBody>
      </p:sp>
      <p:sp>
        <p:nvSpPr>
          <p:cNvPr id="2" name="Rectangle 1"/>
          <p:cNvSpPr/>
          <p:nvPr/>
        </p:nvSpPr>
        <p:spPr>
          <a:xfrm>
            <a:off x="323850" y="2217986"/>
            <a:ext cx="8349554" cy="2308324"/>
          </a:xfrm>
          <a:prstGeom prst="rect">
            <a:avLst/>
          </a:prstGeom>
        </p:spPr>
        <p:txBody>
          <a:bodyPr wrap="square">
            <a:spAutoFit/>
          </a:bodyPr>
          <a:lstStyle/>
          <a:p>
            <a:pPr marL="457200" indent="-457200">
              <a:buAutoNum type="arabicPeriod"/>
            </a:pPr>
            <a:r>
              <a:rPr lang="en-IE" sz="2400" dirty="0" smtClean="0"/>
              <a:t>Emailing to </a:t>
            </a:r>
            <a:r>
              <a:rPr lang="en-IE" sz="2400" dirty="0" smtClean="0">
                <a:solidFill>
                  <a:schemeClr val="accent2">
                    <a:lumMod val="75000"/>
                  </a:schemeClr>
                </a:solidFill>
              </a:rPr>
              <a:t>waterq@environ.ie</a:t>
            </a:r>
            <a:r>
              <a:rPr lang="en-IE" sz="2400" dirty="0" smtClean="0"/>
              <a:t> ; or </a:t>
            </a:r>
          </a:p>
          <a:p>
            <a:endParaRPr lang="en-IE" sz="2400" dirty="0" smtClean="0"/>
          </a:p>
          <a:p>
            <a:r>
              <a:rPr lang="en-IE" sz="2400" dirty="0" smtClean="0"/>
              <a:t>2. Sending a hard copy written response to the DECLG “WFD SWMI consultation, Water Quality Section, Department of the Environment, Community and Local Government, Newtown Road, Wexford”</a:t>
            </a:r>
            <a:endParaRPr lang="en-IE" sz="2400" dirty="0"/>
          </a:p>
        </p:txBody>
      </p:sp>
      <p:sp>
        <p:nvSpPr>
          <p:cNvPr id="3" name="Rectangle 2"/>
          <p:cNvSpPr/>
          <p:nvPr/>
        </p:nvSpPr>
        <p:spPr>
          <a:xfrm>
            <a:off x="395536" y="4720917"/>
            <a:ext cx="7717034" cy="646331"/>
          </a:xfrm>
          <a:prstGeom prst="rect">
            <a:avLst/>
          </a:prstGeom>
        </p:spPr>
        <p:txBody>
          <a:bodyPr wrap="square">
            <a:spAutoFit/>
          </a:bodyPr>
          <a:lstStyle/>
          <a:p>
            <a:r>
              <a:rPr lang="en-IE" b="1" dirty="0" smtClean="0"/>
              <a:t>The final date for responses in respect of this consultation phase is 18 December 2015</a:t>
            </a:r>
            <a:r>
              <a:rPr lang="en-IE" dirty="0" smtClean="0"/>
              <a:t>.</a:t>
            </a:r>
            <a:endParaRPr lang="en-IE" dirty="0"/>
          </a:p>
        </p:txBody>
      </p:sp>
      <p:sp>
        <p:nvSpPr>
          <p:cNvPr id="4" name="TextBox 3"/>
          <p:cNvSpPr txBox="1"/>
          <p:nvPr/>
        </p:nvSpPr>
        <p:spPr>
          <a:xfrm>
            <a:off x="427787" y="5977354"/>
            <a:ext cx="2736304" cy="461665"/>
          </a:xfrm>
          <a:prstGeom prst="rect">
            <a:avLst/>
          </a:prstGeom>
          <a:noFill/>
        </p:spPr>
        <p:txBody>
          <a:bodyPr wrap="square" rtlCol="0">
            <a:spAutoFit/>
          </a:bodyPr>
          <a:lstStyle/>
          <a:p>
            <a:r>
              <a:rPr lang="en-IE" sz="2400" b="1" dirty="0" smtClean="0"/>
              <a:t>End.</a:t>
            </a:r>
            <a:endParaRPr lang="en-IE" sz="2400" b="1" dirty="0"/>
          </a:p>
        </p:txBody>
      </p:sp>
    </p:spTree>
    <p:extLst>
      <p:ext uri="{BB962C8B-B14F-4D97-AF65-F5344CB8AC3E}">
        <p14:creationId xmlns:p14="http://schemas.microsoft.com/office/powerpoint/2010/main" val="950392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E"/>
          </a:p>
        </p:txBody>
      </p:sp>
      <p:pic>
        <p:nvPicPr>
          <p:cNvPr id="4" name="Picture 3"/>
          <p:cNvPicPr>
            <a:picLocks noChangeAspect="1"/>
          </p:cNvPicPr>
          <p:nvPr/>
        </p:nvPicPr>
        <p:blipFill>
          <a:blip r:embed="rId2"/>
          <a:stretch>
            <a:fillRect/>
          </a:stretch>
        </p:blipFill>
        <p:spPr>
          <a:xfrm>
            <a:off x="2411760" y="332656"/>
            <a:ext cx="4320480" cy="6121353"/>
          </a:xfrm>
          <a:prstGeom prst="rect">
            <a:avLst/>
          </a:prstGeom>
        </p:spPr>
      </p:pic>
      <p:sp>
        <p:nvSpPr>
          <p:cNvPr id="3" name="Subtitle 2"/>
          <p:cNvSpPr>
            <a:spLocks noGrp="1"/>
          </p:cNvSpPr>
          <p:nvPr>
            <p:ph type="subTitle" idx="1"/>
          </p:nvPr>
        </p:nvSpPr>
        <p:spPr/>
        <p:txBody>
          <a:bodyPr/>
          <a:lstStyle/>
          <a:p>
            <a:endParaRPr lang="en-IE" dirty="0"/>
          </a:p>
        </p:txBody>
      </p:sp>
    </p:spTree>
    <p:extLst>
      <p:ext uri="{BB962C8B-B14F-4D97-AF65-F5344CB8AC3E}">
        <p14:creationId xmlns:p14="http://schemas.microsoft.com/office/powerpoint/2010/main" val="2636491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6859588"/>
          </a:xfrm>
          <a:prstGeom prst="rect">
            <a:avLst/>
          </a:prstGeom>
          <a:noFill/>
          <a:extLst>
            <a:ext uri="{909E8E84-426E-40DD-AFC4-6F175D3DCCD1}">
              <a14:hiddenFill xmlns:a14="http://schemas.microsoft.com/office/drawing/2010/main">
                <a:solidFill>
                  <a:srgbClr val="FFFFFF"/>
                </a:solidFill>
              </a14:hiddenFill>
            </a:ext>
          </a:extLst>
        </p:spPr>
      </p:pic>
      <p:sp>
        <p:nvSpPr>
          <p:cNvPr id="21507" name="Rectangle 3"/>
          <p:cNvSpPr>
            <a:spLocks noChangeArrowheads="1"/>
          </p:cNvSpPr>
          <p:nvPr/>
        </p:nvSpPr>
        <p:spPr bwMode="auto">
          <a:xfrm>
            <a:off x="323850" y="1700213"/>
            <a:ext cx="80581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sz="7200">
              <a:solidFill>
                <a:srgbClr val="D95E00"/>
              </a:solidFill>
            </a:endParaRPr>
          </a:p>
        </p:txBody>
      </p:sp>
      <p:sp>
        <p:nvSpPr>
          <p:cNvPr id="21517" name="Rectangle 13"/>
          <p:cNvSpPr>
            <a:spLocks noGrp="1" noChangeArrowheads="1"/>
          </p:cNvSpPr>
          <p:nvPr>
            <p:ph/>
          </p:nvPr>
        </p:nvSpPr>
        <p:spPr/>
        <p:txBody>
          <a:bodyPr/>
          <a:lstStyle/>
          <a:p>
            <a:endParaRPr lang="en-IE" b="1" dirty="0" smtClean="0"/>
          </a:p>
          <a:p>
            <a:endParaRPr lang="en-IE" b="1" dirty="0" smtClean="0"/>
          </a:p>
          <a:p>
            <a:pPr marL="0" indent="0">
              <a:buNone/>
            </a:pPr>
            <a:r>
              <a:rPr lang="en-IE" b="1" dirty="0" smtClean="0"/>
              <a:t>Terms</a:t>
            </a:r>
          </a:p>
          <a:p>
            <a:r>
              <a:rPr lang="en-IE" dirty="0" smtClean="0"/>
              <a:t>Cycle 1 = 2009 to 2015 (6 years)</a:t>
            </a:r>
          </a:p>
          <a:p>
            <a:r>
              <a:rPr lang="en-IE" dirty="0" smtClean="0"/>
              <a:t>Cycle 2 = 2016 to 2021 (6 years)</a:t>
            </a:r>
          </a:p>
          <a:p>
            <a:r>
              <a:rPr lang="en-IE" dirty="0" smtClean="0"/>
              <a:t>RBD: River Basin District</a:t>
            </a:r>
          </a:p>
          <a:p>
            <a:endParaRPr lang="en-GB"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588"/>
            <a:ext cx="9148763" cy="6859588"/>
          </a:xfrm>
          <a:prstGeom prst="rect">
            <a:avLst/>
          </a:prstGeom>
          <a:noFill/>
          <a:extLst>
            <a:ext uri="{909E8E84-426E-40DD-AFC4-6F175D3DCCD1}">
              <a14:hiddenFill xmlns:a14="http://schemas.microsoft.com/office/drawing/2010/main">
                <a:solidFill>
                  <a:srgbClr val="FFFFFF"/>
                </a:solidFill>
              </a14:hiddenFill>
            </a:ext>
          </a:extLst>
        </p:spPr>
      </p:pic>
      <p:sp>
        <p:nvSpPr>
          <p:cNvPr id="21507" name="Rectangle 3"/>
          <p:cNvSpPr>
            <a:spLocks noChangeArrowheads="1"/>
          </p:cNvSpPr>
          <p:nvPr/>
        </p:nvSpPr>
        <p:spPr bwMode="auto">
          <a:xfrm>
            <a:off x="323850" y="1700213"/>
            <a:ext cx="80581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sz="7200">
              <a:solidFill>
                <a:srgbClr val="D95E00"/>
              </a:solidFill>
            </a:endParaRPr>
          </a:p>
        </p:txBody>
      </p:sp>
      <p:sp>
        <p:nvSpPr>
          <p:cNvPr id="21517" name="Rectangle 13"/>
          <p:cNvSpPr>
            <a:spLocks noGrp="1" noChangeArrowheads="1"/>
          </p:cNvSpPr>
          <p:nvPr>
            <p:ph/>
          </p:nvPr>
        </p:nvSpPr>
        <p:spPr>
          <a:xfrm>
            <a:off x="444810" y="1410106"/>
            <a:ext cx="7937190" cy="603150"/>
          </a:xfrm>
        </p:spPr>
        <p:txBody>
          <a:bodyPr/>
          <a:lstStyle/>
          <a:p>
            <a:pPr marL="0" indent="0">
              <a:buNone/>
            </a:pPr>
            <a:r>
              <a:rPr lang="en-IE" b="1" dirty="0" smtClean="0"/>
              <a:t>Consultation d</a:t>
            </a:r>
            <a:r>
              <a:rPr lang="en-IE" b="1" dirty="0" smtClean="0"/>
              <a:t>ocument layout</a:t>
            </a:r>
          </a:p>
        </p:txBody>
      </p:sp>
      <p:sp>
        <p:nvSpPr>
          <p:cNvPr id="2" name="Rectangle 1"/>
          <p:cNvSpPr/>
          <p:nvPr/>
        </p:nvSpPr>
        <p:spPr>
          <a:xfrm>
            <a:off x="539552" y="2274838"/>
            <a:ext cx="6318448" cy="2677656"/>
          </a:xfrm>
          <a:prstGeom prst="rect">
            <a:avLst/>
          </a:prstGeom>
        </p:spPr>
        <p:txBody>
          <a:bodyPr wrap="square">
            <a:spAutoFit/>
          </a:bodyPr>
          <a:lstStyle/>
          <a:p>
            <a:r>
              <a:rPr lang="en-IE" sz="2400" dirty="0" smtClean="0"/>
              <a:t>Part 1: Introduction </a:t>
            </a:r>
          </a:p>
          <a:p>
            <a:r>
              <a:rPr lang="en-IE" sz="2400" dirty="0" smtClean="0"/>
              <a:t>Part 2: Current condition of our waters </a:t>
            </a:r>
          </a:p>
          <a:p>
            <a:r>
              <a:rPr lang="en-IE" sz="2400" dirty="0" smtClean="0"/>
              <a:t>Part 3: Pressures on our water environment </a:t>
            </a:r>
          </a:p>
          <a:p>
            <a:r>
              <a:rPr lang="en-IE" sz="2400" dirty="0" smtClean="0"/>
              <a:t>Part 4: River basin management planning and the challenges ahead; and </a:t>
            </a:r>
          </a:p>
          <a:p>
            <a:r>
              <a:rPr lang="en-IE" sz="2400" dirty="0" smtClean="0"/>
              <a:t>Part 5: The environmental issues to be addressed.</a:t>
            </a:r>
            <a:endParaRPr lang="en-IE" sz="2400" dirty="0"/>
          </a:p>
        </p:txBody>
      </p:sp>
      <p:sp>
        <p:nvSpPr>
          <p:cNvPr id="6" name="Rectangle 5"/>
          <p:cNvSpPr/>
          <p:nvPr/>
        </p:nvSpPr>
        <p:spPr>
          <a:xfrm>
            <a:off x="444810" y="5141223"/>
            <a:ext cx="8087630" cy="338554"/>
          </a:xfrm>
          <a:prstGeom prst="rect">
            <a:avLst/>
          </a:prstGeom>
        </p:spPr>
        <p:txBody>
          <a:bodyPr wrap="square">
            <a:spAutoFit/>
          </a:bodyPr>
          <a:lstStyle/>
          <a:p>
            <a:r>
              <a:rPr lang="en-IE" sz="1600" dirty="0" smtClean="0">
                <a:solidFill>
                  <a:schemeClr val="accent2">
                    <a:lumMod val="75000"/>
                  </a:schemeClr>
                </a:solidFill>
              </a:rPr>
              <a:t>http://www.environ.ie/en/Publications/Environment/Water/FileDownLoad,38703,en.pdf</a:t>
            </a:r>
            <a:endParaRPr lang="en-IE" sz="1600" dirty="0">
              <a:solidFill>
                <a:schemeClr val="accent2">
                  <a:lumMod val="75000"/>
                </a:schemeClr>
              </a:solidFill>
            </a:endParaRPr>
          </a:p>
        </p:txBody>
      </p:sp>
    </p:spTree>
    <p:extLst>
      <p:ext uri="{BB962C8B-B14F-4D97-AF65-F5344CB8AC3E}">
        <p14:creationId xmlns:p14="http://schemas.microsoft.com/office/powerpoint/2010/main" val="3396566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9148763" cy="6859588"/>
          </a:xfrm>
          <a:prstGeom prst="rect">
            <a:avLst/>
          </a:prstGeom>
          <a:noFill/>
          <a:extLst>
            <a:ext uri="{909E8E84-426E-40DD-AFC4-6F175D3DCCD1}">
              <a14:hiddenFill xmlns:a14="http://schemas.microsoft.com/office/drawing/2010/main">
                <a:solidFill>
                  <a:srgbClr val="FFFFFF"/>
                </a:solidFill>
              </a14:hiddenFill>
            </a:ext>
          </a:extLst>
        </p:spPr>
      </p:pic>
      <p:sp>
        <p:nvSpPr>
          <p:cNvPr id="26627" name="Rectangle 3"/>
          <p:cNvSpPr>
            <a:spLocks noChangeArrowheads="1"/>
          </p:cNvSpPr>
          <p:nvPr/>
        </p:nvSpPr>
        <p:spPr bwMode="auto">
          <a:xfrm>
            <a:off x="323850" y="1700213"/>
            <a:ext cx="80581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sz="7200">
              <a:solidFill>
                <a:srgbClr val="D95E00"/>
              </a:solidFill>
            </a:endParaRPr>
          </a:p>
        </p:txBody>
      </p:sp>
      <p:sp>
        <p:nvSpPr>
          <p:cNvPr id="26672" name="Rectangle 48"/>
          <p:cNvSpPr>
            <a:spLocks noGrp="1" noChangeArrowheads="1"/>
          </p:cNvSpPr>
          <p:nvPr>
            <p:ph/>
          </p:nvPr>
        </p:nvSpPr>
        <p:spPr>
          <a:xfrm>
            <a:off x="152400" y="980728"/>
            <a:ext cx="8229600" cy="792088"/>
          </a:xfrm>
        </p:spPr>
        <p:txBody>
          <a:bodyPr/>
          <a:lstStyle/>
          <a:p>
            <a:pPr marL="0" indent="0">
              <a:buNone/>
            </a:pPr>
            <a:r>
              <a:rPr lang="en-IE" b="1" dirty="0" smtClean="0"/>
              <a:t>Part 1: Introduction</a:t>
            </a:r>
            <a:endParaRPr lang="en-GB" altLang="en-US" dirty="0"/>
          </a:p>
        </p:txBody>
      </p:sp>
      <p:sp>
        <p:nvSpPr>
          <p:cNvPr id="2" name="Rectangle 1"/>
          <p:cNvSpPr/>
          <p:nvPr/>
        </p:nvSpPr>
        <p:spPr>
          <a:xfrm>
            <a:off x="152400" y="2033426"/>
            <a:ext cx="6705600" cy="369332"/>
          </a:xfrm>
          <a:prstGeom prst="rect">
            <a:avLst/>
          </a:prstGeom>
        </p:spPr>
        <p:txBody>
          <a:bodyPr wrap="square">
            <a:spAutoFit/>
          </a:bodyPr>
          <a:lstStyle/>
          <a:p>
            <a:r>
              <a:rPr lang="en-IE" dirty="0" smtClean="0"/>
              <a:t>The main issues discussed in the document are</a:t>
            </a:r>
            <a:endParaRPr lang="en-IE" dirty="0"/>
          </a:p>
        </p:txBody>
      </p:sp>
      <p:pic>
        <p:nvPicPr>
          <p:cNvPr id="8" name="Content Placeholder 3"/>
          <p:cNvPicPr>
            <a:picLocks noChangeAspect="1"/>
          </p:cNvPicPr>
          <p:nvPr/>
        </p:nvPicPr>
        <p:blipFill>
          <a:blip r:embed="rId4"/>
          <a:stretch>
            <a:fillRect/>
          </a:stretch>
        </p:blipFill>
        <p:spPr>
          <a:xfrm>
            <a:off x="152400" y="2400927"/>
            <a:ext cx="8877300" cy="445805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6859588"/>
          </a:xfrm>
          <a:prstGeom prst="rect">
            <a:avLst/>
          </a:prstGeom>
          <a:noFill/>
          <a:extLst>
            <a:ext uri="{909E8E84-426E-40DD-AFC4-6F175D3DCCD1}">
              <a14:hiddenFill xmlns:a14="http://schemas.microsoft.com/office/drawing/2010/main">
                <a:solidFill>
                  <a:srgbClr val="FFFFFF"/>
                </a:solidFill>
              </a14:hiddenFill>
            </a:ext>
          </a:extLst>
        </p:spPr>
      </p:pic>
      <p:sp>
        <p:nvSpPr>
          <p:cNvPr id="21507" name="Rectangle 3"/>
          <p:cNvSpPr>
            <a:spLocks noChangeArrowheads="1"/>
          </p:cNvSpPr>
          <p:nvPr/>
        </p:nvSpPr>
        <p:spPr bwMode="auto">
          <a:xfrm>
            <a:off x="323850" y="1700213"/>
            <a:ext cx="80581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sz="7200">
              <a:solidFill>
                <a:srgbClr val="D95E00"/>
              </a:solidFill>
            </a:endParaRPr>
          </a:p>
        </p:txBody>
      </p:sp>
      <p:pic>
        <p:nvPicPr>
          <p:cNvPr id="5" name="Content Placeholder 3"/>
          <p:cNvPicPr>
            <a:picLocks noGrp="1" noChangeAspect="1"/>
          </p:cNvPicPr>
          <p:nvPr>
            <p:ph/>
          </p:nvPr>
        </p:nvPicPr>
        <p:blipFill>
          <a:blip r:embed="rId3"/>
          <a:stretch>
            <a:fillRect/>
          </a:stretch>
        </p:blipFill>
        <p:spPr>
          <a:xfrm>
            <a:off x="323850" y="1271694"/>
            <a:ext cx="4824537" cy="5586306"/>
          </a:xfrm>
          <a:prstGeom prst="rect">
            <a:avLst/>
          </a:prstGeom>
        </p:spPr>
      </p:pic>
      <p:sp>
        <p:nvSpPr>
          <p:cNvPr id="2" name="Rectangle 1"/>
          <p:cNvSpPr/>
          <p:nvPr/>
        </p:nvSpPr>
        <p:spPr>
          <a:xfrm>
            <a:off x="5148387" y="3933056"/>
            <a:ext cx="3557601" cy="646331"/>
          </a:xfrm>
          <a:prstGeom prst="rect">
            <a:avLst/>
          </a:prstGeom>
        </p:spPr>
        <p:txBody>
          <a:bodyPr wrap="square">
            <a:spAutoFit/>
          </a:bodyPr>
          <a:lstStyle/>
          <a:p>
            <a:r>
              <a:rPr lang="en-IE" b="1" dirty="0" smtClean="0"/>
              <a:t>New National and International  River Basin Districts</a:t>
            </a:r>
            <a:endParaRPr lang="en-IE" b="1" dirty="0" smtClean="0"/>
          </a:p>
        </p:txBody>
      </p:sp>
    </p:spTree>
    <p:extLst>
      <p:ext uri="{BB962C8B-B14F-4D97-AF65-F5344CB8AC3E}">
        <p14:creationId xmlns:p14="http://schemas.microsoft.com/office/powerpoint/2010/main" val="108699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20" y="27586"/>
            <a:ext cx="91487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6627" name="Rectangle 3"/>
          <p:cNvSpPr>
            <a:spLocks noChangeArrowheads="1"/>
          </p:cNvSpPr>
          <p:nvPr/>
        </p:nvSpPr>
        <p:spPr bwMode="auto">
          <a:xfrm>
            <a:off x="323850" y="1700213"/>
            <a:ext cx="80581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sz="7200">
              <a:solidFill>
                <a:srgbClr val="D95E00"/>
              </a:solidFill>
            </a:endParaRPr>
          </a:p>
        </p:txBody>
      </p:sp>
      <p:sp>
        <p:nvSpPr>
          <p:cNvPr id="26672" name="Rectangle 48"/>
          <p:cNvSpPr>
            <a:spLocks noGrp="1" noChangeArrowheads="1"/>
          </p:cNvSpPr>
          <p:nvPr>
            <p:ph/>
          </p:nvPr>
        </p:nvSpPr>
        <p:spPr>
          <a:xfrm>
            <a:off x="107504" y="1131144"/>
            <a:ext cx="5496965" cy="1138138"/>
          </a:xfrm>
        </p:spPr>
        <p:txBody>
          <a:bodyPr/>
          <a:lstStyle/>
          <a:p>
            <a:pPr marL="0" indent="0">
              <a:buNone/>
            </a:pPr>
            <a:r>
              <a:rPr lang="en-IE" b="1" dirty="0" smtClean="0"/>
              <a:t>Part 2: Current Condition of Our Waters</a:t>
            </a:r>
            <a:endParaRPr lang="en-GB" altLang="en-US" dirty="0"/>
          </a:p>
        </p:txBody>
      </p:sp>
      <p:sp>
        <p:nvSpPr>
          <p:cNvPr id="2" name="Rectangle 1"/>
          <p:cNvSpPr/>
          <p:nvPr/>
        </p:nvSpPr>
        <p:spPr>
          <a:xfrm>
            <a:off x="179512" y="2420888"/>
            <a:ext cx="8784976" cy="830997"/>
          </a:xfrm>
          <a:prstGeom prst="rect">
            <a:avLst/>
          </a:prstGeom>
        </p:spPr>
        <p:txBody>
          <a:bodyPr wrap="square">
            <a:spAutoFit/>
          </a:bodyPr>
          <a:lstStyle/>
          <a:p>
            <a:r>
              <a:rPr lang="en-IE" sz="1600" b="1" dirty="0" smtClean="0"/>
              <a:t>The water status assessment for 2010-2012 shows that 47% of rivers, 57% of lakes, 55% of estuaries and 7% of coastal waters (by area) were impacted (Figure 45 ). Only 1% of groundwater bodies are at poor chemical status.</a:t>
            </a:r>
            <a:endParaRPr lang="en-IE" sz="1600" dirty="0"/>
          </a:p>
        </p:txBody>
      </p:sp>
      <p:pic>
        <p:nvPicPr>
          <p:cNvPr id="6" name="Content Placeholder 3"/>
          <p:cNvPicPr>
            <a:picLocks noChangeAspect="1"/>
          </p:cNvPicPr>
          <p:nvPr/>
        </p:nvPicPr>
        <p:blipFill>
          <a:blip r:embed="rId3"/>
          <a:stretch>
            <a:fillRect/>
          </a:stretch>
        </p:blipFill>
        <p:spPr>
          <a:xfrm>
            <a:off x="179512" y="3328197"/>
            <a:ext cx="6578624" cy="3294695"/>
          </a:xfrm>
          <a:prstGeom prst="rect">
            <a:avLst/>
          </a:prstGeom>
        </p:spPr>
      </p:pic>
    </p:spTree>
    <p:extLst>
      <p:ext uri="{BB962C8B-B14F-4D97-AF65-F5344CB8AC3E}">
        <p14:creationId xmlns:p14="http://schemas.microsoft.com/office/powerpoint/2010/main" val="3720091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48763" cy="6859588"/>
          </a:xfrm>
          <a:prstGeom prst="rect">
            <a:avLst/>
          </a:prstGeom>
          <a:noFill/>
          <a:extLst>
            <a:ext uri="{909E8E84-426E-40DD-AFC4-6F175D3DCCD1}">
              <a14:hiddenFill xmlns:a14="http://schemas.microsoft.com/office/drawing/2010/main">
                <a:solidFill>
                  <a:srgbClr val="FFFFFF"/>
                </a:solidFill>
              </a14:hiddenFill>
            </a:ext>
          </a:extLst>
        </p:spPr>
      </p:pic>
      <p:sp>
        <p:nvSpPr>
          <p:cNvPr id="26627" name="Rectangle 3"/>
          <p:cNvSpPr>
            <a:spLocks noChangeArrowheads="1"/>
          </p:cNvSpPr>
          <p:nvPr/>
        </p:nvSpPr>
        <p:spPr bwMode="auto">
          <a:xfrm>
            <a:off x="323850" y="1700213"/>
            <a:ext cx="80581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sz="7200">
              <a:solidFill>
                <a:srgbClr val="D95E00"/>
              </a:solidFill>
            </a:endParaRPr>
          </a:p>
        </p:txBody>
      </p:sp>
      <p:sp>
        <p:nvSpPr>
          <p:cNvPr id="26672" name="Rectangle 48"/>
          <p:cNvSpPr>
            <a:spLocks noGrp="1" noChangeArrowheads="1"/>
          </p:cNvSpPr>
          <p:nvPr>
            <p:ph/>
          </p:nvPr>
        </p:nvSpPr>
        <p:spPr>
          <a:xfrm>
            <a:off x="107504" y="1124744"/>
            <a:ext cx="5832648" cy="994122"/>
          </a:xfrm>
        </p:spPr>
        <p:txBody>
          <a:bodyPr/>
          <a:lstStyle/>
          <a:p>
            <a:pPr marL="0" indent="0">
              <a:buNone/>
            </a:pPr>
            <a:r>
              <a:rPr lang="en-IE" b="1" dirty="0" smtClean="0"/>
              <a:t>Part 3: Pressures on Our Water Environment</a:t>
            </a:r>
            <a:endParaRPr lang="en-GB" altLang="en-US" dirty="0"/>
          </a:p>
        </p:txBody>
      </p:sp>
      <p:sp>
        <p:nvSpPr>
          <p:cNvPr id="2" name="Rectangle 1"/>
          <p:cNvSpPr/>
          <p:nvPr/>
        </p:nvSpPr>
        <p:spPr>
          <a:xfrm>
            <a:off x="107504" y="2551836"/>
            <a:ext cx="8136904" cy="2677656"/>
          </a:xfrm>
          <a:prstGeom prst="rect">
            <a:avLst/>
          </a:prstGeom>
        </p:spPr>
        <p:txBody>
          <a:bodyPr wrap="square">
            <a:spAutoFit/>
          </a:bodyPr>
          <a:lstStyle/>
          <a:p>
            <a:pPr marL="285750" indent="-285750">
              <a:buFont typeface="Arial" panose="020B0604020202020204" pitchFamily="34" charset="0"/>
              <a:buChar char="•"/>
            </a:pPr>
            <a:r>
              <a:rPr lang="en-IE" sz="2800" dirty="0" smtClean="0"/>
              <a:t>Urban Wastewater Discharges</a:t>
            </a:r>
          </a:p>
          <a:p>
            <a:pPr marL="285750" indent="-285750">
              <a:buFont typeface="Arial" panose="020B0604020202020204" pitchFamily="34" charset="0"/>
              <a:buChar char="•"/>
            </a:pPr>
            <a:r>
              <a:rPr lang="en-IE" sz="2800" dirty="0" smtClean="0"/>
              <a:t>Agriculture</a:t>
            </a:r>
            <a:endParaRPr lang="en-IE" sz="2800" dirty="0"/>
          </a:p>
          <a:p>
            <a:pPr marL="285750" indent="-285750">
              <a:buFont typeface="Arial" panose="020B0604020202020204" pitchFamily="34" charset="0"/>
              <a:buChar char="•"/>
            </a:pPr>
            <a:r>
              <a:rPr lang="en-IE" sz="2800" dirty="0" smtClean="0"/>
              <a:t>Forestry</a:t>
            </a:r>
            <a:endParaRPr lang="en-IE" sz="2800" dirty="0"/>
          </a:p>
          <a:p>
            <a:pPr marL="285750" indent="-285750">
              <a:buFont typeface="Arial" panose="020B0604020202020204" pitchFamily="34" charset="0"/>
              <a:buChar char="•"/>
            </a:pPr>
            <a:r>
              <a:rPr lang="en-IE" sz="2800" dirty="0" smtClean="0"/>
              <a:t>Homes and Gardens</a:t>
            </a:r>
          </a:p>
          <a:p>
            <a:pPr marL="285750" indent="-285750">
              <a:buFont typeface="Arial" panose="020B0604020202020204" pitchFamily="34" charset="0"/>
              <a:buChar char="•"/>
            </a:pPr>
            <a:r>
              <a:rPr lang="en-IE" sz="2800" dirty="0" smtClean="0"/>
              <a:t>Industrial Discharges</a:t>
            </a:r>
          </a:p>
          <a:p>
            <a:pPr marL="285750" indent="-285750">
              <a:buFont typeface="Arial" panose="020B0604020202020204" pitchFamily="34" charset="0"/>
              <a:buChar char="•"/>
            </a:pPr>
            <a:r>
              <a:rPr lang="en-IE" sz="2800" dirty="0" smtClean="0"/>
              <a:t>Activities spreading alien invasive species</a:t>
            </a:r>
            <a:endParaRPr lang="en-IE" sz="2800" dirty="0" smtClean="0"/>
          </a:p>
        </p:txBody>
      </p:sp>
    </p:spTree>
    <p:extLst>
      <p:ext uri="{BB962C8B-B14F-4D97-AF65-F5344CB8AC3E}">
        <p14:creationId xmlns:p14="http://schemas.microsoft.com/office/powerpoint/2010/main" val="1975730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 y="22718"/>
            <a:ext cx="91487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6627" name="Rectangle 3"/>
          <p:cNvSpPr>
            <a:spLocks noChangeArrowheads="1"/>
          </p:cNvSpPr>
          <p:nvPr/>
        </p:nvSpPr>
        <p:spPr bwMode="auto">
          <a:xfrm>
            <a:off x="323850" y="1700213"/>
            <a:ext cx="80581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sz="7200">
              <a:solidFill>
                <a:srgbClr val="D95E00"/>
              </a:solidFill>
            </a:endParaRPr>
          </a:p>
        </p:txBody>
      </p:sp>
      <p:sp>
        <p:nvSpPr>
          <p:cNvPr id="26672" name="Rectangle 48"/>
          <p:cNvSpPr>
            <a:spLocks noGrp="1" noChangeArrowheads="1"/>
          </p:cNvSpPr>
          <p:nvPr>
            <p:ph/>
          </p:nvPr>
        </p:nvSpPr>
        <p:spPr>
          <a:xfrm>
            <a:off x="251520" y="1124744"/>
            <a:ext cx="5904656" cy="1584176"/>
          </a:xfrm>
        </p:spPr>
        <p:txBody>
          <a:bodyPr/>
          <a:lstStyle/>
          <a:p>
            <a:pPr marL="0" indent="0">
              <a:buNone/>
            </a:pPr>
            <a:r>
              <a:rPr lang="en-IE" sz="2400" b="1" dirty="0" smtClean="0"/>
              <a:t>Part 4: River Basin Management Planning and the Challenges Ahead (societal factors)</a:t>
            </a:r>
            <a:endParaRPr lang="en-GB" altLang="en-US" sz="2400" dirty="0"/>
          </a:p>
        </p:txBody>
      </p:sp>
      <p:sp>
        <p:nvSpPr>
          <p:cNvPr id="3" name="Rectangle 2"/>
          <p:cNvSpPr/>
          <p:nvPr/>
        </p:nvSpPr>
        <p:spPr>
          <a:xfrm>
            <a:off x="179512" y="2679501"/>
            <a:ext cx="7992888" cy="3539430"/>
          </a:xfrm>
          <a:prstGeom prst="rect">
            <a:avLst/>
          </a:prstGeom>
        </p:spPr>
        <p:txBody>
          <a:bodyPr wrap="square">
            <a:spAutoFit/>
          </a:bodyPr>
          <a:lstStyle/>
          <a:p>
            <a:pPr marL="0" indent="0">
              <a:buNone/>
            </a:pPr>
            <a:r>
              <a:rPr lang="en-IE" sz="2800" b="1" u="sng" dirty="0" smtClean="0"/>
              <a:t>Issues are:</a:t>
            </a:r>
          </a:p>
          <a:p>
            <a:pPr marL="514350" indent="-514350">
              <a:buFont typeface="+mj-lt"/>
              <a:buAutoNum type="arabicPeriod"/>
            </a:pPr>
            <a:r>
              <a:rPr lang="en-IE" sz="2800" dirty="0" smtClean="0"/>
              <a:t>Affordability and Prioritisation</a:t>
            </a:r>
          </a:p>
          <a:p>
            <a:pPr marL="514350" indent="-514350">
              <a:buFont typeface="+mj-lt"/>
              <a:buAutoNum type="arabicPeriod"/>
            </a:pPr>
            <a:r>
              <a:rPr lang="en-IE" sz="2800" dirty="0" smtClean="0"/>
              <a:t>Public Engagement</a:t>
            </a:r>
          </a:p>
          <a:p>
            <a:pPr marL="514350" indent="-514350">
              <a:buFont typeface="+mj-lt"/>
              <a:buAutoNum type="arabicPeriod"/>
            </a:pPr>
            <a:r>
              <a:rPr lang="en-IE" sz="2800" dirty="0" smtClean="0"/>
              <a:t>Organisational Co-ordination</a:t>
            </a:r>
          </a:p>
          <a:p>
            <a:pPr marL="514350" indent="-514350">
              <a:buFont typeface="+mj-lt"/>
              <a:buAutoNum type="arabicPeriod"/>
            </a:pPr>
            <a:r>
              <a:rPr lang="en-IE" sz="2800" dirty="0" smtClean="0"/>
              <a:t>Co-ordination of Plan Implementation</a:t>
            </a:r>
          </a:p>
          <a:p>
            <a:pPr marL="514350" indent="-514350">
              <a:buFont typeface="+mj-lt"/>
              <a:buAutoNum type="arabicPeriod"/>
            </a:pPr>
            <a:r>
              <a:rPr lang="en-IE" sz="2800" dirty="0" smtClean="0"/>
              <a:t>Land-use Planning and Water</a:t>
            </a:r>
          </a:p>
          <a:p>
            <a:pPr marL="514350" indent="-514350">
              <a:buFont typeface="+mj-lt"/>
              <a:buAutoNum type="arabicPeriod"/>
            </a:pPr>
            <a:r>
              <a:rPr lang="en-IE" sz="2800" dirty="0" smtClean="0"/>
              <a:t>Floods and Water</a:t>
            </a:r>
          </a:p>
          <a:p>
            <a:pPr marL="514350" indent="-514350">
              <a:buFont typeface="+mj-lt"/>
              <a:buAutoNum type="arabicPeriod"/>
            </a:pPr>
            <a:r>
              <a:rPr lang="en-IE" sz="2800" dirty="0" smtClean="0"/>
              <a:t>Biodiversity Management and Water</a:t>
            </a:r>
            <a:endParaRPr lang="en-IE" sz="2800" dirty="0"/>
          </a:p>
        </p:txBody>
      </p:sp>
    </p:spTree>
    <p:extLst>
      <p:ext uri="{BB962C8B-B14F-4D97-AF65-F5344CB8AC3E}">
        <p14:creationId xmlns:p14="http://schemas.microsoft.com/office/powerpoint/2010/main" val="1465327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651</TotalTime>
  <Words>575</Words>
  <Application>Microsoft Office PowerPoint</Application>
  <PresentationFormat>On-screen Show (4:3)</PresentationFormat>
  <Paragraphs>73</Paragraphs>
  <Slides>13</Slides>
  <Notes>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 Dublin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eleech</dc:creator>
  <cp:lastModifiedBy>Richard Fitzpatrick</cp:lastModifiedBy>
  <cp:revision>28</cp:revision>
  <cp:lastPrinted>2015-11-02T14:51:50Z</cp:lastPrinted>
  <dcterms:created xsi:type="dcterms:W3CDTF">2008-12-19T14:36:15Z</dcterms:created>
  <dcterms:modified xsi:type="dcterms:W3CDTF">2015-11-02T15:15:04Z</dcterms:modified>
</cp:coreProperties>
</file>