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1" r:id="rId2"/>
    <p:sldMasterId id="2147483687" r:id="rId3"/>
    <p:sldMasterId id="2147483700" r:id="rId4"/>
  </p:sldMasterIdLst>
  <p:notesMasterIdLst>
    <p:notesMasterId r:id="rId22"/>
  </p:notesMasterIdLst>
  <p:handoutMasterIdLst>
    <p:handoutMasterId r:id="rId23"/>
  </p:handoutMasterIdLst>
  <p:sldIdLst>
    <p:sldId id="367" r:id="rId5"/>
    <p:sldId id="396" r:id="rId6"/>
    <p:sldId id="397" r:id="rId7"/>
    <p:sldId id="395" r:id="rId8"/>
    <p:sldId id="402" r:id="rId9"/>
    <p:sldId id="381" r:id="rId10"/>
    <p:sldId id="407" r:id="rId11"/>
    <p:sldId id="404" r:id="rId12"/>
    <p:sldId id="326" r:id="rId13"/>
    <p:sldId id="406" r:id="rId14"/>
    <p:sldId id="408" r:id="rId15"/>
    <p:sldId id="410" r:id="rId16"/>
    <p:sldId id="411" r:id="rId17"/>
    <p:sldId id="380" r:id="rId18"/>
    <p:sldId id="390" r:id="rId19"/>
    <p:sldId id="391" r:id="rId20"/>
    <p:sldId id="393" r:id="rId2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68425" indent="317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5625" indent="317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333" autoAdjust="0"/>
  </p:normalViewPr>
  <p:slideViewPr>
    <p:cSldViewPr>
      <p:cViewPr varScale="1">
        <p:scale>
          <a:sx n="80" d="100"/>
          <a:sy n="80" d="100"/>
        </p:scale>
        <p:origin x="-14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4B788ABA-2E36-49D4-A3F8-6835E015A5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8DE5D135-9A62-4A4C-9BF7-39259704F7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5pPr>
    <a:lvl6pPr marL="2282045" algn="l" defTabSz="912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456" algn="l" defTabSz="912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865" algn="l" defTabSz="912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275" algn="l" defTabSz="912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E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9163C-7D56-46A0-8F50-1D34FDECD3F3}" type="slidenum">
              <a:rPr lang="en-GB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24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E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A12D2-5B00-490C-AA57-5A70EB590099}" type="slidenum">
              <a:rPr lang="en-GB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4516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E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95DCB-1F2E-435D-9BA5-6D60F322BFA8}" type="slidenum">
              <a:rPr lang="en-GB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6564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E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B4F7E-4523-4DE6-9B23-CF1EC84ADED9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95E78-BA7D-4128-B5BE-58B9579D6A6A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15</a:t>
            </a:fld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07" indent="0" algn="ctr">
              <a:buNone/>
              <a:defRPr/>
            </a:lvl2pPr>
            <a:lvl3pPr marL="912818" indent="0" algn="ctr">
              <a:buNone/>
              <a:defRPr/>
            </a:lvl3pPr>
            <a:lvl4pPr marL="1369227" indent="0" algn="ctr">
              <a:buNone/>
              <a:defRPr/>
            </a:lvl4pPr>
            <a:lvl5pPr marL="1825637" indent="0" algn="ctr">
              <a:buNone/>
              <a:defRPr/>
            </a:lvl5pPr>
            <a:lvl6pPr marL="2282045" indent="0" algn="ctr">
              <a:buNone/>
              <a:defRPr/>
            </a:lvl6pPr>
            <a:lvl7pPr marL="2738456" indent="0" algn="ctr">
              <a:buNone/>
              <a:defRPr/>
            </a:lvl7pPr>
            <a:lvl8pPr marL="3194865" indent="0" algn="ctr">
              <a:buNone/>
              <a:defRPr/>
            </a:lvl8pPr>
            <a:lvl9pPr marL="36512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07" indent="0">
              <a:buNone/>
              <a:defRPr sz="2800"/>
            </a:lvl2pPr>
            <a:lvl3pPr marL="912818" indent="0">
              <a:buNone/>
              <a:defRPr sz="2400"/>
            </a:lvl3pPr>
            <a:lvl4pPr marL="1369227" indent="0">
              <a:buNone/>
              <a:defRPr sz="2000"/>
            </a:lvl4pPr>
            <a:lvl5pPr marL="1825637" indent="0">
              <a:buNone/>
              <a:defRPr sz="2000"/>
            </a:lvl5pPr>
            <a:lvl6pPr marL="2282045" indent="0">
              <a:buNone/>
              <a:defRPr sz="2000"/>
            </a:lvl6pPr>
            <a:lvl7pPr marL="2738456" indent="0">
              <a:buNone/>
              <a:defRPr sz="2000"/>
            </a:lvl7pPr>
            <a:lvl8pPr marL="3194865" indent="0">
              <a:buNone/>
              <a:defRPr sz="2000"/>
            </a:lvl8pPr>
            <a:lvl9pPr marL="3651275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07" indent="0">
              <a:buNone/>
              <a:defRPr sz="1200"/>
            </a:lvl2pPr>
            <a:lvl3pPr marL="912818" indent="0">
              <a:buNone/>
              <a:defRPr sz="1000"/>
            </a:lvl3pPr>
            <a:lvl4pPr marL="1369227" indent="0">
              <a:buNone/>
              <a:defRPr sz="900"/>
            </a:lvl4pPr>
            <a:lvl5pPr marL="1825637" indent="0">
              <a:buNone/>
              <a:defRPr sz="900"/>
            </a:lvl5pPr>
            <a:lvl6pPr marL="2282045" indent="0">
              <a:buNone/>
              <a:defRPr sz="900"/>
            </a:lvl6pPr>
            <a:lvl7pPr marL="2738456" indent="0">
              <a:buNone/>
              <a:defRPr sz="900"/>
            </a:lvl7pPr>
            <a:lvl8pPr marL="3194865" indent="0">
              <a:buNone/>
              <a:defRPr sz="900"/>
            </a:lvl8pPr>
            <a:lvl9pPr marL="36512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5"/>
            <a:ext cx="194310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5"/>
            <a:ext cx="567690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"/>
          <p:cNvSpPr>
            <a:spLocks noChangeArrowheads="1"/>
          </p:cNvSpPr>
          <p:nvPr userDrawn="1"/>
        </p:nvSpPr>
        <p:spPr bwMode="auto">
          <a:xfrm>
            <a:off x="0" y="0"/>
            <a:ext cx="341947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271" tIns="45634" rIns="91271" bIns="45634" anchor="ctr"/>
          <a:lstStyle/>
          <a:p>
            <a:pPr algn="ctr" defTabSz="800267">
              <a:defRPr/>
            </a:pPr>
            <a:endParaRPr lang="en-US">
              <a:solidFill>
                <a:srgbClr val="2A2E33"/>
              </a:solidFill>
              <a:latin typeface="Tahoma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Rectangle 83"/>
          <p:cNvSpPr>
            <a:spLocks noChangeArrowheads="1"/>
          </p:cNvSpPr>
          <p:nvPr userDrawn="1"/>
        </p:nvSpPr>
        <p:spPr bwMode="auto">
          <a:xfrm>
            <a:off x="3348038" y="0"/>
            <a:ext cx="5795962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271" tIns="45634" rIns="91271" bIns="45634" anchor="ctr"/>
          <a:lstStyle/>
          <a:p>
            <a:pPr defTabSz="800267">
              <a:defRPr/>
            </a:pPr>
            <a:endParaRPr lang="en-US" sz="1200">
              <a:solidFill>
                <a:srgbClr val="2A2E33"/>
              </a:solidFill>
              <a:latin typeface="Trebuchet MS"/>
              <a:ea typeface="ＭＳ Ｐゴシック" pitchFamily="-112" charset="-128"/>
              <a:cs typeface="+mn-cs"/>
            </a:endParaRP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304800" y="2667000"/>
            <a:ext cx="2971800" cy="1676400"/>
          </a:xfrm>
        </p:spPr>
        <p:txBody>
          <a:bodyPr/>
          <a:lstStyle>
            <a:lvl1pPr>
              <a:lnSpc>
                <a:spcPct val="80000"/>
              </a:lnSpc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2"/>
          <p:cNvSpPr txBox="1">
            <a:spLocks noChangeArrowheads="1"/>
          </p:cNvSpPr>
          <p:nvPr userDrawn="1"/>
        </p:nvSpPr>
        <p:spPr bwMode="auto">
          <a:xfrm>
            <a:off x="7740650" y="6488113"/>
            <a:ext cx="123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71" tIns="45634" rIns="91271" bIns="45634" anchor="b">
            <a:spAutoFit/>
          </a:bodyPr>
          <a:lstStyle/>
          <a:p>
            <a:pPr algn="r" defTabSz="800267">
              <a:spcBef>
                <a:spcPct val="50000"/>
              </a:spcBef>
              <a:defRPr/>
            </a:pPr>
            <a:fld id="{70EC7CE9-9EAD-4B54-9A09-763FE23BBDB7}" type="slidenum">
              <a:rPr lang="en-US" sz="1800">
                <a:solidFill>
                  <a:srgbClr val="64A0C8"/>
                </a:solidFill>
                <a:latin typeface="Georgia" pitchFamily="18" charset="0"/>
                <a:ea typeface="ＭＳ Ｐゴシック" pitchFamily="-112" charset="-128"/>
                <a:cs typeface="+mn-cs"/>
              </a:rPr>
              <a:pPr algn="r" defTabSz="800267">
                <a:spcBef>
                  <a:spcPct val="50000"/>
                </a:spcBef>
                <a:defRPr/>
              </a:pPr>
              <a:t>‹#›</a:t>
            </a:fld>
            <a:endParaRPr lang="en-US" sz="1800" dirty="0">
              <a:solidFill>
                <a:srgbClr val="64A0C8"/>
              </a:solidFill>
              <a:latin typeface="Georgia" pitchFamily="18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50" indent="0">
              <a:buNone/>
              <a:defRPr sz="1800"/>
            </a:lvl2pPr>
            <a:lvl3pPr marL="912705" indent="0">
              <a:buNone/>
              <a:defRPr sz="1600"/>
            </a:lvl3pPr>
            <a:lvl4pPr marL="1369057" indent="0">
              <a:buNone/>
              <a:defRPr sz="1400"/>
            </a:lvl4pPr>
            <a:lvl5pPr marL="1825411" indent="0">
              <a:buNone/>
              <a:defRPr sz="1400"/>
            </a:lvl5pPr>
            <a:lvl6pPr marL="2281763" indent="0">
              <a:buNone/>
              <a:defRPr sz="1400"/>
            </a:lvl6pPr>
            <a:lvl7pPr marL="2738117" indent="0">
              <a:buNone/>
              <a:defRPr sz="1400"/>
            </a:lvl7pPr>
            <a:lvl8pPr marL="3194470" indent="0">
              <a:buNone/>
              <a:defRPr sz="1400"/>
            </a:lvl8pPr>
            <a:lvl9pPr marL="365082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91" y="1628776"/>
            <a:ext cx="41148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90" y="1628776"/>
            <a:ext cx="41148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0" indent="0">
              <a:buNone/>
              <a:defRPr sz="2000" b="1"/>
            </a:lvl2pPr>
            <a:lvl3pPr marL="912705" indent="0">
              <a:buNone/>
              <a:defRPr sz="1800" b="1"/>
            </a:lvl3pPr>
            <a:lvl4pPr marL="1369057" indent="0">
              <a:buNone/>
              <a:defRPr sz="1600" b="1"/>
            </a:lvl4pPr>
            <a:lvl5pPr marL="1825411" indent="0">
              <a:buNone/>
              <a:defRPr sz="1600" b="1"/>
            </a:lvl5pPr>
            <a:lvl6pPr marL="2281763" indent="0">
              <a:buNone/>
              <a:defRPr sz="1600" b="1"/>
            </a:lvl6pPr>
            <a:lvl7pPr marL="2738117" indent="0">
              <a:buNone/>
              <a:defRPr sz="1600" b="1"/>
            </a:lvl7pPr>
            <a:lvl8pPr marL="3194470" indent="0">
              <a:buNone/>
              <a:defRPr sz="1600" b="1"/>
            </a:lvl8pPr>
            <a:lvl9pPr marL="365082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0" indent="0">
              <a:buNone/>
              <a:defRPr sz="2000" b="1"/>
            </a:lvl2pPr>
            <a:lvl3pPr marL="912705" indent="0">
              <a:buNone/>
              <a:defRPr sz="1800" b="1"/>
            </a:lvl3pPr>
            <a:lvl4pPr marL="1369057" indent="0">
              <a:buNone/>
              <a:defRPr sz="1600" b="1"/>
            </a:lvl4pPr>
            <a:lvl5pPr marL="1825411" indent="0">
              <a:buNone/>
              <a:defRPr sz="1600" b="1"/>
            </a:lvl5pPr>
            <a:lvl6pPr marL="2281763" indent="0">
              <a:buNone/>
              <a:defRPr sz="1600" b="1"/>
            </a:lvl6pPr>
            <a:lvl7pPr marL="2738117" indent="0">
              <a:buNone/>
              <a:defRPr sz="1600" b="1"/>
            </a:lvl7pPr>
            <a:lvl8pPr marL="3194470" indent="0">
              <a:buNone/>
              <a:defRPr sz="1600" b="1"/>
            </a:lvl8pPr>
            <a:lvl9pPr marL="365082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F5AF1-E758-4539-84A0-EDB28CAB27F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50" indent="0">
              <a:buNone/>
              <a:defRPr sz="1200"/>
            </a:lvl2pPr>
            <a:lvl3pPr marL="912705" indent="0">
              <a:buNone/>
              <a:defRPr sz="1000"/>
            </a:lvl3pPr>
            <a:lvl4pPr marL="1369057" indent="0">
              <a:buNone/>
              <a:defRPr sz="900"/>
            </a:lvl4pPr>
            <a:lvl5pPr marL="1825411" indent="0">
              <a:buNone/>
              <a:defRPr sz="900"/>
            </a:lvl5pPr>
            <a:lvl6pPr marL="2281763" indent="0">
              <a:buNone/>
              <a:defRPr sz="900"/>
            </a:lvl6pPr>
            <a:lvl7pPr marL="2738117" indent="0">
              <a:buNone/>
              <a:defRPr sz="900"/>
            </a:lvl7pPr>
            <a:lvl8pPr marL="3194470" indent="0">
              <a:buNone/>
              <a:defRPr sz="900"/>
            </a:lvl8pPr>
            <a:lvl9pPr marL="36508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50" indent="0">
              <a:buNone/>
              <a:defRPr sz="2800"/>
            </a:lvl2pPr>
            <a:lvl3pPr marL="912705" indent="0">
              <a:buNone/>
              <a:defRPr sz="2400"/>
            </a:lvl3pPr>
            <a:lvl4pPr marL="1369057" indent="0">
              <a:buNone/>
              <a:defRPr sz="2000"/>
            </a:lvl4pPr>
            <a:lvl5pPr marL="1825411" indent="0">
              <a:buNone/>
              <a:defRPr sz="2000"/>
            </a:lvl5pPr>
            <a:lvl6pPr marL="2281763" indent="0">
              <a:buNone/>
              <a:defRPr sz="2000"/>
            </a:lvl6pPr>
            <a:lvl7pPr marL="2738117" indent="0">
              <a:buNone/>
              <a:defRPr sz="2000"/>
            </a:lvl7pPr>
            <a:lvl8pPr marL="3194470" indent="0">
              <a:buNone/>
              <a:defRPr sz="2000"/>
            </a:lvl8pPr>
            <a:lvl9pPr marL="365082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50" indent="0">
              <a:buNone/>
              <a:defRPr sz="1200"/>
            </a:lvl2pPr>
            <a:lvl3pPr marL="912705" indent="0">
              <a:buNone/>
              <a:defRPr sz="1000"/>
            </a:lvl3pPr>
            <a:lvl4pPr marL="1369057" indent="0">
              <a:buNone/>
              <a:defRPr sz="900"/>
            </a:lvl4pPr>
            <a:lvl5pPr marL="1825411" indent="0">
              <a:buNone/>
              <a:defRPr sz="900"/>
            </a:lvl5pPr>
            <a:lvl6pPr marL="2281763" indent="0">
              <a:buNone/>
              <a:defRPr sz="900"/>
            </a:lvl6pPr>
            <a:lvl7pPr marL="2738117" indent="0">
              <a:buNone/>
              <a:defRPr sz="900"/>
            </a:lvl7pPr>
            <a:lvl8pPr marL="3194470" indent="0">
              <a:buNone/>
              <a:defRPr sz="900"/>
            </a:lvl8pPr>
            <a:lvl9pPr marL="36508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31763"/>
            <a:ext cx="2133600" cy="5961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1" y="131763"/>
            <a:ext cx="6248400" cy="5961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&amp;A_Slides-1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B&amp;A_Logo_outlined_for PP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5668963"/>
            <a:ext cx="14462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5145" y="2788404"/>
            <a:ext cx="3352260" cy="1143000"/>
          </a:xfrm>
          <a:prstGeom prst="rect">
            <a:avLst/>
          </a:prstGeom>
        </p:spPr>
        <p:txBody>
          <a:bodyPr lIns="87115" tIns="43555" rIns="87115" bIns="43555">
            <a:norm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23063" y="6054725"/>
            <a:ext cx="1970087" cy="365125"/>
          </a:xfrm>
          <a:prstGeom prst="rect">
            <a:avLst/>
          </a:prstGeom>
        </p:spPr>
        <p:txBody>
          <a:bodyPr vert="horz" wrap="square" lIns="87115" tIns="43555" rIns="87115" bIns="43555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Vectora LH Black"/>
                <a:ea typeface="Vectora LH Black"/>
                <a:cs typeface="Vectora LH Black"/>
              </a:defRPr>
            </a:lvl1pPr>
          </a:lstStyle>
          <a:p>
            <a:fld id="{156A92A1-D658-4659-A4F0-D005F5273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"/>
          <p:cNvSpPr>
            <a:spLocks noChangeArrowheads="1"/>
          </p:cNvSpPr>
          <p:nvPr userDrawn="1"/>
        </p:nvSpPr>
        <p:spPr bwMode="auto">
          <a:xfrm>
            <a:off x="0" y="0"/>
            <a:ext cx="341947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28" tIns="45662" rIns="91328" bIns="45662" anchor="ctr"/>
          <a:lstStyle/>
          <a:p>
            <a:pPr algn="ctr" defTabSz="800762">
              <a:defRPr/>
            </a:pPr>
            <a:endParaRPr lang="en-US">
              <a:solidFill>
                <a:srgbClr val="2A2E33"/>
              </a:solidFill>
              <a:latin typeface="Tahoma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Rectangle 83"/>
          <p:cNvSpPr>
            <a:spLocks noChangeArrowheads="1"/>
          </p:cNvSpPr>
          <p:nvPr userDrawn="1"/>
        </p:nvSpPr>
        <p:spPr bwMode="auto">
          <a:xfrm>
            <a:off x="3348038" y="0"/>
            <a:ext cx="5795962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328" tIns="45662" rIns="91328" bIns="45662" anchor="ctr"/>
          <a:lstStyle/>
          <a:p>
            <a:pPr defTabSz="800762">
              <a:defRPr/>
            </a:pPr>
            <a:endParaRPr lang="en-US" sz="1200">
              <a:solidFill>
                <a:srgbClr val="2A2E33"/>
              </a:solidFill>
              <a:latin typeface="Trebuchet MS"/>
              <a:ea typeface="ＭＳ Ｐゴシック" pitchFamily="-112" charset="-128"/>
              <a:cs typeface="+mn-cs"/>
            </a:endParaRP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304800" y="2667000"/>
            <a:ext cx="2971800" cy="1676400"/>
          </a:xfrm>
        </p:spPr>
        <p:txBody>
          <a:bodyPr/>
          <a:lstStyle>
            <a:lvl1pPr>
              <a:lnSpc>
                <a:spcPct val="80000"/>
              </a:lnSpc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2"/>
          <p:cNvSpPr txBox="1">
            <a:spLocks noChangeArrowheads="1"/>
          </p:cNvSpPr>
          <p:nvPr userDrawn="1"/>
        </p:nvSpPr>
        <p:spPr bwMode="auto">
          <a:xfrm>
            <a:off x="7740650" y="6488113"/>
            <a:ext cx="123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28" tIns="45662" rIns="91328" bIns="45662" anchor="b">
            <a:spAutoFit/>
          </a:bodyPr>
          <a:lstStyle/>
          <a:p>
            <a:pPr algn="r" defTabSz="800762">
              <a:spcBef>
                <a:spcPct val="50000"/>
              </a:spcBef>
              <a:defRPr/>
            </a:pPr>
            <a:fld id="{3E7D1F25-2E9F-4858-9E5B-769FF7A41229}" type="slidenum">
              <a:rPr lang="en-US" sz="1800">
                <a:solidFill>
                  <a:srgbClr val="64A0C8"/>
                </a:solidFill>
                <a:latin typeface="Georgia" pitchFamily="18" charset="0"/>
                <a:ea typeface="ＭＳ Ｐゴシック" pitchFamily="-112" charset="-128"/>
                <a:cs typeface="+mn-cs"/>
              </a:rPr>
              <a:pPr algn="r" defTabSz="800762">
                <a:spcBef>
                  <a:spcPct val="50000"/>
                </a:spcBef>
                <a:defRPr/>
              </a:pPr>
              <a:t>‹#›</a:t>
            </a:fld>
            <a:endParaRPr lang="en-US" sz="1800" dirty="0">
              <a:solidFill>
                <a:srgbClr val="64A0C8"/>
              </a:solidFill>
              <a:latin typeface="Georgia" pitchFamily="18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4" indent="0">
              <a:buNone/>
              <a:defRPr sz="1800"/>
            </a:lvl2pPr>
            <a:lvl3pPr marL="913270" indent="0">
              <a:buNone/>
              <a:defRPr sz="1600"/>
            </a:lvl3pPr>
            <a:lvl4pPr marL="1369904" indent="0">
              <a:buNone/>
              <a:defRPr sz="1400"/>
            </a:lvl4pPr>
            <a:lvl5pPr marL="1826540" indent="0">
              <a:buNone/>
              <a:defRPr sz="1400"/>
            </a:lvl5pPr>
            <a:lvl6pPr marL="2283174" indent="0">
              <a:buNone/>
              <a:defRPr sz="1400"/>
            </a:lvl6pPr>
            <a:lvl7pPr marL="2739811" indent="0">
              <a:buNone/>
              <a:defRPr sz="1400"/>
            </a:lvl7pPr>
            <a:lvl8pPr marL="3196445" indent="0">
              <a:buNone/>
              <a:defRPr sz="1400"/>
            </a:lvl8pPr>
            <a:lvl9pPr marL="365308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91" y="1628776"/>
            <a:ext cx="41148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90" y="1628776"/>
            <a:ext cx="41148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4" indent="0">
              <a:buNone/>
              <a:defRPr sz="2000" b="1"/>
            </a:lvl2pPr>
            <a:lvl3pPr marL="913270" indent="0">
              <a:buNone/>
              <a:defRPr sz="1800" b="1"/>
            </a:lvl3pPr>
            <a:lvl4pPr marL="1369904" indent="0">
              <a:buNone/>
              <a:defRPr sz="1600" b="1"/>
            </a:lvl4pPr>
            <a:lvl5pPr marL="1826540" indent="0">
              <a:buNone/>
              <a:defRPr sz="1600" b="1"/>
            </a:lvl5pPr>
            <a:lvl6pPr marL="2283174" indent="0">
              <a:buNone/>
              <a:defRPr sz="1600" b="1"/>
            </a:lvl6pPr>
            <a:lvl7pPr marL="2739811" indent="0">
              <a:buNone/>
              <a:defRPr sz="1600" b="1"/>
            </a:lvl7pPr>
            <a:lvl8pPr marL="3196445" indent="0">
              <a:buNone/>
              <a:defRPr sz="1600" b="1"/>
            </a:lvl8pPr>
            <a:lvl9pPr marL="365308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4" indent="0">
              <a:buNone/>
              <a:defRPr sz="2000" b="1"/>
            </a:lvl2pPr>
            <a:lvl3pPr marL="913270" indent="0">
              <a:buNone/>
              <a:defRPr sz="1800" b="1"/>
            </a:lvl3pPr>
            <a:lvl4pPr marL="1369904" indent="0">
              <a:buNone/>
              <a:defRPr sz="1600" b="1"/>
            </a:lvl4pPr>
            <a:lvl5pPr marL="1826540" indent="0">
              <a:buNone/>
              <a:defRPr sz="1600" b="1"/>
            </a:lvl5pPr>
            <a:lvl6pPr marL="2283174" indent="0">
              <a:buNone/>
              <a:defRPr sz="1600" b="1"/>
            </a:lvl6pPr>
            <a:lvl7pPr marL="2739811" indent="0">
              <a:buNone/>
              <a:defRPr sz="1600" b="1"/>
            </a:lvl7pPr>
            <a:lvl8pPr marL="3196445" indent="0">
              <a:buNone/>
              <a:defRPr sz="1600" b="1"/>
            </a:lvl8pPr>
            <a:lvl9pPr marL="365308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4" indent="0">
              <a:buNone/>
              <a:defRPr sz="1200"/>
            </a:lvl2pPr>
            <a:lvl3pPr marL="913270" indent="0">
              <a:buNone/>
              <a:defRPr sz="1000"/>
            </a:lvl3pPr>
            <a:lvl4pPr marL="1369904" indent="0">
              <a:buNone/>
              <a:defRPr sz="900"/>
            </a:lvl4pPr>
            <a:lvl5pPr marL="1826540" indent="0">
              <a:buNone/>
              <a:defRPr sz="900"/>
            </a:lvl5pPr>
            <a:lvl6pPr marL="2283174" indent="0">
              <a:buNone/>
              <a:defRPr sz="900"/>
            </a:lvl6pPr>
            <a:lvl7pPr marL="2739811" indent="0">
              <a:buNone/>
              <a:defRPr sz="900"/>
            </a:lvl7pPr>
            <a:lvl8pPr marL="3196445" indent="0">
              <a:buNone/>
              <a:defRPr sz="900"/>
            </a:lvl8pPr>
            <a:lvl9pPr marL="365308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4" indent="0">
              <a:buNone/>
              <a:defRPr sz="2800"/>
            </a:lvl2pPr>
            <a:lvl3pPr marL="913270" indent="0">
              <a:buNone/>
              <a:defRPr sz="2400"/>
            </a:lvl3pPr>
            <a:lvl4pPr marL="1369904" indent="0">
              <a:buNone/>
              <a:defRPr sz="2000"/>
            </a:lvl4pPr>
            <a:lvl5pPr marL="1826540" indent="0">
              <a:buNone/>
              <a:defRPr sz="2000"/>
            </a:lvl5pPr>
            <a:lvl6pPr marL="2283174" indent="0">
              <a:buNone/>
              <a:defRPr sz="2000"/>
            </a:lvl6pPr>
            <a:lvl7pPr marL="2739811" indent="0">
              <a:buNone/>
              <a:defRPr sz="2000"/>
            </a:lvl7pPr>
            <a:lvl8pPr marL="3196445" indent="0">
              <a:buNone/>
              <a:defRPr sz="2000"/>
            </a:lvl8pPr>
            <a:lvl9pPr marL="365308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4" indent="0">
              <a:buNone/>
              <a:defRPr sz="1200"/>
            </a:lvl2pPr>
            <a:lvl3pPr marL="913270" indent="0">
              <a:buNone/>
              <a:defRPr sz="1000"/>
            </a:lvl3pPr>
            <a:lvl4pPr marL="1369904" indent="0">
              <a:buNone/>
              <a:defRPr sz="900"/>
            </a:lvl4pPr>
            <a:lvl5pPr marL="1826540" indent="0">
              <a:buNone/>
              <a:defRPr sz="900"/>
            </a:lvl5pPr>
            <a:lvl6pPr marL="2283174" indent="0">
              <a:buNone/>
              <a:defRPr sz="900"/>
            </a:lvl6pPr>
            <a:lvl7pPr marL="2739811" indent="0">
              <a:buNone/>
              <a:defRPr sz="900"/>
            </a:lvl7pPr>
            <a:lvl8pPr marL="3196445" indent="0">
              <a:buNone/>
              <a:defRPr sz="900"/>
            </a:lvl8pPr>
            <a:lvl9pPr marL="365308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31763"/>
            <a:ext cx="2133600" cy="5961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1" y="131763"/>
            <a:ext cx="6248400" cy="5961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&amp;A_Slides-1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B&amp;A_Logo_outlined_for PP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5668963"/>
            <a:ext cx="14462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5145" y="2788404"/>
            <a:ext cx="3352260" cy="1143000"/>
          </a:xfrm>
          <a:prstGeom prst="rect">
            <a:avLst/>
          </a:prstGeom>
        </p:spPr>
        <p:txBody>
          <a:bodyPr lIns="87169" tIns="43583" rIns="87169" bIns="43583">
            <a:norm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23063" y="6054725"/>
            <a:ext cx="1970087" cy="365125"/>
          </a:xfrm>
          <a:prstGeom prst="rect">
            <a:avLst/>
          </a:prstGeom>
        </p:spPr>
        <p:txBody>
          <a:bodyPr vert="horz" wrap="square" lIns="87169" tIns="43583" rIns="87169" bIns="43583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Vectora LH Black"/>
                <a:ea typeface="Vectora LH Black"/>
                <a:cs typeface="Vectora LH Black"/>
              </a:defRPr>
            </a:lvl1pPr>
          </a:lstStyle>
          <a:p>
            <a:fld id="{359FE05E-ECF2-4C4F-A90D-EA1896EA6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"/>
          <p:cNvSpPr>
            <a:spLocks noChangeArrowheads="1"/>
          </p:cNvSpPr>
          <p:nvPr userDrawn="1"/>
        </p:nvSpPr>
        <p:spPr bwMode="auto">
          <a:xfrm>
            <a:off x="0" y="0"/>
            <a:ext cx="341947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72" tIns="45686" rIns="91372" bIns="45686" anchor="ctr"/>
          <a:lstStyle/>
          <a:p>
            <a:pPr algn="ctr" defTabSz="801158">
              <a:defRPr/>
            </a:pPr>
            <a:endParaRPr lang="en-US">
              <a:solidFill>
                <a:srgbClr val="2A2E33"/>
              </a:solidFill>
              <a:latin typeface="Tahoma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Rectangle 83"/>
          <p:cNvSpPr>
            <a:spLocks noChangeArrowheads="1"/>
          </p:cNvSpPr>
          <p:nvPr userDrawn="1"/>
        </p:nvSpPr>
        <p:spPr bwMode="auto">
          <a:xfrm>
            <a:off x="3348038" y="0"/>
            <a:ext cx="5795962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372" tIns="45686" rIns="91372" bIns="45686" anchor="ctr"/>
          <a:lstStyle/>
          <a:p>
            <a:pPr defTabSz="801158">
              <a:defRPr/>
            </a:pPr>
            <a:endParaRPr lang="en-US" sz="1200">
              <a:solidFill>
                <a:srgbClr val="2A2E33"/>
              </a:solidFill>
              <a:latin typeface="Trebuchet MS"/>
              <a:ea typeface="ＭＳ Ｐゴシック" pitchFamily="-112" charset="-128"/>
              <a:cs typeface="+mn-cs"/>
            </a:endParaRP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304800" y="2667000"/>
            <a:ext cx="2971800" cy="1676400"/>
          </a:xfrm>
        </p:spPr>
        <p:txBody>
          <a:bodyPr/>
          <a:lstStyle>
            <a:lvl1pPr>
              <a:lnSpc>
                <a:spcPct val="80000"/>
              </a:lnSpc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2"/>
          <p:cNvSpPr txBox="1">
            <a:spLocks noChangeArrowheads="1"/>
          </p:cNvSpPr>
          <p:nvPr userDrawn="1"/>
        </p:nvSpPr>
        <p:spPr bwMode="auto">
          <a:xfrm>
            <a:off x="7740650" y="6488113"/>
            <a:ext cx="123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2" tIns="45686" rIns="91372" bIns="45686" anchor="b">
            <a:spAutoFit/>
          </a:bodyPr>
          <a:lstStyle/>
          <a:p>
            <a:pPr algn="r" defTabSz="801158">
              <a:spcBef>
                <a:spcPct val="50000"/>
              </a:spcBef>
              <a:defRPr/>
            </a:pPr>
            <a:fld id="{C9205E94-9999-4937-9184-94FBD30B4AD1}" type="slidenum">
              <a:rPr lang="en-US" sz="1800">
                <a:solidFill>
                  <a:srgbClr val="64A0C8"/>
                </a:solidFill>
                <a:latin typeface="Georgia" pitchFamily="18" charset="0"/>
                <a:ea typeface="ＭＳ Ｐゴシック" pitchFamily="-112" charset="-128"/>
                <a:cs typeface="+mn-cs"/>
              </a:rPr>
              <a:pPr algn="r" defTabSz="801158">
                <a:spcBef>
                  <a:spcPct val="50000"/>
                </a:spcBef>
                <a:defRPr/>
              </a:pPr>
              <a:t>‹#›</a:t>
            </a:fld>
            <a:endParaRPr lang="en-US" sz="1800" dirty="0">
              <a:solidFill>
                <a:srgbClr val="64A0C8"/>
              </a:solidFill>
              <a:latin typeface="Georgia" pitchFamily="18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2" indent="0">
              <a:buNone/>
              <a:defRPr sz="1800"/>
            </a:lvl2pPr>
            <a:lvl3pPr marL="913722" indent="0">
              <a:buNone/>
              <a:defRPr sz="1600"/>
            </a:lvl3pPr>
            <a:lvl4pPr marL="1370582" indent="0">
              <a:buNone/>
              <a:defRPr sz="1400"/>
            </a:lvl4pPr>
            <a:lvl5pPr marL="1827444" indent="0">
              <a:buNone/>
              <a:defRPr sz="1400"/>
            </a:lvl5pPr>
            <a:lvl6pPr marL="2284303" indent="0">
              <a:buNone/>
              <a:defRPr sz="1400"/>
            </a:lvl6pPr>
            <a:lvl7pPr marL="2741166" indent="0">
              <a:buNone/>
              <a:defRPr sz="1400"/>
            </a:lvl7pPr>
            <a:lvl8pPr marL="3198026" indent="0">
              <a:buNone/>
              <a:defRPr sz="1400"/>
            </a:lvl8pPr>
            <a:lvl9pPr marL="365488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07" indent="0">
              <a:buNone/>
              <a:defRPr sz="1800"/>
            </a:lvl2pPr>
            <a:lvl3pPr marL="912818" indent="0">
              <a:buNone/>
              <a:defRPr sz="1600"/>
            </a:lvl3pPr>
            <a:lvl4pPr marL="1369227" indent="0">
              <a:buNone/>
              <a:defRPr sz="1400"/>
            </a:lvl4pPr>
            <a:lvl5pPr marL="1825637" indent="0">
              <a:buNone/>
              <a:defRPr sz="1400"/>
            </a:lvl5pPr>
            <a:lvl6pPr marL="2282045" indent="0">
              <a:buNone/>
              <a:defRPr sz="1400"/>
            </a:lvl6pPr>
            <a:lvl7pPr marL="2738456" indent="0">
              <a:buNone/>
              <a:defRPr sz="1400"/>
            </a:lvl7pPr>
            <a:lvl8pPr marL="3194865" indent="0">
              <a:buNone/>
              <a:defRPr sz="1400"/>
            </a:lvl8pPr>
            <a:lvl9pPr marL="365127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91" y="1628776"/>
            <a:ext cx="41148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90" y="1628776"/>
            <a:ext cx="41148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2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2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3" indent="0">
              <a:buNone/>
              <a:defRPr sz="1600" b="1"/>
            </a:lvl6pPr>
            <a:lvl7pPr marL="2741166" indent="0">
              <a:buNone/>
              <a:defRPr sz="1600" b="1"/>
            </a:lvl7pPr>
            <a:lvl8pPr marL="3198026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2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2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3" indent="0">
              <a:buNone/>
              <a:defRPr sz="1600" b="1"/>
            </a:lvl6pPr>
            <a:lvl7pPr marL="2741166" indent="0">
              <a:buNone/>
              <a:defRPr sz="1600" b="1"/>
            </a:lvl7pPr>
            <a:lvl8pPr marL="3198026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2" indent="0">
              <a:buNone/>
              <a:defRPr sz="1200"/>
            </a:lvl2pPr>
            <a:lvl3pPr marL="913722" indent="0">
              <a:buNone/>
              <a:defRPr sz="1000"/>
            </a:lvl3pPr>
            <a:lvl4pPr marL="1370582" indent="0">
              <a:buNone/>
              <a:defRPr sz="900"/>
            </a:lvl4pPr>
            <a:lvl5pPr marL="1827444" indent="0">
              <a:buNone/>
              <a:defRPr sz="900"/>
            </a:lvl5pPr>
            <a:lvl6pPr marL="2284303" indent="0">
              <a:buNone/>
              <a:defRPr sz="900"/>
            </a:lvl6pPr>
            <a:lvl7pPr marL="2741166" indent="0">
              <a:buNone/>
              <a:defRPr sz="900"/>
            </a:lvl7pPr>
            <a:lvl8pPr marL="3198026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2" indent="0">
              <a:buNone/>
              <a:defRPr sz="2800"/>
            </a:lvl2pPr>
            <a:lvl3pPr marL="913722" indent="0">
              <a:buNone/>
              <a:defRPr sz="2400"/>
            </a:lvl3pPr>
            <a:lvl4pPr marL="1370582" indent="0">
              <a:buNone/>
              <a:defRPr sz="2000"/>
            </a:lvl4pPr>
            <a:lvl5pPr marL="1827444" indent="0">
              <a:buNone/>
              <a:defRPr sz="2000"/>
            </a:lvl5pPr>
            <a:lvl6pPr marL="2284303" indent="0">
              <a:buNone/>
              <a:defRPr sz="2000"/>
            </a:lvl6pPr>
            <a:lvl7pPr marL="2741166" indent="0">
              <a:buNone/>
              <a:defRPr sz="2000"/>
            </a:lvl7pPr>
            <a:lvl8pPr marL="3198026" indent="0">
              <a:buNone/>
              <a:defRPr sz="2000"/>
            </a:lvl8pPr>
            <a:lvl9pPr marL="365488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2" indent="0">
              <a:buNone/>
              <a:defRPr sz="1200"/>
            </a:lvl2pPr>
            <a:lvl3pPr marL="913722" indent="0">
              <a:buNone/>
              <a:defRPr sz="1000"/>
            </a:lvl3pPr>
            <a:lvl4pPr marL="1370582" indent="0">
              <a:buNone/>
              <a:defRPr sz="900"/>
            </a:lvl4pPr>
            <a:lvl5pPr marL="1827444" indent="0">
              <a:buNone/>
              <a:defRPr sz="900"/>
            </a:lvl5pPr>
            <a:lvl6pPr marL="2284303" indent="0">
              <a:buNone/>
              <a:defRPr sz="900"/>
            </a:lvl6pPr>
            <a:lvl7pPr marL="2741166" indent="0">
              <a:buNone/>
              <a:defRPr sz="900"/>
            </a:lvl7pPr>
            <a:lvl8pPr marL="3198026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31763"/>
            <a:ext cx="2133600" cy="5961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1" y="131763"/>
            <a:ext cx="6248400" cy="5961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&amp;A_Slides-1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B&amp;A_Logo_outlined_for PP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5668963"/>
            <a:ext cx="14462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5145" y="2788404"/>
            <a:ext cx="3352260" cy="1143000"/>
          </a:xfrm>
          <a:prstGeom prst="rect">
            <a:avLst/>
          </a:prstGeom>
        </p:spPr>
        <p:txBody>
          <a:bodyPr lIns="87211" tIns="43604" rIns="87211" bIns="43604">
            <a:norm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23063" y="6054725"/>
            <a:ext cx="1970087" cy="365125"/>
          </a:xfrm>
          <a:prstGeom prst="rect">
            <a:avLst/>
          </a:prstGeom>
        </p:spPr>
        <p:txBody>
          <a:bodyPr vert="horz" wrap="square" lIns="87211" tIns="43604" rIns="87211" bIns="43604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Vectora LH Black"/>
                <a:ea typeface="Vectora LH Black"/>
                <a:cs typeface="Vectora LH Black"/>
              </a:defRPr>
            </a:lvl1pPr>
          </a:lstStyle>
          <a:p>
            <a:fld id="{E0D9B0E0-DBFE-443F-86FB-9345E76CB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5"/>
            <a:ext cx="38100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5"/>
            <a:ext cx="38100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07" indent="0">
              <a:buNone/>
              <a:defRPr sz="2000" b="1"/>
            </a:lvl2pPr>
            <a:lvl3pPr marL="912818" indent="0">
              <a:buNone/>
              <a:defRPr sz="1800" b="1"/>
            </a:lvl3pPr>
            <a:lvl4pPr marL="1369227" indent="0">
              <a:buNone/>
              <a:defRPr sz="1600" b="1"/>
            </a:lvl4pPr>
            <a:lvl5pPr marL="1825637" indent="0">
              <a:buNone/>
              <a:defRPr sz="1600" b="1"/>
            </a:lvl5pPr>
            <a:lvl6pPr marL="2282045" indent="0">
              <a:buNone/>
              <a:defRPr sz="1600" b="1"/>
            </a:lvl6pPr>
            <a:lvl7pPr marL="2738456" indent="0">
              <a:buNone/>
              <a:defRPr sz="1600" b="1"/>
            </a:lvl7pPr>
            <a:lvl8pPr marL="3194865" indent="0">
              <a:buNone/>
              <a:defRPr sz="1600" b="1"/>
            </a:lvl8pPr>
            <a:lvl9pPr marL="36512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07" indent="0">
              <a:buNone/>
              <a:defRPr sz="2000" b="1"/>
            </a:lvl2pPr>
            <a:lvl3pPr marL="912818" indent="0">
              <a:buNone/>
              <a:defRPr sz="1800" b="1"/>
            </a:lvl3pPr>
            <a:lvl4pPr marL="1369227" indent="0">
              <a:buNone/>
              <a:defRPr sz="1600" b="1"/>
            </a:lvl4pPr>
            <a:lvl5pPr marL="1825637" indent="0">
              <a:buNone/>
              <a:defRPr sz="1600" b="1"/>
            </a:lvl5pPr>
            <a:lvl6pPr marL="2282045" indent="0">
              <a:buNone/>
              <a:defRPr sz="1600" b="1"/>
            </a:lvl6pPr>
            <a:lvl7pPr marL="2738456" indent="0">
              <a:buNone/>
              <a:defRPr sz="1600" b="1"/>
            </a:lvl7pPr>
            <a:lvl8pPr marL="3194865" indent="0">
              <a:buNone/>
              <a:defRPr sz="1600" b="1"/>
            </a:lvl8pPr>
            <a:lvl9pPr marL="36512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07" indent="0">
              <a:buNone/>
              <a:defRPr sz="1200"/>
            </a:lvl2pPr>
            <a:lvl3pPr marL="912818" indent="0">
              <a:buNone/>
              <a:defRPr sz="1000"/>
            </a:lvl3pPr>
            <a:lvl4pPr marL="1369227" indent="0">
              <a:buNone/>
              <a:defRPr sz="900"/>
            </a:lvl4pPr>
            <a:lvl5pPr marL="1825637" indent="0">
              <a:buNone/>
              <a:defRPr sz="900"/>
            </a:lvl5pPr>
            <a:lvl6pPr marL="2282045" indent="0">
              <a:buNone/>
              <a:defRPr sz="900"/>
            </a:lvl6pPr>
            <a:lvl7pPr marL="2738456" indent="0">
              <a:buNone/>
              <a:defRPr sz="900"/>
            </a:lvl7pPr>
            <a:lvl8pPr marL="3194865" indent="0">
              <a:buNone/>
              <a:defRPr sz="900"/>
            </a:lvl8pPr>
            <a:lvl9pPr marL="36512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Macintosh%20HD:Users:mcdaid_p:Desktop:Yellow%20Footer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3" tIns="45640" rIns="91283" bIns="456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3" tIns="45640" rIns="91283" bIns="45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Picture 7" descr="Macintosh HD:Users:mcdaid_p:Desktop:Yellow Footer.png"/>
          <p:cNvPicPr>
            <a:picLocks noChangeAspect="1" noChangeArrowheads="1"/>
          </p:cNvPicPr>
          <p:nvPr/>
        </p:nvPicPr>
        <p:blipFill>
          <a:blip r:embed="rId14" r:link="rId15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6237288"/>
            <a:ext cx="1800225" cy="365125"/>
          </a:xfrm>
          <a:prstGeom prst="rect">
            <a:avLst/>
          </a:prstGeom>
        </p:spPr>
        <p:txBody>
          <a:bodyPr vert="horz" lIns="91283" tIns="45640" rIns="91283" bIns="4564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90D7AC07-71CC-4D2C-BC2A-50D911A7B08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12" charset="-128"/>
        </a:defRPr>
      </a:lvl5pPr>
      <a:lvl6pPr marL="45640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12" charset="-128"/>
        </a:defRPr>
      </a:lvl6pPr>
      <a:lvl7pPr marL="9128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12" charset="-128"/>
        </a:defRPr>
      </a:lvl7pPr>
      <a:lvl8pPr marL="13692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12" charset="-128"/>
        </a:defRPr>
      </a:lvl8pPr>
      <a:lvl9pPr marL="18256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263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0250" indent="-2282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60" indent="-2282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69" indent="-2282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479" indent="-2282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7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8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27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37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45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56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65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75" algn="l" defTabSz="912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131763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339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28775"/>
            <a:ext cx="8382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1" tIns="45634" rIns="91271" bIns="45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21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78750" y="6237288"/>
            <a:ext cx="119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1" tIns="45634" rIns="91271" bIns="45634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A2E33"/>
                </a:solidFill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7740650" y="6488113"/>
            <a:ext cx="123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71" tIns="45634" rIns="91271" bIns="45634" anchor="b">
            <a:spAutoFit/>
          </a:bodyPr>
          <a:lstStyle/>
          <a:p>
            <a:pPr algn="r" defTabSz="800267">
              <a:spcBef>
                <a:spcPct val="50000"/>
              </a:spcBef>
              <a:defRPr/>
            </a:pPr>
            <a:fld id="{D5B79C86-E71A-49FA-8B7A-306032E074B3}" type="slidenum">
              <a:rPr lang="en-US" sz="1800">
                <a:solidFill>
                  <a:srgbClr val="64A0C8"/>
                </a:solidFill>
                <a:latin typeface="Georgia" pitchFamily="18" charset="0"/>
                <a:ea typeface="ＭＳ Ｐゴシック" pitchFamily="-112" charset="-128"/>
                <a:cs typeface="+mn-cs"/>
              </a:rPr>
              <a:pPr algn="r" defTabSz="800267">
                <a:spcBef>
                  <a:spcPct val="50000"/>
                </a:spcBef>
                <a:defRPr/>
              </a:pPr>
              <a:t>‹#›</a:t>
            </a:fld>
            <a:endParaRPr lang="en-US" sz="1800" dirty="0">
              <a:solidFill>
                <a:srgbClr val="64A0C8"/>
              </a:solidFill>
              <a:latin typeface="Georgia" pitchFamily="18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14342" name="Picture 8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025" y="6045200"/>
            <a:ext cx="9937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5pPr>
      <a:lvl6pPr marL="45635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6pPr>
      <a:lvl7pPr marL="912705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7pPr>
      <a:lvl8pPr marL="1369057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8pPr>
      <a:lvl9pPr marL="1825411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9pPr>
    </p:titleStyle>
    <p:bodyStyle>
      <a:lvl1pPr marL="341313" indent="-341313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rgbClr val="808080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58925" indent="-227013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76438" indent="-227013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433881" indent="-228173" algn="l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890234" indent="-228173" algn="l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346587" indent="-228173" algn="l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02943" indent="-228173" algn="l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05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57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11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63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17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70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23" algn="l" defTabSz="9127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131763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8" tIns="45662" rIns="91328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51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28775"/>
            <a:ext cx="8382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8" tIns="45662" rIns="91328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21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78750" y="6237288"/>
            <a:ext cx="119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8" tIns="45662" rIns="91328" bIns="45662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A2E33"/>
                </a:solidFill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7740650" y="6488113"/>
            <a:ext cx="123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28" tIns="45662" rIns="91328" bIns="45662" anchor="b">
            <a:spAutoFit/>
          </a:bodyPr>
          <a:lstStyle/>
          <a:p>
            <a:pPr algn="r" defTabSz="800762">
              <a:spcBef>
                <a:spcPct val="50000"/>
              </a:spcBef>
              <a:defRPr/>
            </a:pPr>
            <a:fld id="{117C9449-BEAB-404C-BECE-AF22ED7EE341}" type="slidenum">
              <a:rPr lang="en-US" sz="1800">
                <a:solidFill>
                  <a:srgbClr val="64A0C8"/>
                </a:solidFill>
                <a:latin typeface="Georgia" pitchFamily="18" charset="0"/>
                <a:ea typeface="ＭＳ Ｐゴシック" pitchFamily="-112" charset="-128"/>
                <a:cs typeface="+mn-cs"/>
              </a:rPr>
              <a:pPr algn="r" defTabSz="800762">
                <a:spcBef>
                  <a:spcPct val="50000"/>
                </a:spcBef>
                <a:defRPr/>
              </a:pPr>
              <a:t>‹#›</a:t>
            </a:fld>
            <a:endParaRPr lang="en-US" sz="1800" dirty="0">
              <a:solidFill>
                <a:srgbClr val="64A0C8"/>
              </a:solidFill>
              <a:latin typeface="Georgia" pitchFamily="18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27654" name="Picture 8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025" y="6045200"/>
            <a:ext cx="9937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5pPr>
      <a:lvl6pPr marL="456634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6pPr>
      <a:lvl7pPr marL="91327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7pPr>
      <a:lvl8pPr marL="1369904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8pPr>
      <a:lvl9pPr marL="182654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9pPr>
    </p:titleStyle>
    <p:bodyStyle>
      <a:lvl1pPr marL="341313" indent="-341313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rgbClr val="808080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58925" indent="-227013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78025" indent="-227013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435386" indent="-228315" algn="l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892022" indent="-228315" algn="l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348656" indent="-228315" algn="l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05293" indent="-228315" algn="l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131763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63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28775"/>
            <a:ext cx="8382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21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78750" y="6237288"/>
            <a:ext cx="119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6" rIns="91372" bIns="45686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A2E33"/>
                </a:solidFill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7740650" y="6488113"/>
            <a:ext cx="123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2" tIns="45686" rIns="91372" bIns="45686" anchor="b">
            <a:spAutoFit/>
          </a:bodyPr>
          <a:lstStyle/>
          <a:p>
            <a:pPr algn="r" defTabSz="801158">
              <a:spcBef>
                <a:spcPct val="50000"/>
              </a:spcBef>
              <a:defRPr/>
            </a:pPr>
            <a:fld id="{19426FB9-685E-477F-A0C3-5E9DBB650A0D}" type="slidenum">
              <a:rPr lang="en-US" sz="1800">
                <a:solidFill>
                  <a:srgbClr val="64A0C8"/>
                </a:solidFill>
                <a:latin typeface="Georgia" pitchFamily="18" charset="0"/>
                <a:ea typeface="ＭＳ Ｐゴシック" pitchFamily="-112" charset="-128"/>
                <a:cs typeface="+mn-cs"/>
              </a:rPr>
              <a:pPr algn="r" defTabSz="801158">
                <a:spcBef>
                  <a:spcPct val="50000"/>
                </a:spcBef>
                <a:defRPr/>
              </a:pPr>
              <a:t>‹#›</a:t>
            </a:fld>
            <a:endParaRPr lang="en-US" sz="1800" dirty="0">
              <a:solidFill>
                <a:srgbClr val="64A0C8"/>
              </a:solidFill>
              <a:latin typeface="Georgia" pitchFamily="18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40966" name="Picture 8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025" y="6045200"/>
            <a:ext cx="9937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5pPr>
      <a:lvl6pPr marL="456862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6pPr>
      <a:lvl7pPr marL="913722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7pPr>
      <a:lvl8pPr marL="1370582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8pPr>
      <a:lvl9pPr marL="1827444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9pPr>
    </p:titleStyle>
    <p:bodyStyle>
      <a:lvl1pPr marL="341313" indent="-341313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rgbClr val="808080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560513" indent="-227013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79613" indent="-227013" algn="l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436591" indent="-228429" algn="l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893452" indent="-228429" algn="l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350313" indent="-228429" algn="l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07174" indent="-228429" algn="l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03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66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26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88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mcdaid_p:Desktop:Yellow%20Footer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Macintosh%20HD:Users:mcdaid_p:Desktop:Yellow%20Footer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Macintosh%20HD:Users:mcdaid_p:Desktop:Yellow%20Footer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shutterstock.com/subscribe.m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fld id="{48B741A6-E004-4C6F-9CD0-5A2BC3CD9B42}" type="slidenum">
              <a:rPr lang="en-IE" smtClean="0"/>
              <a:pPr/>
              <a:t>1</a:t>
            </a:fld>
            <a:endParaRPr lang="en-GB" smtClean="0"/>
          </a:p>
        </p:txBody>
      </p:sp>
      <p:sp>
        <p:nvSpPr>
          <p:cNvPr id="56322" name="Subtitle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IE" smtClean="0"/>
          </a:p>
        </p:txBody>
      </p:sp>
      <p:pic>
        <p:nvPicPr>
          <p:cNvPr id="56323" name="Picture 3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300663"/>
            <a:ext cx="9144000" cy="15573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283" tIns="45640" rIns="91283" bIns="45640" anchor="ctr"/>
          <a:lstStyle/>
          <a:p>
            <a:pPr algn="ctr" defTabSz="912818">
              <a:defRPr/>
            </a:pPr>
            <a:r>
              <a:rPr lang="en-IE" sz="3200" b="1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Dublin Bus Update </a:t>
            </a:r>
            <a:r>
              <a:rPr lang="en-IE" sz="3200" b="1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2015</a:t>
            </a:r>
            <a:endParaRPr lang="en-IE" sz="3200" b="1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684213" y="363538"/>
            <a:ext cx="7772400" cy="4730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283" tIns="45640" rIns="91283" bIns="45640" anchor="ctr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Customer Experience</a:t>
            </a:r>
          </a:p>
        </p:txBody>
      </p:sp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0" rIns="91283" bIns="45640"/>
          <a:lstStyle/>
          <a:p>
            <a:pPr marL="341313" indent="-341313" algn="ctr">
              <a:lnSpc>
                <a:spcPct val="90000"/>
              </a:lnSpc>
              <a:spcBef>
                <a:spcPct val="20000"/>
              </a:spcBef>
            </a:pPr>
            <a:endParaRPr lang="en-IE" sz="2000"/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250825" y="2492375"/>
            <a:ext cx="86756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0" rIns="91283" bIns="45640"/>
          <a:lstStyle/>
          <a:p>
            <a:pPr marL="341313" indent="-341313"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b="1"/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323850" y="692150"/>
            <a:ext cx="54006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0" rIns="91283" bIns="45640"/>
          <a:lstStyle/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</a:pPr>
            <a:endParaRPr lang="en-IE" sz="1600" b="1"/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</a:pPr>
            <a:endParaRPr lang="en-IE" sz="1200" b="1">
              <a:solidFill>
                <a:srgbClr val="000000"/>
              </a:solidFill>
            </a:endParaRPr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</a:pPr>
            <a:endParaRPr lang="en-IE" sz="1600" b="1">
              <a:solidFill>
                <a:srgbClr val="000000"/>
              </a:solidFill>
            </a:endParaRPr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</a:pPr>
            <a:endParaRPr lang="en-IE" sz="1600" b="1"/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</a:pPr>
            <a:endParaRPr lang="en-IE" sz="2000" b="1"/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 typeface="Arial" charset="0"/>
              <a:buChar char="•"/>
            </a:pPr>
            <a:endParaRPr lang="en-IE" sz="2000" b="1"/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</a:pPr>
            <a:endParaRPr lang="en-IE" sz="2000" b="1"/>
          </a:p>
        </p:txBody>
      </p:sp>
      <p:sp>
        <p:nvSpPr>
          <p:cNvPr id="68613" name="TextBox 10"/>
          <p:cNvSpPr txBox="1">
            <a:spLocks noChangeArrowheads="1"/>
          </p:cNvSpPr>
          <p:nvPr/>
        </p:nvSpPr>
        <p:spPr bwMode="auto">
          <a:xfrm>
            <a:off x="1476375" y="1484313"/>
            <a:ext cx="5327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0" rIns="91283" bIns="45640">
            <a:spAutoFit/>
          </a:bodyPr>
          <a:lstStyle/>
          <a:p>
            <a:pPr eaLnBrk="0" hangingPunct="0"/>
            <a:r>
              <a:rPr lang="en-IE"/>
              <a:t>Research results From Behaviour and Attitudes survey in March/April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Rejection of Dublin Bus – Longer Term Trend</a:t>
            </a:r>
            <a:r>
              <a:rPr lang="en-GB" sz="2000" dirty="0">
                <a:solidFill>
                  <a:schemeClr val="accent1"/>
                </a:solidFill>
              </a:rPr>
              <a:t/>
            </a:r>
            <a:br>
              <a:rPr lang="en-GB" sz="2000" dirty="0">
                <a:solidFill>
                  <a:schemeClr val="accent1"/>
                </a:solidFill>
              </a:rPr>
            </a:b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Dubliners: 601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87450" y="6367463"/>
          <a:ext cx="7204075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849"/>
                <a:gridCol w="6726848"/>
              </a:tblGrid>
              <a:tr h="228514">
                <a:tc>
                  <a:txBody>
                    <a:bodyPr/>
                    <a:lstStyle/>
                    <a:p>
                      <a:r>
                        <a:rPr lang="en-IE" sz="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Q.4</a:t>
                      </a:r>
                      <a:endParaRPr lang="en-IE" sz="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8226" marR="78226" marT="41459" marB="41459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Which, if any, of these transport options would you never consider using?</a:t>
                      </a:r>
                    </a:p>
                  </a:txBody>
                  <a:tcPr marL="78226" marR="78226" marT="41459" marB="41459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666" name="Chart 3"/>
          <p:cNvGraphicFramePr>
            <a:graphicFrameLocks/>
          </p:cNvGraphicFramePr>
          <p:nvPr/>
        </p:nvGraphicFramePr>
        <p:xfrm>
          <a:off x="639763" y="1419225"/>
          <a:ext cx="7802562" cy="4214813"/>
        </p:xfrm>
        <a:graphic>
          <a:graphicData uri="http://schemas.openxmlformats.org/presentationml/2006/ole">
            <p:oleObj spid="_x0000_s70666" r:id="rId3" imgW="7803556" imgH="4212701" progId="Excel.Char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7484" y="1143617"/>
            <a:ext cx="862428" cy="250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016" tIns="40008" rIns="80016" bIns="40008">
            <a:spAutoFit/>
          </a:bodyPr>
          <a:lstStyle/>
          <a:p>
            <a:pPr algn="ctr" defTabSz="4562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dirty="0">
                <a:solidFill>
                  <a:srgbClr val="2A2E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46319" y="1143617"/>
            <a:ext cx="862428" cy="250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016" tIns="40008" rIns="80016" bIns="40008">
            <a:spAutoFit/>
          </a:bodyPr>
          <a:lstStyle/>
          <a:p>
            <a:pPr algn="ctr" defTabSz="4562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dirty="0">
                <a:solidFill>
                  <a:srgbClr val="2A2E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5154" y="1143617"/>
            <a:ext cx="862428" cy="250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016" tIns="40008" rIns="80016" bIns="40008">
            <a:spAutoFit/>
          </a:bodyPr>
          <a:lstStyle/>
          <a:p>
            <a:pPr algn="ctr" defTabSz="4562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dirty="0">
                <a:solidFill>
                  <a:srgbClr val="2A2E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2388" y="1143617"/>
            <a:ext cx="862428" cy="250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016" tIns="40008" rIns="80016" bIns="40008">
            <a:spAutoFit/>
          </a:bodyPr>
          <a:lstStyle/>
          <a:p>
            <a:pPr algn="ctr" defTabSz="4562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dirty="0">
                <a:solidFill>
                  <a:srgbClr val="2A2E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9621" y="1143617"/>
            <a:ext cx="862428" cy="250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016" tIns="40008" rIns="80016" bIns="40008">
            <a:spAutoFit/>
          </a:bodyPr>
          <a:lstStyle/>
          <a:p>
            <a:pPr algn="ctr" defTabSz="4562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dirty="0">
                <a:solidFill>
                  <a:srgbClr val="2A2E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6855" y="1143617"/>
            <a:ext cx="862428" cy="250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016" tIns="40008" rIns="80016" bIns="40008">
            <a:spAutoFit/>
          </a:bodyPr>
          <a:lstStyle/>
          <a:p>
            <a:pPr algn="ctr" defTabSz="4562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dirty="0">
                <a:solidFill>
                  <a:srgbClr val="2A2E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945561" y="5714392"/>
            <a:ext cx="7076149" cy="456161"/>
          </a:xfrm>
          <a:prstGeom prst="rect">
            <a:avLst/>
          </a:prstGeom>
          <a:solidFill>
            <a:srgbClr val="5859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016" tIns="40008" rIns="80016" bIns="40008" anchor="ctr"/>
          <a:lstStyle/>
          <a:p>
            <a:pPr algn="ctr" defTabSz="800168">
              <a:defRPr/>
            </a:pPr>
            <a:r>
              <a:rPr lang="en-IE" sz="11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Rejection of the brand is exceptionally low, FMCG rejection rates average 13%.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4088" y="1143617"/>
            <a:ext cx="862428" cy="250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016" tIns="40008" rIns="80016" bIns="40008">
            <a:spAutoFit/>
          </a:bodyPr>
          <a:lstStyle/>
          <a:p>
            <a:pPr algn="ctr" defTabSz="4562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dirty="0">
                <a:solidFill>
                  <a:srgbClr val="2A2E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50800"/>
            <a:ext cx="8534400" cy="10668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Frequency of Using Dublin Bus – 2012 vs 2014 – Percentages &amp; Thousands</a:t>
            </a:r>
            <a:r>
              <a:rPr lang="en-GB" sz="2000" dirty="0">
                <a:solidFill>
                  <a:schemeClr val="accent1"/>
                </a:solidFill>
              </a:rPr>
              <a:t/>
            </a:r>
            <a:br>
              <a:rPr lang="en-GB" sz="2000" dirty="0">
                <a:solidFill>
                  <a:schemeClr val="accent1"/>
                </a:solidFill>
              </a:rPr>
            </a:b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Dubliners: 601</a:t>
            </a:r>
          </a:p>
        </p:txBody>
      </p:sp>
      <p:sp>
        <p:nvSpPr>
          <p:cNvPr id="71682" name="TextBox 13"/>
          <p:cNvSpPr txBox="1">
            <a:spLocks noChangeArrowheads="1"/>
          </p:cNvSpPr>
          <p:nvPr/>
        </p:nvSpPr>
        <p:spPr bwMode="auto">
          <a:xfrm>
            <a:off x="15875" y="1816100"/>
            <a:ext cx="1538288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2" rIns="91306" bIns="45652">
            <a:spAutoFit/>
          </a:bodyPr>
          <a:lstStyle/>
          <a:p>
            <a:pPr algn="r" defTabSz="912813"/>
            <a:r>
              <a:rPr lang="en-IE" sz="1000" b="1">
                <a:solidFill>
                  <a:srgbClr val="2A2E33"/>
                </a:solidFill>
                <a:latin typeface="Verdana" pitchFamily="34" charset="0"/>
              </a:rPr>
              <a:t>Everyday</a:t>
            </a:r>
          </a:p>
          <a:p>
            <a:pPr algn="r" defTabSz="912813">
              <a:lnSpc>
                <a:spcPct val="150000"/>
              </a:lnSpc>
            </a:pPr>
            <a:r>
              <a:rPr lang="en-IE" sz="1000" b="1">
                <a:solidFill>
                  <a:srgbClr val="2A2E33"/>
                </a:solidFill>
                <a:latin typeface="Verdana" pitchFamily="34" charset="0"/>
              </a:rPr>
              <a:t>5 days a week</a:t>
            </a:r>
          </a:p>
          <a:p>
            <a:pPr algn="r" defTabSz="912813"/>
            <a:endParaRPr lang="en-IE" sz="1000" b="1">
              <a:solidFill>
                <a:srgbClr val="2A2E33"/>
              </a:solidFill>
              <a:latin typeface="Verdana" pitchFamily="34" charset="0"/>
            </a:endParaRPr>
          </a:p>
          <a:p>
            <a:pPr algn="r" defTabSz="912813"/>
            <a:r>
              <a:rPr lang="en-IE" sz="1000" b="1">
                <a:solidFill>
                  <a:srgbClr val="2A2E33"/>
                </a:solidFill>
                <a:latin typeface="Verdana" pitchFamily="34" charset="0"/>
              </a:rPr>
              <a:t>3/4 days a week</a:t>
            </a:r>
          </a:p>
          <a:p>
            <a:pPr algn="r" defTabSz="912813">
              <a:lnSpc>
                <a:spcPct val="200000"/>
              </a:lnSpc>
            </a:pPr>
            <a:r>
              <a:rPr lang="en-IE" sz="1000" b="1">
                <a:solidFill>
                  <a:srgbClr val="2A2E33"/>
                </a:solidFill>
                <a:latin typeface="Verdana" pitchFamily="34" charset="0"/>
              </a:rPr>
              <a:t>Twice a week</a:t>
            </a:r>
          </a:p>
          <a:p>
            <a:pPr algn="r" defTabSz="912813">
              <a:lnSpc>
                <a:spcPct val="200000"/>
              </a:lnSpc>
            </a:pPr>
            <a:r>
              <a:rPr lang="en-IE" sz="1000" b="1">
                <a:solidFill>
                  <a:srgbClr val="2A2E33"/>
                </a:solidFill>
                <a:latin typeface="Verdana" pitchFamily="34" charset="0"/>
              </a:rPr>
              <a:t>Weekly</a:t>
            </a:r>
          </a:p>
          <a:p>
            <a:pPr algn="r" defTabSz="912813"/>
            <a:r>
              <a:rPr lang="en-IE" sz="1000" b="1">
                <a:solidFill>
                  <a:srgbClr val="2A2E33"/>
                </a:solidFill>
                <a:latin typeface="Verdana" pitchFamily="34" charset="0"/>
              </a:rPr>
              <a:t>Fortnightly</a:t>
            </a:r>
          </a:p>
          <a:p>
            <a:pPr algn="r" defTabSz="912813">
              <a:lnSpc>
                <a:spcPct val="150000"/>
              </a:lnSpc>
            </a:pPr>
            <a:r>
              <a:rPr lang="en-IE" sz="1000" b="1">
                <a:solidFill>
                  <a:srgbClr val="2A2E33"/>
                </a:solidFill>
                <a:latin typeface="Verdana" pitchFamily="34" charset="0"/>
              </a:rPr>
              <a:t>Monthly</a:t>
            </a:r>
          </a:p>
          <a:p>
            <a:pPr algn="r" defTabSz="912813">
              <a:lnSpc>
                <a:spcPct val="200000"/>
              </a:lnSpc>
            </a:pPr>
            <a:r>
              <a:rPr lang="en-IE" sz="1000" b="1">
                <a:solidFill>
                  <a:srgbClr val="2A2E33"/>
                </a:solidFill>
                <a:latin typeface="Verdana" pitchFamily="34" charset="0"/>
              </a:rPr>
              <a:t>Less often</a:t>
            </a:r>
          </a:p>
          <a:p>
            <a:pPr algn="r" defTabSz="912813"/>
            <a:endParaRPr lang="en-IE" sz="1000" b="1">
              <a:solidFill>
                <a:srgbClr val="2A2E33"/>
              </a:solidFill>
              <a:latin typeface="Verdana" pitchFamily="34" charset="0"/>
            </a:endParaRPr>
          </a:p>
          <a:p>
            <a:pPr algn="r" defTabSz="912813"/>
            <a:endParaRPr lang="en-IE" sz="1000" b="1">
              <a:solidFill>
                <a:srgbClr val="2A2E33"/>
              </a:solidFill>
              <a:latin typeface="Verdana" pitchFamily="34" charset="0"/>
            </a:endParaRPr>
          </a:p>
          <a:p>
            <a:pPr algn="r" defTabSz="912813"/>
            <a:endParaRPr lang="en-IE" sz="1000" b="1">
              <a:solidFill>
                <a:srgbClr val="2A2E33"/>
              </a:solidFill>
              <a:latin typeface="Verdana" pitchFamily="34" charset="0"/>
            </a:endParaRPr>
          </a:p>
          <a:p>
            <a:pPr algn="r" defTabSz="912813"/>
            <a:endParaRPr lang="en-IE" sz="1000" b="1">
              <a:solidFill>
                <a:srgbClr val="2A2E33"/>
              </a:solidFill>
              <a:latin typeface="Verdana" pitchFamily="34" charset="0"/>
            </a:endParaRPr>
          </a:p>
          <a:p>
            <a:pPr algn="r" defTabSz="912813"/>
            <a:endParaRPr lang="en-IE" sz="1000" b="1">
              <a:solidFill>
                <a:srgbClr val="2A2E33"/>
              </a:solidFill>
              <a:latin typeface="Verdana" pitchFamily="34" charset="0"/>
            </a:endParaRPr>
          </a:p>
          <a:p>
            <a:pPr algn="r" defTabSz="912813"/>
            <a:r>
              <a:rPr lang="en-IE" sz="1000" b="1">
                <a:solidFill>
                  <a:srgbClr val="2A2E33"/>
                </a:solidFill>
                <a:latin typeface="Verdana" pitchFamily="34" charset="0"/>
              </a:rPr>
              <a:t>Non User</a:t>
            </a:r>
          </a:p>
          <a:p>
            <a:pPr algn="r" defTabSz="912813"/>
            <a:endParaRPr lang="en-IE" sz="1000" b="1">
              <a:solidFill>
                <a:srgbClr val="2A2E33"/>
              </a:solidFill>
              <a:latin typeface="Verdana" pitchFamily="34" charset="0"/>
            </a:endParaRPr>
          </a:p>
          <a:p>
            <a:pPr algn="r" defTabSz="912813"/>
            <a:endParaRPr lang="en-IE" sz="1000" b="1">
              <a:solidFill>
                <a:srgbClr val="2A2E33"/>
              </a:solidFill>
              <a:latin typeface="Verdana" pitchFamily="34" charset="0"/>
            </a:endParaRPr>
          </a:p>
          <a:p>
            <a:pPr algn="r" defTabSz="912813"/>
            <a:endParaRPr lang="en-IE" sz="1000" b="1">
              <a:solidFill>
                <a:srgbClr val="2A2E33"/>
              </a:solidFill>
              <a:latin typeface="Verdana" pitchFamily="34" charset="0"/>
            </a:endParaRPr>
          </a:p>
          <a:p>
            <a:pPr algn="r" defTabSz="912813">
              <a:lnSpc>
                <a:spcPct val="150000"/>
              </a:lnSpc>
            </a:pPr>
            <a:r>
              <a:rPr lang="en-IE" sz="1000" b="1">
                <a:solidFill>
                  <a:srgbClr val="2A2E33"/>
                </a:solidFill>
                <a:latin typeface="Verdana" pitchFamily="34" charset="0"/>
              </a:rPr>
              <a:t>Don’t know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1281113" y="1614488"/>
          <a:ext cx="7950200" cy="4125912"/>
        </p:xfrm>
        <a:graphic>
          <a:graphicData uri="http://schemas.openxmlformats.org/presentationml/2006/ole">
            <p:oleObj spid="_x0000_s71683" r:id="rId3" imgW="7949873" imgH="4127350" progId="Excel.Chart.8">
              <p:embed/>
            </p:oleObj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87450" y="6367463"/>
          <a:ext cx="7204075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849"/>
                <a:gridCol w="6726848"/>
              </a:tblGrid>
              <a:tr h="228514">
                <a:tc>
                  <a:txBody>
                    <a:bodyPr/>
                    <a:lstStyle/>
                    <a:p>
                      <a:r>
                        <a:rPr lang="en-IE" sz="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Q.8</a:t>
                      </a:r>
                      <a:endParaRPr lang="en-IE" sz="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8226" marR="78226" marT="41459" marB="41459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How often do you use _____________    PROBE FOR PRECODES FOR EACH USED</a:t>
                      </a:r>
                      <a:endParaRPr lang="en-GB" sz="8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8226" marR="78226" marT="41459" marB="41459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99911" y="1143613"/>
            <a:ext cx="862428" cy="25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066" tIns="40033" rIns="80066" bIns="40033">
            <a:spAutoFit/>
          </a:bodyPr>
          <a:lstStyle/>
          <a:p>
            <a:pPr algn="ctr" defTabSz="4565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dirty="0">
                <a:solidFill>
                  <a:srgbClr val="2A2E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8358" y="1143613"/>
            <a:ext cx="862428" cy="25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066" tIns="40033" rIns="80066" bIns="40033">
            <a:spAutoFit/>
          </a:bodyPr>
          <a:lstStyle/>
          <a:p>
            <a:pPr algn="ctr" defTabSz="4565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dirty="0">
                <a:solidFill>
                  <a:srgbClr val="2A2E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8457" y="1143613"/>
            <a:ext cx="862428" cy="25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066" tIns="40033" rIns="80066" bIns="40033">
            <a:spAutoFit/>
          </a:bodyPr>
          <a:lstStyle/>
          <a:p>
            <a:pPr algn="ctr" defTabSz="4565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dirty="0">
                <a:solidFill>
                  <a:srgbClr val="2A2E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98506" y="1143613"/>
            <a:ext cx="862428" cy="25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066" tIns="40033" rIns="80066" bIns="40033">
            <a:spAutoFit/>
          </a:bodyPr>
          <a:lstStyle/>
          <a:p>
            <a:pPr algn="ctr" defTabSz="4565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b="1" dirty="0">
                <a:solidFill>
                  <a:srgbClr val="2A2E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</a:p>
        </p:txBody>
      </p:sp>
      <p:sp>
        <p:nvSpPr>
          <p:cNvPr id="71704" name="TextBox 19"/>
          <p:cNvSpPr txBox="1">
            <a:spLocks noChangeArrowheads="1"/>
          </p:cNvSpPr>
          <p:nvPr/>
        </p:nvSpPr>
        <p:spPr bwMode="auto">
          <a:xfrm>
            <a:off x="568325" y="1352550"/>
            <a:ext cx="9239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66" tIns="40033" rIns="80066" bIns="40033">
            <a:spAutoFit/>
          </a:bodyPr>
          <a:lstStyle/>
          <a:p>
            <a:pPr algn="r" defTabSz="455613"/>
            <a:r>
              <a:rPr lang="en-IE" sz="1100" b="1">
                <a:solidFill>
                  <a:srgbClr val="2A2E33"/>
                </a:solidFill>
                <a:latin typeface="Verdana" pitchFamily="34" charset="0"/>
              </a:rPr>
              <a:t>Base: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187625" y="5690296"/>
            <a:ext cx="6772483" cy="457078"/>
          </a:xfrm>
          <a:prstGeom prst="rect">
            <a:avLst/>
          </a:prstGeom>
          <a:solidFill>
            <a:srgbClr val="5859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066" tIns="40033" rIns="80066" bIns="40033" anchor="ctr"/>
          <a:lstStyle/>
          <a:p>
            <a:pPr algn="ctr" defTabSz="800663">
              <a:defRPr/>
            </a:pPr>
            <a:r>
              <a:rPr lang="en-IE" sz="11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users up to 600k, opportunity to grow usage among </a:t>
            </a:r>
            <a:r>
              <a:rPr lang="en-IE" sz="1100" b="1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occasionals</a:t>
            </a:r>
            <a:r>
              <a:rPr lang="en-IE" sz="11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strategy working to date</a:t>
            </a:r>
          </a:p>
        </p:txBody>
      </p:sp>
      <p:sp>
        <p:nvSpPr>
          <p:cNvPr id="71708" name="TextBox 2"/>
          <p:cNvSpPr txBox="1">
            <a:spLocks noChangeArrowheads="1"/>
          </p:cNvSpPr>
          <p:nvPr/>
        </p:nvSpPr>
        <p:spPr bwMode="auto">
          <a:xfrm>
            <a:off x="1984375" y="1535113"/>
            <a:ext cx="3698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66" tIns="40033" rIns="80066" bIns="40033">
            <a:spAutoFit/>
          </a:bodyPr>
          <a:lstStyle/>
          <a:p>
            <a:pPr algn="ctr" defTabSz="455613"/>
            <a:r>
              <a:rPr lang="en-IE" sz="1100" b="1">
                <a:solidFill>
                  <a:srgbClr val="2A2E33"/>
                </a:solidFill>
                <a:latin typeface="Verdana" pitchFamily="34" charset="0"/>
              </a:rPr>
              <a:t>%</a:t>
            </a:r>
          </a:p>
        </p:txBody>
      </p:sp>
      <p:sp>
        <p:nvSpPr>
          <p:cNvPr id="71709" name="TextBox 21"/>
          <p:cNvSpPr txBox="1">
            <a:spLocks noChangeArrowheads="1"/>
          </p:cNvSpPr>
          <p:nvPr/>
        </p:nvSpPr>
        <p:spPr bwMode="auto">
          <a:xfrm>
            <a:off x="3463925" y="1535113"/>
            <a:ext cx="5540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66" tIns="40033" rIns="80066" bIns="40033">
            <a:spAutoFit/>
          </a:bodyPr>
          <a:lstStyle/>
          <a:p>
            <a:pPr algn="ctr" defTabSz="455613"/>
            <a:r>
              <a:rPr lang="en-IE" sz="1100" b="1">
                <a:solidFill>
                  <a:srgbClr val="2A2E33"/>
                </a:solidFill>
                <a:latin typeface="Verdana" pitchFamily="34" charset="0"/>
              </a:rPr>
              <a:t>000s</a:t>
            </a:r>
          </a:p>
        </p:txBody>
      </p:sp>
      <p:sp>
        <p:nvSpPr>
          <p:cNvPr id="71710" name="TextBox 22"/>
          <p:cNvSpPr txBox="1">
            <a:spLocks noChangeArrowheads="1"/>
          </p:cNvSpPr>
          <p:nvPr/>
        </p:nvSpPr>
        <p:spPr bwMode="auto">
          <a:xfrm>
            <a:off x="6605588" y="1535113"/>
            <a:ext cx="3683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66" tIns="40033" rIns="80066" bIns="40033">
            <a:spAutoFit/>
          </a:bodyPr>
          <a:lstStyle/>
          <a:p>
            <a:pPr algn="ctr" defTabSz="455613"/>
            <a:r>
              <a:rPr lang="en-IE" sz="1100" b="1">
                <a:solidFill>
                  <a:srgbClr val="2A2E33"/>
                </a:solidFill>
                <a:latin typeface="Verdana" pitchFamily="34" charset="0"/>
              </a:rPr>
              <a:t>%</a:t>
            </a:r>
          </a:p>
        </p:txBody>
      </p:sp>
      <p:sp>
        <p:nvSpPr>
          <p:cNvPr id="71711" name="TextBox 23"/>
          <p:cNvSpPr txBox="1">
            <a:spLocks noChangeArrowheads="1"/>
          </p:cNvSpPr>
          <p:nvPr/>
        </p:nvSpPr>
        <p:spPr bwMode="auto">
          <a:xfrm>
            <a:off x="8083550" y="1535113"/>
            <a:ext cx="5540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66" tIns="40033" rIns="80066" bIns="40033">
            <a:spAutoFit/>
          </a:bodyPr>
          <a:lstStyle/>
          <a:p>
            <a:pPr algn="ctr" defTabSz="455613"/>
            <a:r>
              <a:rPr lang="en-IE" sz="1100" b="1">
                <a:solidFill>
                  <a:srgbClr val="2A2E33"/>
                </a:solidFill>
                <a:latin typeface="Verdana" pitchFamily="34" charset="0"/>
              </a:rPr>
              <a:t>000s</a:t>
            </a:r>
          </a:p>
        </p:txBody>
      </p:sp>
      <p:sp>
        <p:nvSpPr>
          <p:cNvPr id="71712" name="Rectangle 24"/>
          <p:cNvSpPr>
            <a:spLocks noChangeArrowheads="1"/>
          </p:cNvSpPr>
          <p:nvPr/>
        </p:nvSpPr>
        <p:spPr bwMode="auto">
          <a:xfrm>
            <a:off x="4140200" y="1535113"/>
            <a:ext cx="1849438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66" tIns="40033" rIns="80066" bIns="40033">
            <a:spAutoFit/>
          </a:bodyPr>
          <a:lstStyle/>
          <a:p>
            <a:pPr defTabSz="455613"/>
            <a:r>
              <a:rPr lang="en-IE" sz="1600" b="1">
                <a:solidFill>
                  <a:srgbClr val="2A2E33"/>
                </a:solidFill>
                <a:latin typeface="Trebuchet MS" pitchFamily="34" charset="0"/>
              </a:rPr>
              <a:t>Shifts:</a:t>
            </a:r>
          </a:p>
          <a:p>
            <a:pPr defTabSz="455613"/>
            <a:endParaRPr lang="en-IE" sz="1600" b="1">
              <a:solidFill>
                <a:srgbClr val="2A2E33"/>
              </a:solidFill>
              <a:latin typeface="Trebuchet MS" pitchFamily="34" charset="0"/>
            </a:endParaRPr>
          </a:p>
          <a:p>
            <a:pPr defTabSz="455613"/>
            <a:r>
              <a:rPr lang="en-IE" sz="1600" b="1">
                <a:solidFill>
                  <a:srgbClr val="2A2E33"/>
                </a:solidFill>
                <a:latin typeface="Trebuchet MS" pitchFamily="34" charset="0"/>
              </a:rPr>
              <a:t>Total users up 155k</a:t>
            </a:r>
          </a:p>
          <a:p>
            <a:pPr defTabSz="455613"/>
            <a:endParaRPr lang="en-IE" sz="1600" b="1">
              <a:solidFill>
                <a:srgbClr val="2A2E33"/>
              </a:solidFill>
              <a:latin typeface="Trebuchet MS" pitchFamily="34" charset="0"/>
            </a:endParaRPr>
          </a:p>
          <a:p>
            <a:pPr defTabSz="455613"/>
            <a:r>
              <a:rPr lang="en-IE" sz="1600" b="1">
                <a:solidFill>
                  <a:srgbClr val="2A2E33"/>
                </a:solidFill>
                <a:latin typeface="Trebuchet MS" pitchFamily="34" charset="0"/>
              </a:rPr>
              <a:t>Non-users down from 46% to 31%, 155k</a:t>
            </a:r>
          </a:p>
          <a:p>
            <a:pPr defTabSz="455613"/>
            <a:endParaRPr lang="en-IE" sz="1600" b="1">
              <a:solidFill>
                <a:srgbClr val="2A2E33"/>
              </a:solidFill>
              <a:latin typeface="Trebuchet MS" pitchFamily="34" charset="0"/>
            </a:endParaRPr>
          </a:p>
          <a:p>
            <a:pPr defTabSz="455613"/>
            <a:r>
              <a:rPr lang="en-IE" sz="1600" b="1">
                <a:solidFill>
                  <a:srgbClr val="2A2E33"/>
                </a:solidFill>
                <a:latin typeface="Trebuchet MS" pitchFamily="34" charset="0"/>
              </a:rPr>
              <a:t>Loyals up 54k</a:t>
            </a:r>
          </a:p>
          <a:p>
            <a:pPr defTabSz="455613"/>
            <a:endParaRPr lang="en-IE" sz="1600" b="1">
              <a:solidFill>
                <a:srgbClr val="2A2E33"/>
              </a:solidFill>
              <a:latin typeface="Trebuchet MS" pitchFamily="34" charset="0"/>
            </a:endParaRPr>
          </a:p>
          <a:p>
            <a:pPr defTabSz="455613"/>
            <a:r>
              <a:rPr lang="en-IE" sz="1600" b="1">
                <a:solidFill>
                  <a:srgbClr val="2A2E33"/>
                </a:solidFill>
                <a:latin typeface="Trebuchet MS" pitchFamily="34" charset="0"/>
              </a:rPr>
              <a:t>Non-users shifting into occasionals +106k</a:t>
            </a:r>
            <a:endParaRPr lang="en-IE" sz="1600">
              <a:solidFill>
                <a:srgbClr val="2A2E3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>
                <a:solidFill>
                  <a:srgbClr val="009999"/>
                </a:solidFill>
              </a:rPr>
              <a:t>Satisfaction with Last Trip</a:t>
            </a:r>
            <a:br>
              <a:rPr lang="en-IE" dirty="0" smtClean="0">
                <a:solidFill>
                  <a:srgbClr val="009999"/>
                </a:solidFill>
              </a:rPr>
            </a:br>
            <a:r>
              <a:rPr lang="en-I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ever use Dublin Bus: 408</a:t>
            </a:r>
          </a:p>
        </p:txBody>
      </p:sp>
      <p:graphicFrame>
        <p:nvGraphicFramePr>
          <p:cNvPr id="72706" name="Content Placeholder 3"/>
          <p:cNvGraphicFramePr>
            <a:graphicFrameLocks noGrp="1"/>
          </p:cNvGraphicFramePr>
          <p:nvPr>
            <p:ph idx="1"/>
          </p:nvPr>
        </p:nvGraphicFramePr>
        <p:xfrm>
          <a:off x="344488" y="938213"/>
          <a:ext cx="8483600" cy="4565650"/>
        </p:xfrm>
        <a:graphic>
          <a:graphicData uri="http://schemas.openxmlformats.org/presentationml/2006/ole">
            <p:oleObj spid="_x0000_s72706" r:id="rId3" imgW="8486367" imgH="4566300" progId="Excel.Chart.8">
              <p:embed/>
            </p:oleObj>
          </a:graphicData>
        </a:graphic>
      </p:graphicFrame>
      <p:sp>
        <p:nvSpPr>
          <p:cNvPr id="72707" name="TextBox 4"/>
          <p:cNvSpPr txBox="1">
            <a:spLocks noChangeArrowheads="1"/>
          </p:cNvSpPr>
          <p:nvPr/>
        </p:nvSpPr>
        <p:spPr bwMode="auto">
          <a:xfrm>
            <a:off x="690563" y="3171825"/>
            <a:ext cx="203358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05" tIns="40053" rIns="80105" bIns="40053">
            <a:spAutoFit/>
          </a:bodyPr>
          <a:lstStyle/>
          <a:p>
            <a:pPr algn="r" defTabSz="455613"/>
            <a:r>
              <a:rPr lang="en-IE" sz="1100" b="1">
                <a:solidFill>
                  <a:srgbClr val="2A2E33"/>
                </a:solidFill>
                <a:latin typeface="Verdana" pitchFamily="34" charset="0"/>
              </a:rPr>
              <a:t>Very satisfied</a:t>
            </a:r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6419850" y="3051175"/>
            <a:ext cx="20335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05" tIns="40053" rIns="80105" bIns="40053">
            <a:spAutoFit/>
          </a:bodyPr>
          <a:lstStyle/>
          <a:p>
            <a:pPr defTabSz="455613"/>
            <a:r>
              <a:rPr lang="en-IE" sz="1100" b="1">
                <a:solidFill>
                  <a:srgbClr val="2A2E33"/>
                </a:solidFill>
                <a:latin typeface="Verdana" pitchFamily="34" charset="0"/>
              </a:rPr>
              <a:t>Fairly satisfied</a:t>
            </a:r>
          </a:p>
        </p:txBody>
      </p:sp>
      <p:sp>
        <p:nvSpPr>
          <p:cNvPr id="72709" name="TextBox 6"/>
          <p:cNvSpPr txBox="1">
            <a:spLocks noChangeArrowheads="1"/>
          </p:cNvSpPr>
          <p:nvPr/>
        </p:nvSpPr>
        <p:spPr bwMode="auto">
          <a:xfrm>
            <a:off x="5170488" y="4833938"/>
            <a:ext cx="203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05" tIns="40053" rIns="80105" bIns="40053">
            <a:spAutoFit/>
          </a:bodyPr>
          <a:lstStyle/>
          <a:p>
            <a:pPr defTabSz="455613"/>
            <a:r>
              <a:rPr lang="en-IE" sz="1100" b="1">
                <a:solidFill>
                  <a:srgbClr val="2A2E33"/>
                </a:solidFill>
                <a:latin typeface="Verdana" pitchFamily="34" charset="0"/>
              </a:rPr>
              <a:t>Not very satisfied</a:t>
            </a:r>
          </a:p>
        </p:txBody>
      </p:sp>
      <p:sp>
        <p:nvSpPr>
          <p:cNvPr id="72710" name="TextBox 7"/>
          <p:cNvSpPr txBox="1">
            <a:spLocks noChangeArrowheads="1"/>
          </p:cNvSpPr>
          <p:nvPr/>
        </p:nvSpPr>
        <p:spPr bwMode="auto">
          <a:xfrm>
            <a:off x="4695825" y="5064125"/>
            <a:ext cx="20320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05" tIns="40053" rIns="80105" bIns="40053">
            <a:spAutoFit/>
          </a:bodyPr>
          <a:lstStyle/>
          <a:p>
            <a:pPr defTabSz="455613"/>
            <a:r>
              <a:rPr lang="en-IE" sz="1100" b="1">
                <a:solidFill>
                  <a:srgbClr val="2A2E33"/>
                </a:solidFill>
                <a:latin typeface="Verdana" pitchFamily="34" charset="0"/>
              </a:rPr>
              <a:t>Not at all satisfied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87450" y="6334125"/>
          <a:ext cx="7281863" cy="360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356"/>
                <a:gridCol w="6726848"/>
              </a:tblGrid>
              <a:tr h="359311">
                <a:tc>
                  <a:txBody>
                    <a:bodyPr/>
                    <a:lstStyle/>
                    <a:p>
                      <a:r>
                        <a:rPr lang="en-IE" sz="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Q.12a</a:t>
                      </a:r>
                      <a:endParaRPr lang="en-IE" sz="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78226" marR="78226" marT="41459" marB="41459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 would now like to ask you some questions about your most recent journey on Dublin Bus.</a:t>
                      </a:r>
                      <a:r>
                        <a:rPr lang="en-IE" sz="9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Thinking about this journey, how satisfied were you with your experience overall?</a:t>
                      </a:r>
                      <a:endParaRPr lang="en-GB" sz="900" b="1" dirty="0" smtClean="0"/>
                    </a:p>
                  </a:txBody>
                  <a:tcPr marL="78226" marR="78226" marT="41459" marB="41459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2719" name="Picture 10" descr="B&amp;A_logo grey with ampersand colour-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6361113"/>
            <a:ext cx="6778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1040171" y="5649096"/>
            <a:ext cx="7535957" cy="450832"/>
          </a:xfrm>
          <a:prstGeom prst="rect">
            <a:avLst/>
          </a:prstGeom>
          <a:solidFill>
            <a:srgbClr val="5859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0105" tIns="40053" rIns="80105" bIns="40053" anchor="ctr"/>
          <a:lstStyle/>
          <a:p>
            <a:pPr algn="ctr" defTabSz="801059">
              <a:defRPr/>
            </a:pPr>
            <a:r>
              <a:rPr lang="en-IE" sz="12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Strong score; crucially top box is greater than second box – positivity is quite emphatic.  However: 70% - 80% top box is the norm in retail!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604250" cy="3816350"/>
          </a:xfrm>
        </p:spPr>
        <p:txBody>
          <a:bodyPr/>
          <a:lstStyle/>
          <a:p>
            <a:pPr>
              <a:buFontTx/>
              <a:buNone/>
            </a:pPr>
            <a:endParaRPr lang="en-IE" sz="1600" smtClean="0"/>
          </a:p>
          <a:p>
            <a:r>
              <a:rPr lang="en-IE" sz="1600" smtClean="0"/>
              <a:t>Growth of over 3% annually. This trend has now stabilised.</a:t>
            </a:r>
          </a:p>
          <a:p>
            <a:r>
              <a:rPr lang="en-IE" sz="1600" smtClean="0"/>
              <a:t>We carried an additional 4  million customers in 2014 – 118 million.</a:t>
            </a:r>
          </a:p>
          <a:p>
            <a:r>
              <a:rPr lang="en-IE" sz="1600" smtClean="0"/>
              <a:t>Build on strong performance of Network Direct /RTPI/Leap</a:t>
            </a:r>
          </a:p>
          <a:p>
            <a:r>
              <a:rPr lang="en-IE" sz="1600" u="sng" smtClean="0"/>
              <a:t>Additional 10 buses</a:t>
            </a:r>
            <a:r>
              <a:rPr lang="en-IE" sz="1600" smtClean="0"/>
              <a:t> in service November 2014 to service increased customer peak volumes</a:t>
            </a:r>
          </a:p>
          <a:p>
            <a:r>
              <a:rPr lang="en-IE" sz="1600" u="sng" smtClean="0"/>
              <a:t>Additional 10  buses</a:t>
            </a:r>
            <a:r>
              <a:rPr lang="en-IE" sz="1600" smtClean="0"/>
              <a:t> will be required from  early 2015 to restore service level taking account of LCC diversions – Westland Row</a:t>
            </a:r>
          </a:p>
          <a:p>
            <a:r>
              <a:rPr lang="en-IE" sz="1600" smtClean="0"/>
              <a:t>Minimum of 50 additional buses will be needed in next 3 years </a:t>
            </a:r>
          </a:p>
          <a:p>
            <a:r>
              <a:rPr lang="en-IE" sz="1600" smtClean="0"/>
              <a:t>3 additional people employed for every bus added to the fleet</a:t>
            </a:r>
          </a:p>
          <a:p>
            <a:pPr>
              <a:buFontTx/>
              <a:buNone/>
            </a:pPr>
            <a:endParaRPr lang="en-IE" sz="1600" smtClean="0"/>
          </a:p>
        </p:txBody>
      </p:sp>
      <p:pic>
        <p:nvPicPr>
          <p:cNvPr id="73730" name="Picture 7" descr="Macintosh HD:Users:mcdaid_p:Desktop:Yellow Footer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-1588" y="5949950"/>
            <a:ext cx="91455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itle 4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IE" smtClean="0">
                <a:solidFill>
                  <a:srgbClr val="FFFF00"/>
                </a:solidFill>
              </a:rPr>
              <a:t>Customer Numbers Growing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  <a:solidFill>
            <a:schemeClr val="tx1"/>
          </a:solidFill>
        </p:spPr>
        <p:txBody>
          <a:bodyPr/>
          <a:lstStyle/>
          <a:p>
            <a:r>
              <a:rPr lang="en-US" sz="3200" b="1" smtClean="0">
                <a:solidFill>
                  <a:srgbClr val="FFFF00"/>
                </a:solidFill>
              </a:rPr>
              <a:t>Dublin Bus Fuel Costs &amp; Usage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341438"/>
            <a:ext cx="8229600" cy="4516437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1600" smtClean="0"/>
              <a:t> </a:t>
            </a:r>
          </a:p>
          <a:p>
            <a:pPr>
              <a:lnSpc>
                <a:spcPct val="80000"/>
              </a:lnSpc>
            </a:pPr>
            <a:endParaRPr lang="en-US" smtClean="0"/>
          </a:p>
          <a:p>
            <a:pPr>
              <a:lnSpc>
                <a:spcPct val="80000"/>
              </a:lnSpc>
            </a:pPr>
            <a:endParaRPr lang="en-US" smtClean="0"/>
          </a:p>
          <a:p>
            <a:pPr>
              <a:lnSpc>
                <a:spcPct val="80000"/>
              </a:lnSpc>
            </a:pPr>
            <a:endParaRPr lang="en-US" smtClean="0"/>
          </a:p>
        </p:txBody>
      </p:sp>
      <p:pic>
        <p:nvPicPr>
          <p:cNvPr id="74755" name="Picture 7" descr="Macintosh HD:Users:mcdaid_p:Desktop:Yellow Footer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-1588" y="5943600"/>
            <a:ext cx="91455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412875"/>
            <a:ext cx="852963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tx1"/>
          </a:solidFill>
        </p:spPr>
        <p:txBody>
          <a:bodyPr/>
          <a:lstStyle/>
          <a:p>
            <a:r>
              <a:rPr lang="en-IE" sz="3200" b="1" smtClean="0">
                <a:solidFill>
                  <a:srgbClr val="FFFF00"/>
                </a:solidFill>
              </a:rPr>
              <a:t>Hybrid Diesel Electric  Buses</a:t>
            </a:r>
            <a:endParaRPr lang="en-IE" sz="320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342301" indent="-342301">
              <a:defRPr/>
            </a:pPr>
            <a:r>
              <a:rPr lang="en-IE" sz="1800" dirty="0"/>
              <a:t>Hybrid drive buses combine an electric motor with an internal combustion engine  - typically diesel</a:t>
            </a:r>
          </a:p>
          <a:p>
            <a:pPr marL="0" indent="0">
              <a:buFontTx/>
              <a:buNone/>
              <a:defRPr/>
            </a:pPr>
            <a:endParaRPr lang="en-IE" sz="1800" dirty="0"/>
          </a:p>
          <a:p>
            <a:pPr marL="342301" indent="-342301">
              <a:buFontTx/>
              <a:buNone/>
              <a:defRPr/>
            </a:pPr>
            <a:r>
              <a:rPr lang="en-IE" sz="1800" b="1" dirty="0"/>
              <a:t>Features</a:t>
            </a:r>
          </a:p>
          <a:p>
            <a:pPr marL="342301" indent="-342301">
              <a:defRPr/>
            </a:pPr>
            <a:r>
              <a:rPr lang="en-IE" sz="1400" dirty="0"/>
              <a:t>Smaller engines running in optimum range</a:t>
            </a:r>
          </a:p>
          <a:p>
            <a:pPr marL="342301" indent="-342301">
              <a:defRPr/>
            </a:pPr>
            <a:r>
              <a:rPr lang="en-IE" sz="1400" dirty="0"/>
              <a:t>Regenerative braking – recovery of electrical energy</a:t>
            </a:r>
          </a:p>
          <a:p>
            <a:pPr marL="342301" indent="-342301">
              <a:defRPr/>
            </a:pPr>
            <a:r>
              <a:rPr lang="en-IE" sz="1400" dirty="0"/>
              <a:t>Large capacity storage batteries</a:t>
            </a:r>
          </a:p>
          <a:p>
            <a:pPr marL="342301" indent="-342301">
              <a:lnSpc>
                <a:spcPct val="150000"/>
              </a:lnSpc>
              <a:defRPr/>
            </a:pPr>
            <a:r>
              <a:rPr lang="en-IE" sz="1400" b="1" dirty="0"/>
              <a:t>Good fuel efficiency – savings of 30%</a:t>
            </a:r>
          </a:p>
          <a:p>
            <a:pPr marL="342301" indent="-342301">
              <a:lnSpc>
                <a:spcPct val="150000"/>
              </a:lnSpc>
              <a:defRPr/>
            </a:pPr>
            <a:r>
              <a:rPr lang="en-IE" sz="1400" b="1" dirty="0"/>
              <a:t>Low CO</a:t>
            </a:r>
            <a:r>
              <a:rPr lang="en-IE" sz="1400" b="1" baseline="-25000" dirty="0"/>
              <a:t>2</a:t>
            </a:r>
            <a:r>
              <a:rPr lang="en-IE" sz="1400" b="1" dirty="0"/>
              <a:t> emissions and reduction in other pollutants</a:t>
            </a:r>
          </a:p>
          <a:p>
            <a:pPr marL="342301" indent="-342301">
              <a:lnSpc>
                <a:spcPct val="150000"/>
              </a:lnSpc>
              <a:defRPr/>
            </a:pPr>
            <a:r>
              <a:rPr lang="en-IE" sz="1400" dirty="0"/>
              <a:t>Driving experience similar to diesel bus</a:t>
            </a:r>
          </a:p>
          <a:p>
            <a:pPr marL="342301" indent="-342301">
              <a:lnSpc>
                <a:spcPct val="150000"/>
              </a:lnSpc>
              <a:defRPr/>
            </a:pPr>
            <a:r>
              <a:rPr lang="en-IE" sz="1400" dirty="0"/>
              <a:t>Only diesel fuel is required, therefore no change to the current fuelling infrastructure</a:t>
            </a:r>
          </a:p>
          <a:p>
            <a:pPr marL="342301" indent="-342301">
              <a:defRPr/>
            </a:pPr>
            <a:endParaRPr lang="en-IE" sz="2400" dirty="0"/>
          </a:p>
          <a:p>
            <a:pPr marL="342301" indent="-342301">
              <a:buFontTx/>
              <a:buNone/>
              <a:defRPr/>
            </a:pPr>
            <a:r>
              <a:rPr lang="en-IE" sz="1800" dirty="0"/>
              <a:t>Need to commence trialling these – 15 buses - €2.5M annual lease </a:t>
            </a:r>
            <a:r>
              <a:rPr lang="en-IE" sz="1800" dirty="0" smtClean="0"/>
              <a:t>costs – business case currently being developed</a:t>
            </a:r>
            <a:endParaRPr lang="en-I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tx1"/>
          </a:solidFill>
        </p:spPr>
        <p:txBody>
          <a:bodyPr/>
          <a:lstStyle/>
          <a:p>
            <a:r>
              <a:rPr lang="en-IE" sz="3200" b="1" smtClean="0">
                <a:solidFill>
                  <a:srgbClr val="FFFF00"/>
                </a:solidFill>
              </a:rPr>
              <a:t>Going Forward</a:t>
            </a:r>
            <a:endParaRPr lang="en-IE" sz="320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675"/>
            <a:ext cx="7272337" cy="3917950"/>
          </a:xfrm>
        </p:spPr>
        <p:txBody>
          <a:bodyPr>
            <a:normAutofit/>
          </a:bodyPr>
          <a:lstStyle/>
          <a:p>
            <a:pPr marL="342301" indent="-342301">
              <a:lnSpc>
                <a:spcPct val="150000"/>
              </a:lnSpc>
              <a:defRPr/>
            </a:pPr>
            <a:r>
              <a:rPr lang="en-IE" sz="1800" dirty="0"/>
              <a:t>Service growth to meet rising customer demand is </a:t>
            </a:r>
            <a:r>
              <a:rPr lang="en-IE" sz="1800" dirty="0" smtClean="0"/>
              <a:t>essential and must be supported</a:t>
            </a:r>
          </a:p>
          <a:p>
            <a:pPr marL="342301" indent="-342301">
              <a:lnSpc>
                <a:spcPct val="150000"/>
              </a:lnSpc>
              <a:defRPr/>
            </a:pPr>
            <a:r>
              <a:rPr lang="en-IE" sz="1800" dirty="0" smtClean="0"/>
              <a:t>Continue to raise the standard of Customer Service Experience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en-IE" sz="1800" dirty="0"/>
          </a:p>
          <a:p>
            <a:pPr marL="342301" indent="-342301">
              <a:lnSpc>
                <a:spcPct val="150000"/>
              </a:lnSpc>
              <a:defRPr/>
            </a:pPr>
            <a:r>
              <a:rPr lang="en-IE" sz="1800" dirty="0" smtClean="0"/>
              <a:t>City </a:t>
            </a:r>
            <a:r>
              <a:rPr lang="en-IE" sz="1800" dirty="0"/>
              <a:t>Centre must be equally as accessible from all corridors in the city – </a:t>
            </a:r>
            <a:r>
              <a:rPr lang="en-IE" sz="1800" dirty="0" smtClean="0"/>
              <a:t> </a:t>
            </a:r>
            <a:r>
              <a:rPr lang="en-IE" sz="1800" dirty="0"/>
              <a:t>be careful about moving bus services to more remote </a:t>
            </a:r>
            <a:r>
              <a:rPr lang="en-IE" sz="1800" dirty="0" smtClean="0"/>
              <a:t>streets – working with all relevant </a:t>
            </a:r>
            <a:r>
              <a:rPr lang="en-IE" sz="1800" dirty="0" err="1" smtClean="0"/>
              <a:t>authourities</a:t>
            </a:r>
            <a:r>
              <a:rPr lang="en-IE" sz="1800" dirty="0" smtClean="0"/>
              <a:t> i.e. Co </a:t>
            </a:r>
            <a:r>
              <a:rPr lang="en-IE" sz="1800" dirty="0" err="1" smtClean="0"/>
              <a:t>Co’s</a:t>
            </a:r>
            <a:r>
              <a:rPr lang="en-IE" sz="1800" dirty="0" smtClean="0"/>
              <a:t>, NTA, Luas, </a:t>
            </a:r>
            <a:r>
              <a:rPr lang="en-IE" sz="1800" dirty="0" err="1" smtClean="0"/>
              <a:t>Gardai</a:t>
            </a:r>
            <a:endParaRPr lang="en-I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8229600" cy="1143000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IE" sz="3200" b="1" kern="1200" dirty="0">
                <a:solidFill>
                  <a:srgbClr val="FFFF00"/>
                </a:solidFill>
              </a:rPr>
              <a:t>Dublin Bus Overview</a:t>
            </a:r>
            <a:br>
              <a:rPr lang="en-IE" sz="3200" b="1" kern="1200" dirty="0">
                <a:solidFill>
                  <a:srgbClr val="FFFF00"/>
                </a:solidFill>
              </a:rPr>
            </a:br>
            <a:r>
              <a:rPr lang="en-IE" sz="3200" b="1" kern="1200" dirty="0" smtClean="0">
                <a:solidFill>
                  <a:srgbClr val="FFFF00"/>
                </a:solidFill>
              </a:rPr>
              <a:t>2015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4391025"/>
          </a:xfrm>
        </p:spPr>
        <p:txBody>
          <a:bodyPr/>
          <a:lstStyle/>
          <a:p>
            <a:pPr marL="741665" lvl="1" indent="-285255" eaLnBrk="1" hangingPunct="1">
              <a:buFontTx/>
              <a:buBlip>
                <a:blip r:embed="rId2"/>
              </a:buBlip>
              <a:defRPr/>
            </a:pPr>
            <a:r>
              <a:rPr lang="en-IE" kern="1200" dirty="0"/>
              <a:t>918 Fleet (excluding Tour buses)</a:t>
            </a:r>
          </a:p>
          <a:p>
            <a:pPr marL="1141023" lvl="2" indent="-228202" eaLnBrk="1" hangingPunct="1">
              <a:buFontTx/>
              <a:buBlip>
                <a:blip r:embed="rId2"/>
              </a:buBlip>
              <a:defRPr/>
            </a:pPr>
            <a:r>
              <a:rPr lang="en-IE" sz="1600" kern="1200" dirty="0"/>
              <a:t>845 standard double deck</a:t>
            </a:r>
          </a:p>
          <a:p>
            <a:pPr marL="1141023" lvl="2" indent="-228202" eaLnBrk="1" hangingPunct="1">
              <a:buFontTx/>
              <a:buBlip>
                <a:blip r:embed="rId2"/>
              </a:buBlip>
              <a:defRPr/>
            </a:pPr>
            <a:r>
              <a:rPr lang="en-IE" sz="1600" kern="1200" dirty="0"/>
              <a:t>70 tri-axle double deck</a:t>
            </a:r>
          </a:p>
          <a:p>
            <a:pPr marL="1141023" lvl="2" indent="-228202" eaLnBrk="1" hangingPunct="1">
              <a:buFontTx/>
              <a:buBlip>
                <a:blip r:embed="rId2"/>
              </a:buBlip>
              <a:defRPr/>
            </a:pPr>
            <a:r>
              <a:rPr lang="en-IE" sz="1600" kern="1200" dirty="0"/>
              <a:t>3 midi buses	</a:t>
            </a:r>
            <a:endParaRPr lang="en-IE" kern="1200" dirty="0"/>
          </a:p>
          <a:p>
            <a:pPr marL="741665" lvl="1" indent="-285255" eaLnBrk="1" hangingPunct="1">
              <a:buFontTx/>
              <a:buBlip>
                <a:blip r:embed="rId2"/>
              </a:buBlip>
              <a:defRPr/>
            </a:pPr>
            <a:r>
              <a:rPr lang="en-IE" kern="1200" dirty="0"/>
              <a:t>111 routes</a:t>
            </a:r>
            <a:endParaRPr lang="en-IE" sz="1600" kern="1200" dirty="0"/>
          </a:p>
          <a:p>
            <a:pPr marL="741665" lvl="1" indent="-285255" eaLnBrk="1" hangingPunct="1">
              <a:buFontTx/>
              <a:buBlip>
                <a:blip r:embed="rId2"/>
              </a:buBlip>
              <a:defRPr/>
            </a:pPr>
            <a:r>
              <a:rPr lang="en-IE" kern="1200" dirty="0"/>
              <a:t>7,300 weekday timetabled trips</a:t>
            </a:r>
          </a:p>
          <a:p>
            <a:pPr marL="741665" lvl="1" indent="-285255" eaLnBrk="1" hangingPunct="1">
              <a:buFontTx/>
              <a:buBlip>
                <a:blip r:embed="rId2"/>
              </a:buBlip>
              <a:defRPr/>
            </a:pPr>
            <a:r>
              <a:rPr lang="en-IE" kern="1200" dirty="0"/>
              <a:t>52 million vehicle km operated  per annum</a:t>
            </a:r>
          </a:p>
          <a:p>
            <a:pPr marL="741665" lvl="1" indent="-285255" eaLnBrk="1" hangingPunct="1">
              <a:buFontTx/>
              <a:buBlip>
                <a:blip r:embed="rId2"/>
              </a:buBlip>
              <a:defRPr/>
            </a:pPr>
            <a:r>
              <a:rPr lang="en-IE" kern="1200" dirty="0" smtClean="0"/>
              <a:t>2,500 drivers – </a:t>
            </a:r>
            <a:r>
              <a:rPr lang="en-IE" u="sng" kern="1200" dirty="0" smtClean="0"/>
              <a:t>we are actively recruiting 100 new drivers in 2015</a:t>
            </a:r>
            <a:endParaRPr lang="en-IE" u="sng" kern="1200" dirty="0"/>
          </a:p>
          <a:p>
            <a:pPr marL="741665" lvl="1" indent="-285255" eaLnBrk="1" hangingPunct="1">
              <a:buFontTx/>
              <a:buBlip>
                <a:blip r:embed="rId2"/>
              </a:buBlip>
              <a:defRPr/>
            </a:pPr>
            <a:r>
              <a:rPr lang="en-IE" kern="1200" dirty="0" smtClean="0"/>
              <a:t>3,300 </a:t>
            </a:r>
            <a:r>
              <a:rPr lang="en-IE" kern="1200" dirty="0"/>
              <a:t>total staff</a:t>
            </a:r>
          </a:p>
          <a:p>
            <a:pPr marL="741665" lvl="1" indent="-285255" eaLnBrk="1" hangingPunct="1">
              <a:buFontTx/>
              <a:buBlip>
                <a:blip r:embed="rId2"/>
              </a:buBlip>
              <a:defRPr/>
            </a:pPr>
            <a:r>
              <a:rPr lang="en-IE" kern="1200" dirty="0"/>
              <a:t>7 depots</a:t>
            </a:r>
          </a:p>
          <a:p>
            <a:pPr marL="741665" lvl="1" indent="-285255" eaLnBrk="1" hangingPunct="1">
              <a:buFontTx/>
              <a:buBlip>
                <a:blip r:embed="rId2"/>
              </a:buBlip>
              <a:defRPr/>
            </a:pPr>
            <a:r>
              <a:rPr lang="en-IE" kern="1200" dirty="0" smtClean="0"/>
              <a:t>118 </a:t>
            </a:r>
            <a:r>
              <a:rPr lang="en-IE" kern="1200" dirty="0"/>
              <a:t>million customers</a:t>
            </a:r>
          </a:p>
          <a:p>
            <a:pPr marL="741665" lvl="1" indent="-285255" eaLnBrk="1" hangingPunct="1">
              <a:buFontTx/>
              <a:buBlip>
                <a:blip r:embed="rId2"/>
              </a:buBlip>
              <a:defRPr/>
            </a:pPr>
            <a:r>
              <a:rPr lang="en-IE" kern="1200" dirty="0"/>
              <a:t>5,000 bus stops</a:t>
            </a:r>
          </a:p>
          <a:p>
            <a:pPr marL="741665" lvl="1" indent="-285255" eaLnBrk="1" hangingPunct="1">
              <a:buFontTx/>
              <a:buBlip>
                <a:blip r:embed="rId2"/>
              </a:buBlip>
              <a:defRPr/>
            </a:pPr>
            <a:endParaRPr lang="en-IE" kern="1200" dirty="0" smtClean="0"/>
          </a:p>
          <a:p>
            <a:pPr marL="342301" indent="-342301" eaLnBrk="1" hangingPunct="1">
              <a:defRPr/>
            </a:pPr>
            <a:endParaRPr lang="en-IE" kern="1200" dirty="0"/>
          </a:p>
          <a:p>
            <a:pPr marL="342301" indent="-342301" eaLnBrk="1" hangingPunct="1">
              <a:buFontTx/>
              <a:buNone/>
              <a:defRPr/>
            </a:pPr>
            <a:endParaRPr lang="en-IE" sz="1800" dirty="0"/>
          </a:p>
          <a:p>
            <a:pPr marL="342301" indent="-342301" eaLnBrk="1" hangingPunct="1">
              <a:defRPr/>
            </a:pPr>
            <a:endParaRPr lang="en-IE" sz="1400" b="1" dirty="0"/>
          </a:p>
          <a:p>
            <a:pPr marL="342301" indent="-342301" eaLnBrk="1" hangingPunct="1">
              <a:defRPr/>
            </a:pPr>
            <a:endParaRPr lang="en-IE" sz="1800" dirty="0"/>
          </a:p>
          <a:p>
            <a:pPr marL="342301" indent="-342301" eaLnBrk="1" hangingPunct="1">
              <a:defRPr/>
            </a:pPr>
            <a:endParaRPr lang="en-IE" sz="3600" dirty="0"/>
          </a:p>
          <a:p>
            <a:pPr marL="342301" indent="-342301" eaLnBrk="1" hangingPunct="1">
              <a:defRPr/>
            </a:pPr>
            <a:endParaRPr lang="en-GB" sz="3600" dirty="0"/>
          </a:p>
        </p:txBody>
      </p:sp>
      <p:pic>
        <p:nvPicPr>
          <p:cNvPr id="57347" name="Picture 7" descr="Macintosh HD:Users:mcdaid_p:Desktop:Yellow Footer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5943600"/>
            <a:ext cx="91455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35075"/>
          </a:xfrm>
          <a:solidFill>
            <a:schemeClr val="tx1"/>
          </a:solidFill>
        </p:spPr>
        <p:txBody>
          <a:bodyPr/>
          <a:lstStyle/>
          <a:p>
            <a:r>
              <a:rPr lang="en-IE" altLang="en-US" sz="4000" b="1" smtClean="0">
                <a:solidFill>
                  <a:srgbClr val="FFFF00"/>
                </a:solidFill>
              </a:rPr>
              <a:t>Network Direct</a:t>
            </a:r>
            <a:br>
              <a:rPr lang="en-IE" altLang="en-US" sz="4000" b="1" smtClean="0">
                <a:solidFill>
                  <a:srgbClr val="FFFF00"/>
                </a:solidFill>
              </a:rPr>
            </a:br>
            <a:r>
              <a:rPr lang="en-IE" altLang="en-US" sz="4000" b="1" smtClean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1042988" y="2205038"/>
            <a:ext cx="7921625" cy="2967037"/>
          </a:xfrm>
        </p:spPr>
        <p:txBody>
          <a:bodyPr/>
          <a:lstStyle/>
          <a:p>
            <a:pPr marL="342301" indent="-342301">
              <a:defRPr/>
            </a:pPr>
            <a:r>
              <a:rPr lang="en-IE" altLang="en-US" sz="1800" dirty="0"/>
              <a:t>Simplify the route network</a:t>
            </a:r>
          </a:p>
          <a:p>
            <a:pPr marL="342301" indent="-342301">
              <a:defRPr/>
            </a:pPr>
            <a:r>
              <a:rPr lang="en-IE" altLang="en-US" sz="1800" dirty="0"/>
              <a:t>Match supply with demand</a:t>
            </a:r>
          </a:p>
          <a:p>
            <a:pPr marL="342301" indent="-342301">
              <a:defRPr/>
            </a:pPr>
            <a:r>
              <a:rPr lang="en-IE" altLang="en-US" sz="1800" dirty="0"/>
              <a:t>Increase cross city services</a:t>
            </a:r>
          </a:p>
          <a:p>
            <a:pPr marL="342301" indent="-342301">
              <a:defRPr/>
            </a:pPr>
            <a:r>
              <a:rPr lang="en-IE" altLang="en-US" sz="1800" dirty="0"/>
              <a:t>Improve multi modal </a:t>
            </a:r>
            <a:r>
              <a:rPr lang="en-IE" altLang="en-US" sz="1800" dirty="0" smtClean="0"/>
              <a:t>integration</a:t>
            </a:r>
            <a:endParaRPr lang="en-IE" altLang="en-US" sz="1800" dirty="0"/>
          </a:p>
          <a:p>
            <a:pPr marL="342301" indent="-342301">
              <a:defRPr/>
            </a:pPr>
            <a:r>
              <a:rPr lang="en-IE" altLang="en-US" sz="1800" dirty="0"/>
              <a:t>Largest bus network restructuring in </a:t>
            </a:r>
            <a:r>
              <a:rPr lang="en-IE" altLang="en-US" sz="1800" dirty="0" smtClean="0"/>
              <a:t>Europe- completed</a:t>
            </a:r>
            <a:endParaRPr lang="en-IE" altLang="en-US" sz="1800" dirty="0"/>
          </a:p>
          <a:p>
            <a:pPr marL="342301" indent="-342301">
              <a:defRPr/>
            </a:pPr>
            <a:r>
              <a:rPr lang="en-IE" altLang="en-US" sz="1800" dirty="0"/>
              <a:t>Redesign of all 171 bus </a:t>
            </a:r>
            <a:r>
              <a:rPr lang="en-IE" altLang="en-US" sz="1800" dirty="0" smtClean="0"/>
              <a:t>routes</a:t>
            </a:r>
          </a:p>
          <a:p>
            <a:pPr marL="342301" indent="-342301">
              <a:defRPr/>
            </a:pPr>
            <a:r>
              <a:rPr lang="en-IE" altLang="en-US" sz="1800" dirty="0" smtClean="0"/>
              <a:t>36</a:t>
            </a:r>
            <a:r>
              <a:rPr lang="en-IE" altLang="en-US" sz="1800" dirty="0"/>
              <a:t>% reduction in route numbers therefore much simpler </a:t>
            </a:r>
            <a:r>
              <a:rPr lang="en-IE" altLang="en-US" sz="1800" dirty="0" smtClean="0"/>
              <a:t>network</a:t>
            </a:r>
            <a:endParaRPr lang="en-IE" altLang="en-US" sz="1800" dirty="0"/>
          </a:p>
          <a:p>
            <a:pPr marL="342301" indent="-342301">
              <a:defRPr/>
            </a:pPr>
            <a:r>
              <a:rPr lang="en-IE" altLang="en-US" sz="1800" dirty="0" smtClean="0"/>
              <a:t>Network coverage maintained</a:t>
            </a:r>
          </a:p>
          <a:p>
            <a:pPr marL="342301" indent="-342301">
              <a:defRPr/>
            </a:pPr>
            <a:r>
              <a:rPr lang="en-IE" altLang="en-US" sz="1800" dirty="0" smtClean="0"/>
              <a:t>+</a:t>
            </a:r>
            <a:r>
              <a:rPr lang="en-IE" altLang="en-US" sz="1800" dirty="0"/>
              <a:t>400 meetings with external </a:t>
            </a:r>
            <a:r>
              <a:rPr lang="en-IE" altLang="en-US" sz="1800" dirty="0" smtClean="0"/>
              <a:t>stakeholders</a:t>
            </a:r>
          </a:p>
          <a:p>
            <a:pPr marL="342301" indent="-342301">
              <a:defRPr/>
            </a:pPr>
            <a:r>
              <a:rPr lang="en-IE" altLang="en-US" sz="1800" dirty="0" smtClean="0"/>
              <a:t>Complete </a:t>
            </a:r>
            <a:r>
              <a:rPr lang="en-IE" altLang="en-US" sz="1800" dirty="0"/>
              <a:t>redesign of operational practices for all </a:t>
            </a:r>
            <a:r>
              <a:rPr lang="en-IE" altLang="en-US" sz="1800" dirty="0" smtClean="0"/>
              <a:t>employees</a:t>
            </a:r>
            <a:endParaRPr lang="en-IE" altLang="en-US" sz="1800" dirty="0"/>
          </a:p>
          <a:p>
            <a:pPr marL="342301" indent="-342301">
              <a:defRPr/>
            </a:pPr>
            <a:r>
              <a:rPr lang="en-IE" altLang="en-US" sz="1800" dirty="0" smtClean="0"/>
              <a:t>Easier </a:t>
            </a:r>
            <a:r>
              <a:rPr lang="en-IE" altLang="en-US" sz="1800" dirty="0"/>
              <a:t>to market and explain</a:t>
            </a:r>
          </a:p>
          <a:p>
            <a:pPr marL="0" indent="0">
              <a:buFontTx/>
              <a:buNone/>
              <a:defRPr/>
            </a:pPr>
            <a:endParaRPr lang="en-IE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routesm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7777162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chemeClr val="tx1"/>
          </a:solidFill>
        </p:spPr>
        <p:txBody>
          <a:bodyPr/>
          <a:lstStyle/>
          <a:p>
            <a:r>
              <a:rPr lang="en-IE" altLang="en-US" b="1" smtClean="0">
                <a:solidFill>
                  <a:srgbClr val="FFFF00"/>
                </a:solidFill>
              </a:rPr>
              <a:t>Network Direct Outcome</a:t>
            </a:r>
          </a:p>
        </p:txBody>
      </p:sp>
      <p:sp>
        <p:nvSpPr>
          <p:cNvPr id="60418" name="Text Placeholder 6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4040188" cy="977900"/>
          </a:xfrm>
        </p:spPr>
        <p:txBody>
          <a:bodyPr/>
          <a:lstStyle/>
          <a:p>
            <a:endParaRPr lang="en-IE" altLang="en-US" smtClean="0"/>
          </a:p>
          <a:p>
            <a:endParaRPr lang="en-IE" altLang="en-US" smtClean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</p:nvPr>
        </p:nvGraphicFramePr>
        <p:xfrm>
          <a:off x="539750" y="1268413"/>
          <a:ext cx="8074025" cy="324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506"/>
                <a:gridCol w="2018506"/>
                <a:gridCol w="2018506"/>
                <a:gridCol w="2018506"/>
              </a:tblGrid>
              <a:tr h="644239">
                <a:tc>
                  <a:txBody>
                    <a:bodyPr/>
                    <a:lstStyle/>
                    <a:p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 2009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n-IE" sz="1800" baseline="0" dirty="0" smtClean="0">
                          <a:solidFill>
                            <a:schemeClr val="tx1"/>
                          </a:solidFill>
                        </a:rPr>
                        <a:t>Project End 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Change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567134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Routes</a:t>
                      </a:r>
                      <a:endParaRPr lang="en-IE" sz="18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171</a:t>
                      </a:r>
                      <a:endParaRPr lang="en-IE" sz="18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111</a:t>
                      </a:r>
                      <a:endParaRPr lang="en-IE" sz="18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-36%</a:t>
                      </a:r>
                      <a:endParaRPr lang="en-IE" sz="1800" dirty="0"/>
                    </a:p>
                  </a:txBody>
                  <a:tcPr marL="91438" marR="91438" marT="45726" marB="45726"/>
                </a:tc>
              </a:tr>
              <a:tr h="567134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Fleet</a:t>
                      </a:r>
                      <a:endParaRPr lang="en-IE" sz="18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1,117</a:t>
                      </a:r>
                      <a:endParaRPr lang="en-IE" sz="18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875</a:t>
                      </a:r>
                      <a:endParaRPr lang="en-IE" sz="18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-20%</a:t>
                      </a:r>
                      <a:endParaRPr lang="en-IE" sz="1800" dirty="0"/>
                    </a:p>
                  </a:txBody>
                  <a:tcPr marL="91438" marR="91438" marT="45726" marB="45726"/>
                </a:tc>
              </a:tr>
              <a:tr h="567134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Staff</a:t>
                      </a:r>
                    </a:p>
                    <a:p>
                      <a:endParaRPr lang="en-IE" sz="1800" dirty="0" smtClean="0"/>
                    </a:p>
                    <a:p>
                      <a:r>
                        <a:rPr lang="en-IE" sz="1800" dirty="0" smtClean="0"/>
                        <a:t>Customers</a:t>
                      </a:r>
                    </a:p>
                    <a:p>
                      <a:endParaRPr lang="en-IE" sz="1800" dirty="0" smtClean="0"/>
                    </a:p>
                    <a:p>
                      <a:r>
                        <a:rPr lang="en-IE" sz="1800" dirty="0" smtClean="0"/>
                        <a:t>Financial</a:t>
                      </a:r>
                      <a:endParaRPr lang="en-IE" sz="18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3,891</a:t>
                      </a:r>
                      <a:endParaRPr lang="en-IE" sz="18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3,200</a:t>
                      </a:r>
                      <a:endParaRPr lang="en-IE" sz="18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-17%</a:t>
                      </a:r>
                    </a:p>
                    <a:p>
                      <a:endParaRPr lang="en-IE" sz="1800" dirty="0" smtClean="0"/>
                    </a:p>
                    <a:p>
                      <a:r>
                        <a:rPr lang="en-IE" sz="1800" dirty="0" smtClean="0"/>
                        <a:t>+3%pa</a:t>
                      </a:r>
                    </a:p>
                    <a:p>
                      <a:endParaRPr lang="en-IE" sz="1800" dirty="0" smtClean="0"/>
                    </a:p>
                    <a:p>
                      <a:r>
                        <a:rPr lang="en-IE" sz="1800" dirty="0" smtClean="0"/>
                        <a:t>€45M pa saving</a:t>
                      </a:r>
                      <a:endParaRPr lang="en-IE" sz="1800" dirty="0"/>
                    </a:p>
                  </a:txBody>
                  <a:tcPr marL="91438" marR="91438" marT="45726" marB="457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/>
          </p:cNvSpPr>
          <p:nvPr/>
        </p:nvSpPr>
        <p:spPr bwMode="auto">
          <a:xfrm>
            <a:off x="250825" y="182563"/>
            <a:ext cx="8205788" cy="4730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283" tIns="45640" rIns="91283" bIns="45640" anchor="ctr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Customer Experience </a:t>
            </a: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0" rIns="91283" bIns="45640"/>
          <a:lstStyle/>
          <a:p>
            <a:pPr marL="341313" indent="-341313" algn="ctr">
              <a:lnSpc>
                <a:spcPct val="90000"/>
              </a:lnSpc>
              <a:spcBef>
                <a:spcPct val="20000"/>
              </a:spcBef>
            </a:pPr>
            <a:endParaRPr lang="en-IE" sz="2000"/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250825" y="2492375"/>
            <a:ext cx="86756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0" rIns="91283" bIns="45640"/>
          <a:lstStyle/>
          <a:p>
            <a:pPr marL="341313" indent="-341313"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b="1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692150"/>
            <a:ext cx="55086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0" rIns="91283" bIns="45640"/>
          <a:lstStyle/>
          <a:p>
            <a:pPr marL="342301" indent="-342301" algn="just">
              <a:lnSpc>
                <a:spcPct val="105000"/>
              </a:lnSpc>
              <a:spcBef>
                <a:spcPct val="45000"/>
              </a:spcBef>
              <a:defRPr/>
            </a:pPr>
            <a:endParaRPr lang="en-IE" sz="1600" b="1" dirty="0"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defRPr/>
            </a:pPr>
            <a:endParaRPr lang="en-IE" sz="12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endParaRPr lang="en-IE" sz="14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r>
              <a:rPr lang="en-IE" sz="14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100% accessible fleet – </a:t>
            </a:r>
            <a:r>
              <a:rPr lang="en-IE" sz="14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standard facilities on all routes and buses - continue </a:t>
            </a:r>
            <a:r>
              <a:rPr lang="en-IE" sz="14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addition of buggy </a:t>
            </a:r>
            <a:r>
              <a:rPr lang="en-IE" sz="14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space on new buses</a:t>
            </a:r>
          </a:p>
          <a:p>
            <a:pPr algn="just">
              <a:lnSpc>
                <a:spcPct val="105000"/>
              </a:lnSpc>
              <a:spcBef>
                <a:spcPct val="45000"/>
              </a:spcBef>
              <a:defRPr/>
            </a:pPr>
            <a:endParaRPr lang="en-IE" sz="14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r>
              <a:rPr lang="en-IE" sz="14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Highest standard of training  -  vigil vanguard  -  for customer comfort and </a:t>
            </a:r>
            <a:r>
              <a:rPr lang="en-IE" sz="14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safety – for all drivers</a:t>
            </a:r>
            <a:endParaRPr lang="en-IE" sz="14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endParaRPr lang="en-IE" sz="14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r>
              <a:rPr lang="en-IE" sz="14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Increased focus on customer contact training for drivers</a:t>
            </a: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endParaRPr lang="en-IE" sz="14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defRPr/>
            </a:pPr>
            <a:endParaRPr lang="en-IE" sz="16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endParaRPr lang="en-IE" sz="16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endParaRPr lang="en-IE" sz="1600" b="1" dirty="0"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endParaRPr lang="en-IE" sz="2000" b="1" dirty="0"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 typeface="Arial" charset="0"/>
              <a:buChar char="•"/>
              <a:defRPr/>
            </a:pPr>
            <a:endParaRPr lang="en-IE" sz="2000" b="1" dirty="0"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endParaRPr lang="en-IE" sz="2000" b="1" dirty="0">
              <a:ea typeface="ＭＳ Ｐゴシック" pitchFamily="-112" charset="-128"/>
              <a:cs typeface="+mn-cs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5288" y="1628775"/>
            <a:ext cx="3668712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250825" y="182563"/>
            <a:ext cx="8205788" cy="4730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283" tIns="45640" rIns="91283" bIns="45640" anchor="ctr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Customer Experience </a:t>
            </a:r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0" rIns="91283" bIns="45640"/>
          <a:lstStyle/>
          <a:p>
            <a:pPr marL="341313" indent="-341313" algn="ctr">
              <a:lnSpc>
                <a:spcPct val="90000"/>
              </a:lnSpc>
              <a:spcBef>
                <a:spcPct val="20000"/>
              </a:spcBef>
            </a:pPr>
            <a:endParaRPr lang="en-IE" sz="2000"/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250825" y="2492375"/>
            <a:ext cx="86756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0" rIns="91283" bIns="45640"/>
          <a:lstStyle/>
          <a:p>
            <a:pPr marL="341313" indent="-341313"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b="1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692150"/>
            <a:ext cx="50768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0" rIns="91283" bIns="45640"/>
          <a:lstStyle/>
          <a:p>
            <a:pPr marL="342301" indent="-342301" algn="just">
              <a:lnSpc>
                <a:spcPct val="105000"/>
              </a:lnSpc>
              <a:spcBef>
                <a:spcPct val="45000"/>
              </a:spcBef>
              <a:defRPr/>
            </a:pPr>
            <a:endParaRPr lang="en-IE" sz="1600" b="1" dirty="0"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defRPr/>
            </a:pPr>
            <a:endParaRPr lang="en-IE" sz="12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lvl="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Real Time Passenger Information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on-street units at ~ 500 bus stops now – expanded list to NTA for further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400</a:t>
            </a:r>
          </a:p>
          <a:p>
            <a:pPr marL="0" lvl="1" indent="0" algn="just">
              <a:lnSpc>
                <a:spcPct val="105000"/>
              </a:lnSpc>
              <a:spcBef>
                <a:spcPct val="45000"/>
              </a:spcBef>
              <a:defRPr/>
            </a:pPr>
            <a:endParaRPr lang="en-IE" sz="11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lvl="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Real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time information available at all 5000 stops on Apps, Web and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Txt.</a:t>
            </a:r>
          </a:p>
          <a:p>
            <a:pPr marL="0" lvl="1" indent="0" algn="just">
              <a:lnSpc>
                <a:spcPct val="105000"/>
              </a:lnSpc>
              <a:spcBef>
                <a:spcPct val="45000"/>
              </a:spcBef>
              <a:defRPr/>
            </a:pPr>
            <a:endParaRPr lang="en-IE" sz="1100" b="1" u="sng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lvl="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r>
              <a:rPr lang="en-IE" sz="1100" b="1" dirty="0">
                <a:ea typeface="ＭＳ Ｐゴシック" pitchFamily="-112" charset="-128"/>
                <a:cs typeface="+mn-cs"/>
              </a:rPr>
              <a:t>800,000 </a:t>
            </a:r>
            <a:r>
              <a:rPr lang="en-IE" sz="1100" b="1" dirty="0">
                <a:ea typeface="ＭＳ Ｐゴシック" pitchFamily="-112" charset="-128"/>
                <a:cs typeface="+mn-cs"/>
              </a:rPr>
              <a:t>app downloads across </a:t>
            </a:r>
            <a:r>
              <a:rPr lang="en-IE" sz="1100" b="1" dirty="0" err="1">
                <a:ea typeface="ＭＳ Ｐゴシック" pitchFamily="-112" charset="-128"/>
                <a:cs typeface="+mn-cs"/>
              </a:rPr>
              <a:t>iphone</a:t>
            </a:r>
            <a:r>
              <a:rPr lang="en-IE" sz="1100" b="1" dirty="0">
                <a:ea typeface="ＭＳ Ｐゴシック" pitchFamily="-112" charset="-128"/>
                <a:cs typeface="+mn-cs"/>
              </a:rPr>
              <a:t>/android</a:t>
            </a:r>
          </a:p>
          <a:p>
            <a:pPr marL="0" lvl="1" indent="0" algn="just">
              <a:lnSpc>
                <a:spcPct val="105000"/>
              </a:lnSpc>
              <a:spcBef>
                <a:spcPct val="45000"/>
              </a:spcBef>
              <a:defRPr/>
            </a:pPr>
            <a:endParaRPr lang="en-IE" sz="11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Customer Relationship Database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building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has commenced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through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Wi-Fi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&amp; web to develop outbound route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specific alerts,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allowing real time updates about changes to your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route</a:t>
            </a:r>
          </a:p>
          <a:p>
            <a:pPr algn="just">
              <a:lnSpc>
                <a:spcPct val="105000"/>
              </a:lnSpc>
              <a:spcBef>
                <a:spcPct val="45000"/>
              </a:spcBef>
              <a:defRPr/>
            </a:pPr>
            <a:endParaRPr lang="en-IE" sz="11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Audio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announcements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 - next stop and safety - on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all buses </a:t>
            </a:r>
            <a:endParaRPr lang="en-IE" sz="11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algn="just">
              <a:lnSpc>
                <a:spcPct val="105000"/>
              </a:lnSpc>
              <a:spcBef>
                <a:spcPct val="45000"/>
              </a:spcBef>
              <a:defRPr/>
            </a:pPr>
            <a:endParaRPr lang="en-IE" sz="11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Passenger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Information Displays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On-Bus 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– Rolling out across the fleet </a:t>
            </a:r>
            <a:r>
              <a:rPr lang="en-IE" sz="1100" b="1" u="sng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during 2014 – </a:t>
            </a:r>
            <a:r>
              <a:rPr lang="en-IE" sz="11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2015</a:t>
            </a:r>
          </a:p>
        </p:txBody>
      </p:sp>
      <p:pic>
        <p:nvPicPr>
          <p:cNvPr id="63493" name="Picture 5" descr="0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836613"/>
            <a:ext cx="30988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141663"/>
            <a:ext cx="30956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684213" y="363538"/>
            <a:ext cx="7772400" cy="4730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283" tIns="45640" rIns="91283" bIns="45640" anchor="ctr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Customer Experience</a:t>
            </a:r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0" rIns="91283" bIns="45640"/>
          <a:lstStyle/>
          <a:p>
            <a:pPr marL="341313" indent="-341313" algn="ctr">
              <a:lnSpc>
                <a:spcPct val="90000"/>
              </a:lnSpc>
              <a:spcBef>
                <a:spcPct val="20000"/>
              </a:spcBef>
            </a:pPr>
            <a:endParaRPr lang="en-IE" sz="2000"/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250825" y="2492375"/>
            <a:ext cx="86756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0" rIns="91283" bIns="45640"/>
          <a:lstStyle/>
          <a:p>
            <a:pPr marL="341313" indent="-341313"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b="1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3850" y="692150"/>
            <a:ext cx="54006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0" rIns="91283" bIns="45640"/>
          <a:lstStyle/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endParaRPr lang="en-IE" sz="1600" b="1" dirty="0"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endParaRPr lang="en-IE" sz="12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r>
              <a:rPr lang="en-IE" sz="12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WIFI – </a:t>
            </a:r>
            <a:r>
              <a:rPr lang="en-IE" sz="1200" b="1" dirty="0">
                <a:solidFill>
                  <a:srgbClr val="000000"/>
                </a:solidFill>
                <a:ea typeface="ＭＳ Ｐゴシック" pitchFamily="-112" charset="-128"/>
                <a:cs typeface="+mn-cs"/>
              </a:rPr>
              <a:t>free and working well – available on all buses and routes now</a:t>
            </a:r>
            <a:endParaRPr lang="en-IE" sz="1200" b="1" u="sng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algn="just">
              <a:lnSpc>
                <a:spcPct val="105000"/>
              </a:lnSpc>
              <a:spcBef>
                <a:spcPct val="45000"/>
              </a:spcBef>
              <a:defRPr/>
            </a:pPr>
            <a:endParaRPr lang="en-IE" sz="12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indent="-342301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r>
              <a:rPr lang="en-IE" sz="1200" b="1" dirty="0">
                <a:ea typeface="ＭＳ Ｐゴシック" pitchFamily="-112" charset="-128"/>
                <a:cs typeface="+mn-cs"/>
              </a:rPr>
              <a:t>Extensive use of on-line channels to communicate with customers. Both customer support &amp; outbound marketing/information:</a:t>
            </a:r>
          </a:p>
          <a:p>
            <a:pPr marL="456407" lvl="1" indent="0" eaLnBrk="0" hangingPunct="0">
              <a:defRPr/>
            </a:pPr>
            <a:r>
              <a:rPr lang="en-IE" sz="1200" b="1" dirty="0">
                <a:ea typeface="ＭＳ Ｐゴシック" pitchFamily="-112" charset="-128"/>
                <a:cs typeface="+mn-cs"/>
              </a:rPr>
              <a:t>Ave. 400,000 site visits per month</a:t>
            </a:r>
          </a:p>
          <a:p>
            <a:pPr marL="456407" lvl="1" indent="0" eaLnBrk="0" hangingPunct="0">
              <a:defRPr/>
            </a:pPr>
            <a:r>
              <a:rPr lang="en-IE" sz="1200" b="1" dirty="0">
                <a:ea typeface="ＭＳ Ｐゴシック" pitchFamily="-112" charset="-128"/>
                <a:cs typeface="+mn-cs"/>
              </a:rPr>
              <a:t>16,000+  followers on </a:t>
            </a:r>
            <a:r>
              <a:rPr lang="en-IE" sz="1200" b="1" dirty="0" err="1">
                <a:ea typeface="ＭＳ Ｐゴシック" pitchFamily="-112" charset="-128"/>
                <a:cs typeface="+mn-cs"/>
              </a:rPr>
              <a:t>Facebook</a:t>
            </a:r>
            <a:r>
              <a:rPr lang="en-IE" sz="1200" b="1" dirty="0">
                <a:ea typeface="ＭＳ Ｐゴシック" pitchFamily="-112" charset="-128"/>
                <a:cs typeface="+mn-cs"/>
              </a:rPr>
              <a:t>, 24,000+ on Twitter</a:t>
            </a:r>
          </a:p>
          <a:p>
            <a:pPr marL="456407" lvl="1" indent="0" eaLnBrk="0" hangingPunct="0">
              <a:defRPr/>
            </a:pPr>
            <a:endParaRPr lang="en-IE" sz="1200" b="1" dirty="0"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r>
              <a:rPr lang="en-IE" sz="1200" b="1" dirty="0">
                <a:ea typeface="ＭＳ Ｐゴシック" pitchFamily="-112" charset="-128"/>
                <a:cs typeface="+mn-cs"/>
              </a:rPr>
              <a:t>We are using </a:t>
            </a:r>
            <a:r>
              <a:rPr lang="en-IE" sz="1200" b="1" dirty="0">
                <a:ea typeface="ＭＳ Ｐゴシック" pitchFamily="-112" charset="-128"/>
                <a:cs typeface="+mn-cs"/>
              </a:rPr>
              <a:t>all media channels to drive customers online to ‘relearn’ the new Network (Network Noel) in a fun and engaging </a:t>
            </a:r>
            <a:r>
              <a:rPr lang="en-IE" sz="1200" b="1" dirty="0">
                <a:ea typeface="ＭＳ Ｐゴシック" pitchFamily="-112" charset="-128"/>
                <a:cs typeface="+mn-cs"/>
              </a:rPr>
              <a:t>way</a:t>
            </a:r>
          </a:p>
          <a:p>
            <a:pPr algn="just">
              <a:lnSpc>
                <a:spcPct val="105000"/>
              </a:lnSpc>
              <a:spcBef>
                <a:spcPct val="45000"/>
              </a:spcBef>
              <a:defRPr/>
            </a:pPr>
            <a:endParaRPr lang="en-IE" sz="1200" b="1" dirty="0">
              <a:solidFill>
                <a:srgbClr val="000000"/>
              </a:solidFill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r>
              <a:rPr lang="en-IE" sz="1200" b="1" dirty="0">
                <a:ea typeface="ＭＳ Ｐゴシック" pitchFamily="-112" charset="-128"/>
                <a:cs typeface="+mn-cs"/>
              </a:rPr>
              <a:t>We are working </a:t>
            </a:r>
            <a:r>
              <a:rPr lang="en-IE" sz="1200" b="1" dirty="0">
                <a:ea typeface="ＭＳ Ｐゴシック" pitchFamily="-112" charset="-128"/>
                <a:cs typeface="+mn-cs"/>
              </a:rPr>
              <a:t>closely with the NTA to improve customer information – mapping, timetables, on-line </a:t>
            </a:r>
            <a:r>
              <a:rPr lang="en-IE" sz="1200" b="1" dirty="0">
                <a:ea typeface="ＭＳ Ｐゴシック" pitchFamily="-112" charset="-128"/>
                <a:cs typeface="+mn-cs"/>
              </a:rPr>
              <a:t>information via the National Journey Planner   </a:t>
            </a:r>
            <a:r>
              <a:rPr lang="en-IE" sz="1200" b="1" dirty="0">
                <a:ea typeface="ＭＳ Ｐゴシック" pitchFamily="-112" charset="-128"/>
                <a:cs typeface="+mn-cs"/>
              </a:rPr>
              <a:t>- across the GDA</a:t>
            </a: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endParaRPr lang="en-IE" sz="1600" b="1" dirty="0">
              <a:ea typeface="ＭＳ Ｐゴシック" pitchFamily="-112" charset="-128"/>
              <a:cs typeface="+mn-cs"/>
            </a:endParaRPr>
          </a:p>
          <a:p>
            <a:pPr algn="just">
              <a:lnSpc>
                <a:spcPct val="105000"/>
              </a:lnSpc>
              <a:spcBef>
                <a:spcPct val="45000"/>
              </a:spcBef>
              <a:defRPr/>
            </a:pPr>
            <a:endParaRPr lang="en-IE" sz="2000" b="1" dirty="0"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 typeface="Arial" charset="0"/>
              <a:buChar char="•"/>
              <a:defRPr/>
            </a:pPr>
            <a:endParaRPr lang="en-IE" sz="2000" b="1" dirty="0">
              <a:ea typeface="ＭＳ Ｐゴシック" pitchFamily="-112" charset="-128"/>
              <a:cs typeface="+mn-cs"/>
            </a:endParaRPr>
          </a:p>
          <a:p>
            <a:pPr marL="342301" indent="-342301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3"/>
              </a:buBlip>
              <a:defRPr/>
            </a:pPr>
            <a:endParaRPr lang="en-IE" sz="2000" b="1" dirty="0">
              <a:ea typeface="ＭＳ Ｐゴシック" pitchFamily="-112" charset="-128"/>
              <a:cs typeface="+mn-cs"/>
            </a:endParaRPr>
          </a:p>
        </p:txBody>
      </p:sp>
      <p:pic>
        <p:nvPicPr>
          <p:cNvPr id="65541" name="Picture 2" descr="Free wifi glossy blue reflected square button - stock phot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341438"/>
            <a:ext cx="9271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8" descr="dublinbus_iphone_route_planner_search_ch_v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1125538"/>
            <a:ext cx="10287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2852738"/>
            <a:ext cx="2944812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3" descr="C:\Users\bailey_d\AppData\Local\Microsoft\Windows\Temporary Internet Files\Content.Outlook\HM8OUM85\NN Facebook 2014-02-25 at 11 27 5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4365625"/>
            <a:ext cx="3065463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684213" y="608013"/>
            <a:ext cx="7772400" cy="6667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283" tIns="45640" rIns="91283" bIns="45640" anchor="ctr"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</a:rPr>
              <a:t> Leap and Fares </a:t>
            </a:r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0" rIns="91283" bIns="45640"/>
          <a:lstStyle/>
          <a:p>
            <a:pPr marL="341313" indent="-341313" algn="ctr">
              <a:lnSpc>
                <a:spcPct val="90000"/>
              </a:lnSpc>
              <a:spcBef>
                <a:spcPct val="20000"/>
              </a:spcBef>
            </a:pPr>
            <a:endParaRPr lang="en-IE" sz="2000"/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250825" y="2492375"/>
            <a:ext cx="86756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0" rIns="91283" bIns="45640"/>
          <a:lstStyle/>
          <a:p>
            <a:pPr marL="341313" indent="-341313">
              <a:spcBef>
                <a:spcPct val="20000"/>
              </a:spcBef>
              <a:buFontTx/>
              <a:buBlip>
                <a:blip r:embed="rId2"/>
              </a:buBlip>
            </a:pPr>
            <a:endParaRPr lang="en-US" sz="2000" b="1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611188" y="1052513"/>
            <a:ext cx="82089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0" rIns="91283" bIns="45640"/>
          <a:lstStyle/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2"/>
              </a:buBlip>
            </a:pPr>
            <a:endParaRPr lang="en-IE" sz="1800" b="1"/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2"/>
              </a:buBlip>
            </a:pPr>
            <a:r>
              <a:rPr lang="en-IE" sz="1600" b="1"/>
              <a:t>Full LEAP implementation from end 2014 to include:</a:t>
            </a:r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2"/>
              </a:buBlip>
            </a:pPr>
            <a:r>
              <a:rPr lang="en-IE" sz="1600" b="1" u="sng"/>
              <a:t>Products </a:t>
            </a:r>
            <a:r>
              <a:rPr lang="en-IE" sz="1600" b="1"/>
              <a:t>– Dublin Bus rambler now purchased onto the Leap Card</a:t>
            </a:r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2"/>
              </a:buBlip>
            </a:pPr>
            <a:r>
              <a:rPr lang="en-IE" sz="1600" b="1" u="sng"/>
              <a:t>Capping</a:t>
            </a:r>
            <a:r>
              <a:rPr lang="en-IE" sz="1600" b="1"/>
              <a:t> – limits on the cost of daily (6.90) and weekly (27.50) travel now apply – free journeys after a certain spend</a:t>
            </a:r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2"/>
              </a:buBlip>
            </a:pPr>
            <a:r>
              <a:rPr lang="en-IE" sz="1600" b="1" u="sng"/>
              <a:t>Rebate</a:t>
            </a:r>
            <a:r>
              <a:rPr lang="en-IE" sz="1600" b="1"/>
              <a:t>  - next journey within 90 minutes after start of first will be discounted</a:t>
            </a:r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2"/>
              </a:buBlip>
            </a:pPr>
            <a:r>
              <a:rPr lang="en-IE" sz="1600" b="1" u="sng"/>
              <a:t>Autoload</a:t>
            </a:r>
            <a:r>
              <a:rPr lang="en-IE" sz="1600" b="1"/>
              <a:t> - Direct Debit  arrangement to topup epurse automatically if credit falls below a certain point</a:t>
            </a:r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2"/>
              </a:buBlip>
            </a:pPr>
            <a:r>
              <a:rPr lang="en-IE" sz="1600" b="1"/>
              <a:t>Next step is to look at simplification of the DB cash fare range over three year period from 2014</a:t>
            </a:r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2"/>
              </a:buBlip>
            </a:pPr>
            <a:r>
              <a:rPr lang="en-IE" sz="1600" b="1"/>
              <a:t>Significant improvements in ease of using the networks and value for customers</a:t>
            </a:r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2"/>
              </a:buBlip>
            </a:pPr>
            <a:endParaRPr lang="en-IE" sz="1600" b="1"/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</a:pPr>
            <a:endParaRPr lang="en-IE" sz="1800" b="1"/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</a:pPr>
            <a:endParaRPr lang="en-IE" sz="1800" b="1"/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</a:pPr>
            <a:endParaRPr lang="en-IE" sz="2000" b="1"/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2"/>
              </a:buBlip>
            </a:pPr>
            <a:endParaRPr lang="en-IE" sz="2000" b="1"/>
          </a:p>
          <a:p>
            <a:pPr marL="341313" indent="-341313" algn="just">
              <a:lnSpc>
                <a:spcPct val="105000"/>
              </a:lnSpc>
              <a:spcBef>
                <a:spcPct val="45000"/>
              </a:spcBef>
              <a:buFontTx/>
              <a:buBlip>
                <a:blip r:embed="rId2"/>
              </a:buBlip>
            </a:pPr>
            <a:endParaRPr lang="en-IE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 Point template">
  <a:themeElements>
    <a:clrScheme name="Power 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 Point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12" charset="-128"/>
          </a:defRPr>
        </a:defPPr>
      </a:lstStyle>
    </a:lnDef>
  </a:objectDefaults>
  <a:extraClrSchemeLst>
    <a:extraClrScheme>
      <a:clrScheme name="Power 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print">
  <a:themeElements>
    <a:clrScheme name="">
      <a:dk1>
        <a:srgbClr val="2A2E33"/>
      </a:dk1>
      <a:lt1>
        <a:srgbClr val="FFFFFF"/>
      </a:lt1>
      <a:dk2>
        <a:srgbClr val="2A2E33"/>
      </a:dk2>
      <a:lt2>
        <a:srgbClr val="CDC6C0"/>
      </a:lt2>
      <a:accent1>
        <a:srgbClr val="64A0C8"/>
      </a:accent1>
      <a:accent2>
        <a:srgbClr val="80A18F"/>
      </a:accent2>
      <a:accent3>
        <a:srgbClr val="FFFFFF"/>
      </a:accent3>
      <a:accent4>
        <a:srgbClr val="22262A"/>
      </a:accent4>
      <a:accent5>
        <a:srgbClr val="B8CDE0"/>
      </a:accent5>
      <a:accent6>
        <a:srgbClr val="739181"/>
      </a:accent6>
      <a:hlink>
        <a:srgbClr val="AD8D9F"/>
      </a:hlink>
      <a:folHlink>
        <a:srgbClr val="E68188"/>
      </a:folHlink>
    </a:clrScheme>
    <a:fontScheme name="Bluepri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ueprint">
  <a:themeElements>
    <a:clrScheme name="">
      <a:dk1>
        <a:srgbClr val="2A2E33"/>
      </a:dk1>
      <a:lt1>
        <a:srgbClr val="FFFFFF"/>
      </a:lt1>
      <a:dk2>
        <a:srgbClr val="2A2E33"/>
      </a:dk2>
      <a:lt2>
        <a:srgbClr val="CDC6C0"/>
      </a:lt2>
      <a:accent1>
        <a:srgbClr val="64A0C8"/>
      </a:accent1>
      <a:accent2>
        <a:srgbClr val="80A18F"/>
      </a:accent2>
      <a:accent3>
        <a:srgbClr val="FFFFFF"/>
      </a:accent3>
      <a:accent4>
        <a:srgbClr val="22262A"/>
      </a:accent4>
      <a:accent5>
        <a:srgbClr val="B8CDE0"/>
      </a:accent5>
      <a:accent6>
        <a:srgbClr val="739181"/>
      </a:accent6>
      <a:hlink>
        <a:srgbClr val="AD8D9F"/>
      </a:hlink>
      <a:folHlink>
        <a:srgbClr val="E68188"/>
      </a:folHlink>
    </a:clrScheme>
    <a:fontScheme name="Bluepri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ueprint">
  <a:themeElements>
    <a:clrScheme name="">
      <a:dk1>
        <a:srgbClr val="2A2E33"/>
      </a:dk1>
      <a:lt1>
        <a:srgbClr val="FFFFFF"/>
      </a:lt1>
      <a:dk2>
        <a:srgbClr val="2A2E33"/>
      </a:dk2>
      <a:lt2>
        <a:srgbClr val="CDC6C0"/>
      </a:lt2>
      <a:accent1>
        <a:srgbClr val="64A0C8"/>
      </a:accent1>
      <a:accent2>
        <a:srgbClr val="80A18F"/>
      </a:accent2>
      <a:accent3>
        <a:srgbClr val="FFFFFF"/>
      </a:accent3>
      <a:accent4>
        <a:srgbClr val="22262A"/>
      </a:accent4>
      <a:accent5>
        <a:srgbClr val="B8CDE0"/>
      </a:accent5>
      <a:accent6>
        <a:srgbClr val="739181"/>
      </a:accent6>
      <a:hlink>
        <a:srgbClr val="AD8D9F"/>
      </a:hlink>
      <a:folHlink>
        <a:srgbClr val="E68188"/>
      </a:folHlink>
    </a:clrScheme>
    <a:fontScheme name="Bluepri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template</Template>
  <TotalTime>36694</TotalTime>
  <Words>916</Words>
  <Application>Microsoft Office PowerPoint</Application>
  <PresentationFormat>On-screen Show (4:3)</PresentationFormat>
  <Paragraphs>213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51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77" baseType="lpstr">
      <vt:lpstr>Arial</vt:lpstr>
      <vt:lpstr>ＭＳ Ｐゴシック</vt:lpstr>
      <vt:lpstr>Trebuchet MS</vt:lpstr>
      <vt:lpstr>Wingdings</vt:lpstr>
      <vt:lpstr>Georgia</vt:lpstr>
      <vt:lpstr>Tahoma</vt:lpstr>
      <vt:lpstr>Vectora LH Black</vt:lpstr>
      <vt:lpstr>Verdana</vt:lpstr>
      <vt:lpstr>Power Point template</vt:lpstr>
      <vt:lpstr>Blueprint</vt:lpstr>
      <vt:lpstr>2_Blueprint</vt:lpstr>
      <vt:lpstr>3_Blueprint</vt:lpstr>
      <vt:lpstr>Power Point template</vt:lpstr>
      <vt:lpstr>Power Point template</vt:lpstr>
      <vt:lpstr>Power Point template</vt:lpstr>
      <vt:lpstr>Power Point template</vt:lpstr>
      <vt:lpstr>Power Point template</vt:lpstr>
      <vt:lpstr>Power Point template</vt:lpstr>
      <vt:lpstr>Power Point template</vt:lpstr>
      <vt:lpstr>Power Point template</vt:lpstr>
      <vt:lpstr>Power Point template</vt:lpstr>
      <vt:lpstr>Power Point template</vt:lpstr>
      <vt:lpstr>Power Point template</vt:lpstr>
      <vt:lpstr>Blueprint</vt:lpstr>
      <vt:lpstr>Blueprint</vt:lpstr>
      <vt:lpstr>Blueprint</vt:lpstr>
      <vt:lpstr>Blueprint</vt:lpstr>
      <vt:lpstr>Blueprint</vt:lpstr>
      <vt:lpstr>Blueprint</vt:lpstr>
      <vt:lpstr>Blueprint</vt:lpstr>
      <vt:lpstr>Blueprint</vt:lpstr>
      <vt:lpstr>Blueprint</vt:lpstr>
      <vt:lpstr>Blueprint</vt:lpstr>
      <vt:lpstr>Blueprint</vt:lpstr>
      <vt:lpstr>Blueprint</vt:lpstr>
      <vt:lpstr>2_Blueprint</vt:lpstr>
      <vt:lpstr>2_Blueprint</vt:lpstr>
      <vt:lpstr>2_Blueprint</vt:lpstr>
      <vt:lpstr>2_Blueprint</vt:lpstr>
      <vt:lpstr>2_Blueprint</vt:lpstr>
      <vt:lpstr>2_Blueprint</vt:lpstr>
      <vt:lpstr>2_Blueprint</vt:lpstr>
      <vt:lpstr>2_Blueprint</vt:lpstr>
      <vt:lpstr>2_Blueprint</vt:lpstr>
      <vt:lpstr>2_Blueprint</vt:lpstr>
      <vt:lpstr>2_Blueprint</vt:lpstr>
      <vt:lpstr>2_Blueprint</vt:lpstr>
      <vt:lpstr>3_Blueprint</vt:lpstr>
      <vt:lpstr>3_Blueprint</vt:lpstr>
      <vt:lpstr>3_Blueprint</vt:lpstr>
      <vt:lpstr>3_Blueprint</vt:lpstr>
      <vt:lpstr>3_Blueprint</vt:lpstr>
      <vt:lpstr>3_Blueprint</vt:lpstr>
      <vt:lpstr>3_Blueprint</vt:lpstr>
      <vt:lpstr>3_Blueprint</vt:lpstr>
      <vt:lpstr>3_Blueprint</vt:lpstr>
      <vt:lpstr>3_Blueprint</vt:lpstr>
      <vt:lpstr>3_Blueprint</vt:lpstr>
      <vt:lpstr>3_Blueprint</vt:lpstr>
      <vt:lpstr>Microsoft Excel Chart</vt:lpstr>
      <vt:lpstr>1</vt:lpstr>
      <vt:lpstr>Dublin Bus Overview 2015</vt:lpstr>
      <vt:lpstr>Network Direct Objectives</vt:lpstr>
      <vt:lpstr>Slide 4</vt:lpstr>
      <vt:lpstr>Network Direct Outcome</vt:lpstr>
      <vt:lpstr>Slide 6</vt:lpstr>
      <vt:lpstr>Slide 7</vt:lpstr>
      <vt:lpstr>Slide 8</vt:lpstr>
      <vt:lpstr>Slide 9</vt:lpstr>
      <vt:lpstr>Slide 10</vt:lpstr>
      <vt:lpstr>Rejection of Dublin Bus – Longer Term Trend All Dubliners: 601</vt:lpstr>
      <vt:lpstr>Frequency of Using Dublin Bus – 2012 vs 2014 – Percentages &amp; Thousands All Dubliners: 601</vt:lpstr>
      <vt:lpstr>Satisfaction with Last Trip All ever use Dublin Bus: 408</vt:lpstr>
      <vt:lpstr>Customer Numbers Growing</vt:lpstr>
      <vt:lpstr>Dublin Bus Fuel Costs &amp; Usage</vt:lpstr>
      <vt:lpstr>Hybrid Diesel Electric  Buses</vt:lpstr>
      <vt:lpstr>Going Forward</vt:lpstr>
    </vt:vector>
  </TitlesOfParts>
  <Company>CIE Group IT&amp;T Dept. Oriel Street Dublin 1.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GIT&amp;T</dc:creator>
  <cp:lastModifiedBy>sdcc</cp:lastModifiedBy>
  <cp:revision>957</cp:revision>
  <cp:lastPrinted>2014-07-22T15:36:10Z</cp:lastPrinted>
  <dcterms:created xsi:type="dcterms:W3CDTF">2007-09-17T16:05:54Z</dcterms:created>
  <dcterms:modified xsi:type="dcterms:W3CDTF">2015-02-17T10:43:48Z</dcterms:modified>
</cp:coreProperties>
</file>