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2" r:id="rId2"/>
    <p:sldId id="277" r:id="rId3"/>
    <p:sldId id="282" r:id="rId4"/>
    <p:sldId id="281" r:id="rId5"/>
    <p:sldId id="276" r:id="rId6"/>
    <p:sldId id="310" r:id="rId7"/>
    <p:sldId id="311" r:id="rId8"/>
    <p:sldId id="258" r:id="rId9"/>
    <p:sldId id="309" r:id="rId1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C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3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B1C3ADD-FDAB-4C5D-8331-42053C218013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CC9729-7A88-49AC-80E6-5E5029EFE906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00798-5A86-4B93-B6A9-61523C07AAB6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47D81-A374-4BB5-92B7-8C5E47BEC627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DABB0-18C2-440C-8462-035E931EF6D4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CE6FC-C2E1-4E58-A355-D3EA4ABF54AB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53F59-C447-4352-9DCA-BE3A5E02CDF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C57B5-88B7-4A0E-B0F8-537BE37DF1D4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8771A-58F2-477A-A6DA-4F5E02CF828D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5E023-C23C-44B1-99A1-4F0A35602852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C9CBB-4D5C-4712-81E6-D6A53FC61348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C6895-DD62-4D53-9B13-47151AC7C08A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E01CA-7B51-454D-BCCE-256E56779101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A9675-BDE4-420F-B054-A4EE1D88DB97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7689C-8DFC-4009-918E-FD57E970676C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2C444-DB80-4225-868E-0E930E1C2B51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E562B-752A-484A-A4F1-FDCFEF45A51F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6EF0C-F33E-45E9-AC1B-34A3DEC803B8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3C90A-A0EA-4296-B5BD-FD91C272F3C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67018-3578-481B-A31D-E06B9BBF4F24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AEAD1-6803-4573-AB89-D53F08C25286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91F85-CF5F-4607-8F3A-A4FE5691B729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DD07B-462D-441B-90E2-86612F8FB42A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B3777-DD79-4B3C-93FB-58593BBF37AE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DFF8A-60C1-4B16-98CA-514677857F22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3B1B66-55BA-4D89-8EFB-B02FA1852F3A}" type="datetimeFigureOut">
              <a:rPr lang="en-IE"/>
              <a:pPr>
                <a:defRPr/>
              </a:pPr>
              <a:t>06/02/2014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0D5C52-CC37-4C2E-B0C4-139492363FBB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662"/>
          </a:xfrm>
        </p:spPr>
        <p:txBody>
          <a:bodyPr/>
          <a:lstStyle/>
          <a:p>
            <a:r>
              <a:rPr lang="en-IE" smtClean="0">
                <a:solidFill>
                  <a:srgbClr val="C00000"/>
                </a:solidFill>
              </a:rPr>
              <a:t>Building Control (Amendment) Regulations 2014</a:t>
            </a:r>
            <a:endParaRPr lang="en-GB" smtClean="0">
              <a:solidFill>
                <a:srgbClr val="C00000"/>
              </a:solidFill>
            </a:endParaRPr>
          </a:p>
        </p:txBody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>
          <a:xfrm>
            <a:off x="457200" y="2492375"/>
            <a:ext cx="8229600" cy="3633788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en-IE" smtClean="0"/>
          </a:p>
          <a:p>
            <a:pPr algn="ctr">
              <a:buFont typeface="Arial" charset="0"/>
              <a:buNone/>
            </a:pPr>
            <a:endParaRPr lang="en-IE" smtClean="0"/>
          </a:p>
          <a:p>
            <a:pPr algn="ctr">
              <a:buFont typeface="Arial" charset="0"/>
              <a:buNone/>
            </a:pPr>
            <a:r>
              <a:rPr lang="en-IE" sz="3600" smtClean="0">
                <a:solidFill>
                  <a:srgbClr val="3366FF"/>
                </a:solidFill>
              </a:rPr>
              <a:t>Presentation to Elected Members introducing </a:t>
            </a:r>
          </a:p>
          <a:p>
            <a:pPr algn="ctr">
              <a:buFont typeface="Arial" charset="0"/>
              <a:buNone/>
            </a:pPr>
            <a:r>
              <a:rPr lang="en-IE" sz="3600" smtClean="0">
                <a:solidFill>
                  <a:srgbClr val="3366FF"/>
                </a:solidFill>
              </a:rPr>
              <a:t>New Building Control System</a:t>
            </a:r>
            <a:endParaRPr lang="en-GB" sz="3600" smtClean="0">
              <a:solidFill>
                <a:srgbClr val="3366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Rectangle 2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sz="3200" b="1" dirty="0" smtClean="0"/>
              <a:t>Summary-BCAR-SI </a:t>
            </a:r>
            <a:r>
              <a:rPr lang="en-IE" sz="3200" b="1" dirty="0"/>
              <a:t>9</a:t>
            </a:r>
            <a:r>
              <a:rPr lang="en-IE" sz="3200" b="1" dirty="0" smtClean="0"/>
              <a:t> of 2014</a:t>
            </a:r>
            <a:endParaRPr lang="en-US" sz="3200" b="1" dirty="0" smtClean="0"/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>
          <a:xfrm>
            <a:off x="352425" y="1628775"/>
            <a:ext cx="8358188" cy="45370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The Regulations set out to improve Consumer Confidence &amp; Traceability by: </a:t>
            </a:r>
          </a:p>
          <a:p>
            <a:pPr lvl="1" eaLnBrk="1" hangingPunct="1">
              <a:lnSpc>
                <a:spcPts val="3000"/>
              </a:lnSpc>
            </a:pPr>
            <a:r>
              <a:rPr lang="en-US" smtClean="0"/>
              <a:t>Introduces mandatory competency requirements</a:t>
            </a:r>
          </a:p>
          <a:p>
            <a:pPr lvl="1" eaLnBrk="1" hangingPunct="1">
              <a:lnSpc>
                <a:spcPts val="3000"/>
              </a:lnSpc>
            </a:pPr>
            <a:r>
              <a:rPr lang="en-US" smtClean="0"/>
              <a:t>Provide a chain of responsibility right through the building process.</a:t>
            </a:r>
            <a:endParaRPr lang="en-IE" smtClean="0"/>
          </a:p>
          <a:p>
            <a:pPr lvl="1" eaLnBrk="1" hangingPunct="1"/>
            <a:r>
              <a:rPr lang="en-US" smtClean="0"/>
              <a:t>Provide clarity to roles and</a:t>
            </a:r>
          </a:p>
          <a:p>
            <a:pPr lvl="1" eaLnBrk="1" hangingPunct="1"/>
            <a:r>
              <a:rPr lang="en-US" smtClean="0"/>
              <a:t>Clear responsibilities of Stakeholders</a:t>
            </a:r>
          </a:p>
          <a:p>
            <a:pPr lvl="1" eaLnBrk="1" hangingPunct="1"/>
            <a:r>
              <a:rPr lang="en-US" smtClean="0"/>
              <a:t>Provides security for purchaser</a:t>
            </a:r>
          </a:p>
          <a:p>
            <a:pPr lvl="1" eaLnBrk="1" hangingPunct="1"/>
            <a:endParaRPr lang="en-US" smtClean="0"/>
          </a:p>
          <a:p>
            <a:pPr eaLnBrk="1" hangingPunct="1">
              <a:lnSpc>
                <a:spcPts val="3000"/>
              </a:lnSpc>
            </a:pPr>
            <a:endParaRPr lang="en-US" b="1" smtClean="0">
              <a:solidFill>
                <a:srgbClr val="CC00FF"/>
              </a:solidFill>
            </a:endParaRPr>
          </a:p>
          <a:p>
            <a:pPr eaLnBrk="1" hangingPunct="1"/>
            <a:endParaRPr lang="en-US" sz="4400" smtClean="0"/>
          </a:p>
          <a:p>
            <a:pPr eaLnBrk="1" hangingPunct="1"/>
            <a:endParaRPr lang="en-US" sz="4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107950" y="188913"/>
            <a:ext cx="8928100" cy="758825"/>
          </a:xfrm>
        </p:spPr>
        <p:txBody>
          <a:bodyPr/>
          <a:lstStyle/>
          <a:p>
            <a:pPr eaLnBrk="1" hangingPunct="1"/>
            <a:r>
              <a:rPr lang="en-IE" sz="2800" b="1" smtClean="0">
                <a:solidFill>
                  <a:srgbClr val="000000"/>
                </a:solidFill>
              </a:rPr>
              <a:t>Building Regulations, </a:t>
            </a:r>
            <a:r>
              <a:rPr lang="en-IE" sz="3200" b="1" smtClean="0">
                <a:solidFill>
                  <a:srgbClr val="000000"/>
                </a:solidFill>
              </a:rPr>
              <a:t>Responsibility</a:t>
            </a:r>
            <a:r>
              <a:rPr lang="en-IE" sz="2800" b="1" smtClean="0">
                <a:solidFill>
                  <a:srgbClr val="000000"/>
                </a:solidFill>
              </a:rPr>
              <a:t> for Enforcement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179388" y="908050"/>
            <a:ext cx="8964612" cy="568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GB" smtClean="0">
                <a:solidFill>
                  <a:srgbClr val="0070C0"/>
                </a:solidFill>
              </a:rPr>
              <a:t>Local Building</a:t>
            </a:r>
            <a:r>
              <a:rPr lang="en-GB" sz="2800" smtClean="0">
                <a:solidFill>
                  <a:srgbClr val="0070C0"/>
                </a:solidFill>
              </a:rPr>
              <a:t> </a:t>
            </a:r>
            <a:r>
              <a:rPr lang="en-GB" smtClean="0">
                <a:solidFill>
                  <a:srgbClr val="0070C0"/>
                </a:solidFill>
              </a:rPr>
              <a:t>Control Authorities 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IE" sz="2800" smtClean="0"/>
              <a:t>Accept and Register Electronic and hardcopy (at additional cost) Commencement Notices + Documents</a:t>
            </a:r>
            <a:endParaRPr lang="en-GB" sz="28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Review valid CN’s and Select development for inspection;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Inspect selected works in progress;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i="1" smtClean="0"/>
              <a:t>may </a:t>
            </a:r>
            <a:r>
              <a:rPr lang="en-GB" sz="2800" smtClean="0"/>
              <a:t>serve enforcement notices for non-compliance;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i="1" smtClean="0"/>
              <a:t>may </a:t>
            </a:r>
            <a:r>
              <a:rPr lang="en-GB" sz="2800" smtClean="0"/>
              <a:t>institute legal proceedings for breaches of regulatory requirements;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i="1" smtClean="0"/>
              <a:t>may</a:t>
            </a:r>
            <a:r>
              <a:rPr lang="en-GB" sz="2800" smtClean="0"/>
              <a:t> seek High Court injunctions for non-compliance in events of a considerable &amp; serious danger to public.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GB" sz="2800" smtClean="0"/>
              <a:t>The DECLG-target inspection rate of 12-15% of all buildings covered by valid commencement notices.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I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>
          <a:xfrm>
            <a:off x="0" y="260350"/>
            <a:ext cx="8964613" cy="792163"/>
          </a:xfrm>
        </p:spPr>
        <p:txBody>
          <a:bodyPr/>
          <a:lstStyle/>
          <a:p>
            <a:pPr eaLnBrk="1" hangingPunct="1"/>
            <a:r>
              <a:rPr lang="en-IE" sz="3200" b="1" u="sng" smtClean="0">
                <a:solidFill>
                  <a:srgbClr val="C00000"/>
                </a:solidFill>
              </a:rPr>
              <a:t>Building Regulations, Responsibility for Compliance</a:t>
            </a:r>
          </a:p>
        </p:txBody>
      </p:sp>
      <p:sp>
        <p:nvSpPr>
          <p:cNvPr id="17410" name="Content Placeholder 4"/>
          <p:cNvSpPr>
            <a:spLocks noGrp="1"/>
          </p:cNvSpPr>
          <p:nvPr>
            <p:ph idx="1"/>
          </p:nvPr>
        </p:nvSpPr>
        <p:spPr>
          <a:xfrm>
            <a:off x="509588" y="981075"/>
            <a:ext cx="8137525" cy="52673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sz="2800" b="1" smtClean="0">
                <a:solidFill>
                  <a:srgbClr val="0070C0"/>
                </a:solidFill>
              </a:rPr>
              <a:t>Burden and responsibility for compliance rests with</a:t>
            </a:r>
          </a:p>
          <a:p>
            <a:pPr eaLnBrk="1" hangingPunct="1">
              <a:buFont typeface="Arial" charset="0"/>
              <a:buNone/>
            </a:pPr>
            <a:r>
              <a:rPr lang="en-GB" sz="2800" b="1" smtClean="0">
                <a:solidFill>
                  <a:srgbClr val="0070C0"/>
                </a:solidFill>
              </a:rPr>
              <a:t>developers/builders, designers and building owners;</a:t>
            </a:r>
          </a:p>
          <a:p>
            <a:pPr eaLnBrk="1" hangingPunct="1"/>
            <a:r>
              <a:rPr lang="en-GB" sz="2800" smtClean="0">
                <a:solidFill>
                  <a:srgbClr val="05032B"/>
                </a:solidFill>
              </a:rPr>
              <a:t>A statutory responsibility for professionals to design in accordance with the building regulations; and</a:t>
            </a:r>
          </a:p>
          <a:p>
            <a:pPr eaLnBrk="1" hangingPunct="1"/>
            <a:r>
              <a:rPr lang="en-IE" sz="2800" smtClean="0">
                <a:solidFill>
                  <a:srgbClr val="05032B"/>
                </a:solidFill>
              </a:rPr>
              <a:t>for builders to build in accordance with the Building Regulations and</a:t>
            </a:r>
          </a:p>
          <a:p>
            <a:pPr eaLnBrk="1" hangingPunct="1"/>
            <a:r>
              <a:rPr lang="en-IE" sz="2800" smtClean="0">
                <a:solidFill>
                  <a:srgbClr val="05032B"/>
                </a:solidFill>
              </a:rPr>
              <a:t>For Assigned Certifiers to certify works only that comply with the Building Regulations.</a:t>
            </a:r>
            <a:endParaRPr lang="en-GB" sz="2800" smtClean="0">
              <a:solidFill>
                <a:srgbClr val="05032B"/>
              </a:solidFill>
            </a:endParaRPr>
          </a:p>
          <a:p>
            <a:pPr eaLnBrk="1" hangingPunct="1"/>
            <a:r>
              <a:rPr lang="en-US" sz="2800" smtClean="0">
                <a:solidFill>
                  <a:srgbClr val="05032B"/>
                </a:solidFill>
              </a:rPr>
              <a:t>A building cannot be opened or occupied before the entering on the Register of a valid Completion Cert</a:t>
            </a:r>
          </a:p>
          <a:p>
            <a:pPr eaLnBrk="1" hangingPunct="1"/>
            <a:endParaRPr lang="en-I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2"/>
          <p:cNvSpPr>
            <a:spLocks noGrp="1"/>
          </p:cNvSpPr>
          <p:nvPr>
            <p:ph idx="4294967295"/>
          </p:nvPr>
        </p:nvSpPr>
        <p:spPr>
          <a:xfrm>
            <a:off x="374650" y="1720850"/>
            <a:ext cx="8291513" cy="4922838"/>
          </a:xfrm>
        </p:spPr>
        <p:txBody>
          <a:bodyPr/>
          <a:lstStyle/>
          <a:p>
            <a:pPr lvl="1" indent="-457200" defTabSz="827088" eaLnBrk="1" hangingPunct="1">
              <a:lnSpc>
                <a:spcPts val="3200"/>
              </a:lnSpc>
              <a:spcBef>
                <a:spcPts val="1200"/>
              </a:spcBef>
              <a:buFontTx/>
              <a:buAutoNum type="arabicParenBoth"/>
              <a:tabLst>
                <a:tab pos="827088" algn="l"/>
              </a:tabLst>
            </a:pPr>
            <a:r>
              <a:rPr lang="en-GB" b="1" smtClean="0">
                <a:solidFill>
                  <a:srgbClr val="191715"/>
                </a:solidFill>
              </a:rPr>
              <a:t>Architects on register pursuant to Part 3 of the Building Control Act 2007  or </a:t>
            </a:r>
          </a:p>
          <a:p>
            <a:pPr lvl="1" indent="-457200" defTabSz="827088" eaLnBrk="1" hangingPunct="1">
              <a:lnSpc>
                <a:spcPts val="3200"/>
              </a:lnSpc>
              <a:spcBef>
                <a:spcPts val="1200"/>
              </a:spcBef>
              <a:buFontTx/>
              <a:buAutoNum type="arabicParenBoth"/>
              <a:tabLst>
                <a:tab pos="827088" algn="l"/>
              </a:tabLst>
            </a:pPr>
            <a:r>
              <a:rPr lang="en-GB" b="1" smtClean="0">
                <a:solidFill>
                  <a:srgbClr val="191715"/>
                </a:solidFill>
              </a:rPr>
              <a:t>Building Surveyors on register pursuant to Part 5 of the Building Control Act 2007 or</a:t>
            </a:r>
          </a:p>
          <a:p>
            <a:pPr lvl="1" indent="-457200" defTabSz="827088" eaLnBrk="1" hangingPunct="1">
              <a:lnSpc>
                <a:spcPts val="3200"/>
              </a:lnSpc>
              <a:spcBef>
                <a:spcPts val="1200"/>
              </a:spcBef>
              <a:buFontTx/>
              <a:buAutoNum type="arabicParenBoth"/>
              <a:tabLst>
                <a:tab pos="827088" algn="l"/>
              </a:tabLst>
            </a:pPr>
            <a:r>
              <a:rPr lang="en-GB" b="1" smtClean="0">
                <a:solidFill>
                  <a:srgbClr val="191715"/>
                </a:solidFill>
              </a:rPr>
              <a:t>Chartered Engineers on register pursuant to Section 7 of the Institution of Civil Engineers of Ireland (Charter Amendment) Act 1969. and  </a:t>
            </a:r>
          </a:p>
          <a:p>
            <a:pPr lvl="1" indent="-457200" defTabSz="827088" eaLnBrk="1" hangingPunct="1">
              <a:lnSpc>
                <a:spcPts val="3200"/>
              </a:lnSpc>
              <a:spcBef>
                <a:spcPts val="1200"/>
              </a:spcBef>
              <a:buFont typeface="Symbol" pitchFamily="18" charset="2"/>
              <a:buNone/>
              <a:tabLst>
                <a:tab pos="827088" algn="l"/>
              </a:tabLst>
            </a:pPr>
            <a:r>
              <a:rPr lang="en-GB" b="1" smtClean="0">
                <a:solidFill>
                  <a:srgbClr val="191715"/>
                </a:solidFill>
              </a:rPr>
              <a:t>Competent: The regulations specifically require the Assigned Certifier to be competent to inspect and certify the works</a:t>
            </a:r>
          </a:p>
          <a:p>
            <a:pPr marL="0" indent="0" defTabSz="827088" eaLnBrk="1" hangingPunct="1">
              <a:spcBef>
                <a:spcPts val="1200"/>
              </a:spcBef>
              <a:buClr>
                <a:srgbClr val="00A0EE"/>
              </a:buClr>
              <a:buFont typeface="Arial" charset="0"/>
              <a:buNone/>
              <a:tabLst>
                <a:tab pos="827088" algn="l"/>
              </a:tabLst>
            </a:pPr>
            <a:endParaRPr lang="en-IE" sz="2400" b="1" smtClean="0">
              <a:solidFill>
                <a:srgbClr val="191715"/>
              </a:solidFill>
              <a:cs typeface="Arial" charset="0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152400" y="6324600"/>
            <a:ext cx="5334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DB93331-0F3A-4024-B735-352E1E06C461}" type="slidenum">
              <a:rPr lang="en-US"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4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31750" y="33338"/>
            <a:ext cx="8788400" cy="1441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IE" sz="3200" b="1">
                <a:solidFill>
                  <a:srgbClr val="FFFFFF"/>
                </a:solidFill>
                <a:cs typeface="Arial" charset="0"/>
              </a:rPr>
              <a:t>Who can sign Design Certificate and/or act as Assigned Certifier</a:t>
            </a:r>
          </a:p>
        </p:txBody>
      </p:sp>
      <p:pic>
        <p:nvPicPr>
          <p:cNvPr id="1946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2050" y="4513263"/>
            <a:ext cx="1223963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40675" y="2003425"/>
            <a:ext cx="649288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7" descr="SCS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56313" y="3209925"/>
            <a:ext cx="1870075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r>
              <a:rPr lang="en-IE" smtClean="0"/>
              <a:t>Mandatory Certification</a:t>
            </a:r>
            <a:endParaRPr lang="en-GB" smtClean="0"/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xfrm>
            <a:off x="457200" y="765175"/>
            <a:ext cx="8578850" cy="5976938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u="sng" smtClean="0"/>
              <a:t>The following must be submitted with the CN</a:t>
            </a:r>
          </a:p>
          <a:p>
            <a:pPr>
              <a:lnSpc>
                <a:spcPct val="90000"/>
              </a:lnSpc>
            </a:pPr>
            <a:r>
              <a:rPr lang="en-IE" smtClean="0"/>
              <a:t>Design Certificate (incl. Ancillary  Certificates)</a:t>
            </a:r>
            <a:endParaRPr lang="en-IE" sz="1200" smtClean="0"/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z="2400" smtClean="0">
                <a:solidFill>
                  <a:srgbClr val="C00000"/>
                </a:solidFill>
              </a:rPr>
              <a:t>“...</a:t>
            </a:r>
            <a:r>
              <a:rPr lang="en-IE" sz="2400" i="1" smtClean="0">
                <a:solidFill>
                  <a:srgbClr val="C00000"/>
                </a:solidFill>
              </a:rPr>
              <a:t>design…plans….calculations….specifications….competence….”</a:t>
            </a:r>
          </a:p>
          <a:p>
            <a:pPr>
              <a:lnSpc>
                <a:spcPct val="90000"/>
              </a:lnSpc>
            </a:pPr>
            <a:r>
              <a:rPr lang="en-IE" smtClean="0"/>
              <a:t>Notice of Assignment of Assigned Certifier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z="2400" i="1" smtClean="0">
                <a:solidFill>
                  <a:srgbClr val="C00000"/>
                </a:solidFill>
              </a:rPr>
              <a:t>“..owner…assigned…competent to inspect the building or works…”</a:t>
            </a:r>
          </a:p>
          <a:p>
            <a:pPr>
              <a:lnSpc>
                <a:spcPct val="90000"/>
              </a:lnSpc>
            </a:pPr>
            <a:r>
              <a:rPr lang="en-IE" smtClean="0"/>
              <a:t>Undertaking by Assigned Certifier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z="2400" i="1" smtClean="0">
                <a:solidFill>
                  <a:srgbClr val="C00000"/>
                </a:solidFill>
              </a:rPr>
              <a:t>“….reasonable skill care and diligence, to inspect the building…..”</a:t>
            </a:r>
          </a:p>
          <a:p>
            <a:pPr>
              <a:lnSpc>
                <a:spcPct val="90000"/>
              </a:lnSpc>
            </a:pPr>
            <a:r>
              <a:rPr lang="en-IE" smtClean="0"/>
              <a:t>Notice of Assignment of Builder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z="2400" i="1" smtClean="0">
                <a:solidFill>
                  <a:srgbClr val="C00000"/>
                </a:solidFill>
              </a:rPr>
              <a:t>“……I have assigned...as Builder of the…satisfied…competent….”</a:t>
            </a:r>
          </a:p>
          <a:p>
            <a:pPr>
              <a:lnSpc>
                <a:spcPct val="90000"/>
              </a:lnSpc>
            </a:pPr>
            <a:r>
              <a:rPr lang="en-IE" smtClean="0"/>
              <a:t>Undertaking by Builder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z="2400" smtClean="0">
                <a:solidFill>
                  <a:srgbClr val="C00000"/>
                </a:solidFill>
              </a:rPr>
              <a:t>“...</a:t>
            </a:r>
            <a:r>
              <a:rPr lang="en-IE" sz="2400" i="1" smtClean="0">
                <a:solidFill>
                  <a:srgbClr val="C00000"/>
                </a:solidFill>
              </a:rPr>
              <a:t>undertake to construct...compliance…Building Regulations”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 smtClean="0"/>
              <a:t>Preliminary inspection plan, Online assessment via BCMS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IE" sz="2400" smtClean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endParaRPr lang="en-GB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Mandatory Certification</a:t>
            </a:r>
            <a:endParaRPr lang="en-GB" smtClean="0"/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>
          <a:xfrm>
            <a:off x="457200" y="1268413"/>
            <a:ext cx="8435975" cy="547370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mtClean="0"/>
              <a:t>The following must be submitted when the  works are complete.</a:t>
            </a:r>
          </a:p>
          <a:p>
            <a:pPr>
              <a:lnSpc>
                <a:spcPct val="90000"/>
              </a:lnSpc>
            </a:pPr>
            <a:r>
              <a:rPr lang="en-IE" smtClean="0"/>
              <a:t>Certification of compliance on completion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mtClean="0"/>
              <a:t>Part A: Certificate signed by Builder: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z="2400" i="1" smtClean="0">
                <a:solidFill>
                  <a:srgbClr val="C00000"/>
                </a:solidFill>
              </a:rPr>
              <a:t>“….I confirm that I am the Builder… I certify …that the building or works…constructed in accordance…..plans….specifications …..requirements…. Building Regulations.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mtClean="0"/>
              <a:t>Part B: Certificate signed by Assigned Certifier: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IE" sz="2400" i="1" smtClean="0">
                <a:solidFill>
                  <a:srgbClr val="C00000"/>
                </a:solidFill>
              </a:rPr>
              <a:t>“….I confirm that I am the Assigned Certifier…plans, calculations, specifications I now confirm that the inspection plan...has been undertaken by the undersigned…skill, care and diligence…. compliance …..Building Regulations.</a:t>
            </a:r>
            <a:endParaRPr lang="en-GB" sz="2400" i="1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5"/>
          <p:cNvSpPr>
            <a:spLocks noGrp="1"/>
          </p:cNvSpPr>
          <p:nvPr>
            <p:ph type="body" sz="half" idx="1"/>
          </p:nvPr>
        </p:nvSpPr>
        <p:spPr>
          <a:xfrm>
            <a:off x="525463" y="260350"/>
            <a:ext cx="4010025" cy="6597650"/>
          </a:xfrm>
        </p:spPr>
        <p:txBody>
          <a:bodyPr/>
          <a:lstStyle/>
          <a:p>
            <a:pPr eaLnBrk="1" hangingPunct="1">
              <a:lnSpc>
                <a:spcPts val="2200"/>
              </a:lnSpc>
              <a:buFont typeface="Arial" charset="0"/>
              <a:buNone/>
            </a:pPr>
            <a:r>
              <a:rPr lang="en-US" sz="1800" b="1" i="1" smtClean="0">
                <a:solidFill>
                  <a:srgbClr val="191715"/>
                </a:solidFill>
              </a:rPr>
              <a:t>Number</a:t>
            </a:r>
            <a:r>
              <a:rPr lang="en-US" sz="2000" b="1" i="1" smtClean="0">
                <a:solidFill>
                  <a:srgbClr val="191715"/>
                </a:solidFill>
              </a:rPr>
              <a:t> </a:t>
            </a:r>
            <a:r>
              <a:rPr lang="en-US" sz="2000" b="1" smtClean="0">
                <a:solidFill>
                  <a:srgbClr val="191715"/>
                </a:solidFill>
              </a:rPr>
              <a:t>3 </a:t>
            </a:r>
            <a:r>
              <a:rPr lang="en-US" sz="2000" b="1" i="1" smtClean="0">
                <a:solidFill>
                  <a:srgbClr val="191715"/>
                </a:solidFill>
              </a:rPr>
              <a:t>of </a:t>
            </a:r>
            <a:r>
              <a:rPr lang="en-US" sz="2000" b="1" smtClean="0">
                <a:solidFill>
                  <a:srgbClr val="191715"/>
                </a:solidFill>
              </a:rPr>
              <a:t>1990.</a:t>
            </a:r>
          </a:p>
          <a:p>
            <a:pPr eaLnBrk="1" hangingPunct="1">
              <a:lnSpc>
                <a:spcPts val="2200"/>
              </a:lnSpc>
              <a:buFont typeface="Arial" charset="0"/>
              <a:buNone/>
            </a:pPr>
            <a:r>
              <a:rPr lang="en-US" sz="2000" b="1" smtClean="0"/>
              <a:t>_________________________</a:t>
            </a:r>
          </a:p>
          <a:p>
            <a:pPr eaLnBrk="1" hangingPunct="1">
              <a:lnSpc>
                <a:spcPts val="2200"/>
              </a:lnSpc>
              <a:buFont typeface="Arial" charset="0"/>
              <a:buNone/>
            </a:pPr>
            <a:r>
              <a:rPr lang="en-US" sz="2000" b="1" smtClean="0">
                <a:solidFill>
                  <a:schemeClr val="accent2"/>
                </a:solidFill>
              </a:rPr>
              <a:t>BUILDING CONTROL ACT, 1990</a:t>
            </a:r>
          </a:p>
          <a:p>
            <a:pPr eaLnBrk="1" hangingPunct="1">
              <a:lnSpc>
                <a:spcPts val="2200"/>
              </a:lnSpc>
              <a:buFont typeface="Arial" charset="0"/>
              <a:buNone/>
            </a:pPr>
            <a:r>
              <a:rPr lang="en-US" sz="2000" b="1" smtClean="0">
                <a:solidFill>
                  <a:srgbClr val="191715"/>
                </a:solidFill>
              </a:rPr>
              <a:t>__________________________</a:t>
            </a:r>
          </a:p>
          <a:p>
            <a:pPr eaLnBrk="1" hangingPunct="1">
              <a:lnSpc>
                <a:spcPts val="2200"/>
              </a:lnSpc>
              <a:buFont typeface="Arial" charset="0"/>
              <a:buNone/>
            </a:pPr>
            <a:r>
              <a:rPr lang="en-US" sz="2000" b="1" smtClean="0">
                <a:solidFill>
                  <a:srgbClr val="191715"/>
                </a:solidFill>
              </a:rPr>
              <a:t>AN ACT TO PROVIDE FOR </a:t>
            </a:r>
          </a:p>
          <a:p>
            <a:pPr eaLnBrk="1" hangingPunct="1">
              <a:lnSpc>
                <a:spcPts val="22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THE ESTABLISHMENT OF BUILDING CONTROL AUTHORITIES AND</a:t>
            </a:r>
          </a:p>
          <a:p>
            <a:pPr eaLnBrk="1" hangingPunct="1">
              <a:lnSpc>
                <a:spcPts val="22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THE MAKING OF BUILDING REGULATIONS AND </a:t>
            </a:r>
          </a:p>
          <a:p>
            <a:pPr eaLnBrk="1" hangingPunct="1">
              <a:lnSpc>
                <a:spcPts val="22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BUILDING CONTROL REGULATIONS AND </a:t>
            </a:r>
          </a:p>
          <a:p>
            <a:pPr eaLnBrk="1" hangingPunct="1">
              <a:lnSpc>
                <a:spcPts val="22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TO PROVIDE FOR MATTERS RELATING TO THE</a:t>
            </a:r>
          </a:p>
          <a:p>
            <a:pPr eaLnBrk="1" hangingPunct="1">
              <a:lnSpc>
                <a:spcPts val="22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CONSTRUCTION OF BUILDINGS</a:t>
            </a:r>
            <a:r>
              <a:rPr lang="en-US" sz="2400" b="1" smtClean="0">
                <a:solidFill>
                  <a:srgbClr val="191715"/>
                </a:solidFill>
              </a:rPr>
              <a:t> </a:t>
            </a:r>
            <a:r>
              <a:rPr lang="en-US" sz="2000" b="1" smtClean="0">
                <a:solidFill>
                  <a:srgbClr val="191715"/>
                </a:solidFill>
              </a:rPr>
              <a:t>AND</a:t>
            </a:r>
          </a:p>
          <a:p>
            <a:pPr eaLnBrk="1" hangingPunct="1">
              <a:lnSpc>
                <a:spcPts val="22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TO PROVIDE FOR OTHER MATTERS CONNECTED THEREWITH.</a:t>
            </a:r>
          </a:p>
          <a:p>
            <a:pPr eaLnBrk="1" hangingPunct="1">
              <a:lnSpc>
                <a:spcPts val="2200"/>
              </a:lnSpc>
              <a:buFont typeface="Arial" charset="0"/>
              <a:buNone/>
            </a:pPr>
            <a:r>
              <a:rPr lang="en-US" sz="2000" b="1" smtClean="0">
                <a:solidFill>
                  <a:srgbClr val="191715"/>
                </a:solidFill>
              </a:rPr>
              <a:t>[21</a:t>
            </a:r>
            <a:r>
              <a:rPr lang="en-US" sz="2000" b="1" i="1" smtClean="0">
                <a:solidFill>
                  <a:srgbClr val="191715"/>
                </a:solidFill>
              </a:rPr>
              <a:t>st March</a:t>
            </a:r>
            <a:r>
              <a:rPr lang="en-US" sz="2000" b="1" smtClean="0">
                <a:solidFill>
                  <a:srgbClr val="191715"/>
                </a:solidFill>
              </a:rPr>
              <a:t>, 1990]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22530" name="Rectangle 6"/>
          <p:cNvSpPr>
            <a:spLocks noGrp="1"/>
          </p:cNvSpPr>
          <p:nvPr>
            <p:ph type="body" sz="half" idx="2"/>
          </p:nvPr>
        </p:nvSpPr>
        <p:spPr>
          <a:xfrm>
            <a:off x="4770438" y="0"/>
            <a:ext cx="4121150" cy="6858000"/>
          </a:xfrm>
        </p:spPr>
        <p:txBody>
          <a:bodyPr/>
          <a:lstStyle/>
          <a:p>
            <a:pPr eaLnBrk="1" hangingPunct="1">
              <a:lnSpc>
                <a:spcPts val="2000"/>
              </a:lnSpc>
              <a:buFont typeface="Arial" charset="0"/>
              <a:buNone/>
            </a:pPr>
            <a:endParaRPr lang="en-US" sz="1800" b="1" smtClean="0">
              <a:solidFill>
                <a:srgbClr val="191715"/>
              </a:solidFill>
            </a:endParaRPr>
          </a:p>
          <a:p>
            <a:pPr eaLnBrk="1" hangingPunct="1">
              <a:lnSpc>
                <a:spcPts val="2000"/>
              </a:lnSpc>
              <a:buFont typeface="Arial" charset="0"/>
              <a:buNone/>
            </a:pPr>
            <a:r>
              <a:rPr lang="en-US" sz="2000" b="1" i="1" smtClean="0">
                <a:solidFill>
                  <a:srgbClr val="191715"/>
                </a:solidFill>
              </a:rPr>
              <a:t>Number </a:t>
            </a:r>
            <a:r>
              <a:rPr lang="en-US" sz="2000" b="1" smtClean="0">
                <a:solidFill>
                  <a:srgbClr val="191715"/>
                </a:solidFill>
              </a:rPr>
              <a:t>21 </a:t>
            </a:r>
            <a:r>
              <a:rPr lang="en-US" sz="2000" b="1" i="1" smtClean="0">
                <a:solidFill>
                  <a:srgbClr val="191715"/>
                </a:solidFill>
              </a:rPr>
              <a:t>of </a:t>
            </a:r>
            <a:r>
              <a:rPr lang="en-US" sz="2000" b="1" smtClean="0">
                <a:solidFill>
                  <a:srgbClr val="191715"/>
                </a:solidFill>
              </a:rPr>
              <a:t>2007</a:t>
            </a:r>
          </a:p>
          <a:p>
            <a:pPr eaLnBrk="1" hangingPunct="1">
              <a:lnSpc>
                <a:spcPts val="2000"/>
              </a:lnSpc>
              <a:buFont typeface="Arial" charset="0"/>
              <a:buNone/>
            </a:pPr>
            <a:r>
              <a:rPr lang="en-US" sz="2000" b="1" smtClean="0">
                <a:solidFill>
                  <a:srgbClr val="191715"/>
                </a:solidFill>
              </a:rPr>
              <a:t>————————</a:t>
            </a:r>
          </a:p>
          <a:p>
            <a:pPr eaLnBrk="1" hangingPunct="1">
              <a:lnSpc>
                <a:spcPts val="2000"/>
              </a:lnSpc>
              <a:buFont typeface="Arial" charset="0"/>
              <a:buNone/>
            </a:pPr>
            <a:r>
              <a:rPr lang="en-US" sz="2000" b="1" smtClean="0">
                <a:solidFill>
                  <a:schemeClr val="accent2"/>
                </a:solidFill>
              </a:rPr>
              <a:t>BUILDING CONTROL ACT 2007</a:t>
            </a:r>
          </a:p>
          <a:p>
            <a:pPr eaLnBrk="1" hangingPunct="1">
              <a:lnSpc>
                <a:spcPts val="2000"/>
              </a:lnSpc>
              <a:buFont typeface="Arial" charset="0"/>
              <a:buNone/>
            </a:pPr>
            <a:r>
              <a:rPr lang="en-US" sz="2000" b="1" smtClean="0">
                <a:solidFill>
                  <a:srgbClr val="191715"/>
                </a:solidFill>
              </a:rPr>
              <a:t>————————</a:t>
            </a:r>
          </a:p>
          <a:p>
            <a:pPr eaLnBrk="1" hangingPunct="1">
              <a:lnSpc>
                <a:spcPts val="20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AN ACT TO AMEND AND EXTEND THE BUILDING CONTROL ACT 1990; </a:t>
            </a:r>
          </a:p>
          <a:p>
            <a:pPr eaLnBrk="1" hangingPunct="1">
              <a:lnSpc>
                <a:spcPts val="20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TO REGULATE THE USE OF THE TITLES </a:t>
            </a:r>
          </a:p>
          <a:p>
            <a:pPr eaLnBrk="1" hangingPunct="1">
              <a:lnSpc>
                <a:spcPts val="20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“ARCHITECT”, </a:t>
            </a:r>
          </a:p>
          <a:p>
            <a:pPr eaLnBrk="1" hangingPunct="1">
              <a:lnSpc>
                <a:spcPts val="20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“QUANTITY SURVEYOR” AND “BUILDING SURVEYOR”; </a:t>
            </a:r>
          </a:p>
          <a:p>
            <a:pPr eaLnBrk="1" hangingPunct="1">
              <a:lnSpc>
                <a:spcPts val="20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TO IMPLEMENT CERTAIN PROVISIONS OF DIRECTIVE 2005/36/EC OF THE EUROPEAN PARLIAMENT AND OF THE COUNCIL OF 7 SEPTEMBER 2005 ON THE RECOGNITION OF PROFESSIONAL QUALIFICATIONS </a:t>
            </a:r>
          </a:p>
          <a:p>
            <a:pPr eaLnBrk="1" hangingPunct="1">
              <a:lnSpc>
                <a:spcPts val="2000"/>
              </a:lnSpc>
            </a:pPr>
            <a:r>
              <a:rPr lang="en-US" sz="2000" b="1" smtClean="0">
                <a:solidFill>
                  <a:srgbClr val="191715"/>
                </a:solidFill>
              </a:rPr>
              <a:t>AND TO PROVIDE FOR RELATED MATTERS.</a:t>
            </a:r>
          </a:p>
          <a:p>
            <a:pPr eaLnBrk="1" hangingPunct="1">
              <a:lnSpc>
                <a:spcPts val="2000"/>
              </a:lnSpc>
              <a:buFont typeface="Arial" charset="0"/>
              <a:buNone/>
            </a:pPr>
            <a:r>
              <a:rPr lang="en-US" sz="2000" b="1" smtClean="0">
                <a:solidFill>
                  <a:srgbClr val="191715"/>
                </a:solidFill>
              </a:rPr>
              <a:t>[21</a:t>
            </a:r>
            <a:r>
              <a:rPr lang="en-US" sz="2000" b="1" i="1" smtClean="0">
                <a:solidFill>
                  <a:srgbClr val="191715"/>
                </a:solidFill>
              </a:rPr>
              <a:t>st April</a:t>
            </a:r>
            <a:r>
              <a:rPr lang="en-US" sz="2000" b="1" smtClean="0">
                <a:solidFill>
                  <a:srgbClr val="191715"/>
                </a:solidFill>
              </a:rPr>
              <a:t>, 2007]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/>
          <a:lstStyle/>
          <a:p>
            <a:pPr eaLnBrk="1" hangingPunct="1"/>
            <a:r>
              <a:rPr lang="en-IE" smtClean="0"/>
              <a:t>FAQ’s on BCAR 2014</a:t>
            </a:r>
            <a:endParaRPr lang="en-GB" smtClean="0"/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>
          <a:xfrm>
            <a:off x="179388" y="1052513"/>
            <a:ext cx="8785225" cy="5545137"/>
          </a:xfrm>
        </p:spPr>
        <p:txBody>
          <a:bodyPr/>
          <a:lstStyle/>
          <a:p>
            <a:pPr eaLnBrk="1" hangingPunct="1"/>
            <a:r>
              <a:rPr lang="en-IE" sz="2400" smtClean="0"/>
              <a:t>Powers available to LA are still same as Acts of 1990 and 2007.</a:t>
            </a:r>
          </a:p>
          <a:p>
            <a:pPr eaLnBrk="1" hangingPunct="1"/>
            <a:r>
              <a:rPr lang="en-IE" sz="2400" smtClean="0"/>
              <a:t> The BCAR 14 makes Regulations for the principle of self certification and traceability to define responsibilities</a:t>
            </a:r>
          </a:p>
          <a:p>
            <a:pPr eaLnBrk="1" hangingPunct="1"/>
            <a:r>
              <a:rPr lang="en-IE" sz="2400" smtClean="0"/>
              <a:t>This only applies to extensions to homes over 40sq.m, buildings over 25 sq.m and any other buildings or works requiring a FSC.</a:t>
            </a:r>
          </a:p>
          <a:p>
            <a:pPr eaLnBrk="1" hangingPunct="1"/>
            <a:r>
              <a:rPr lang="en-IE" sz="2400" smtClean="0"/>
              <a:t>Even if you have your PP, you must lodge your CN prior to 1/3/14 to avoid the new Regulations. Otherwise you may have to have new working drawings prepared and employ additional Certifiers.</a:t>
            </a:r>
          </a:p>
          <a:p>
            <a:pPr eaLnBrk="1" hangingPunct="1"/>
            <a:r>
              <a:rPr lang="en-IE" sz="2400" smtClean="0"/>
              <a:t>Works must commence within 14-28 days of lodgement of CN. After this CN invalid and new CN based on new Reg’s is required</a:t>
            </a:r>
            <a:r>
              <a:rPr lang="en-IE" sz="2800" smtClean="0"/>
              <a:t>.</a:t>
            </a:r>
          </a:p>
          <a:p>
            <a:pPr eaLnBrk="1" hangingPunct="1"/>
            <a:r>
              <a:rPr lang="en-IE" sz="2400" smtClean="0"/>
              <a:t>Certifiers must be on one of the Professional Registers.</a:t>
            </a:r>
          </a:p>
          <a:p>
            <a:pPr eaLnBrk="1" hangingPunct="1"/>
            <a:r>
              <a:rPr lang="en-IE" sz="2400" smtClean="0"/>
              <a:t>The self builder may still operate subject to Regulatory compliance</a:t>
            </a:r>
          </a:p>
          <a:p>
            <a:pPr eaLnBrk="1" hangingPunct="1"/>
            <a:r>
              <a:rPr lang="en-IE" sz="2400" smtClean="0"/>
              <a:t>The full Building Control file does not go on public display. </a:t>
            </a:r>
          </a:p>
          <a:p>
            <a:pPr eaLnBrk="1" hangingPunct="1"/>
            <a:endParaRPr lang="en-IE" sz="2400" smtClean="0"/>
          </a:p>
          <a:p>
            <a:pPr eaLnBrk="1" hangingPunct="1"/>
            <a:endParaRPr lang="en-GB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697</Words>
  <Application>Microsoft Office PowerPoint</Application>
  <PresentationFormat>On-screen Show (4:3)</PresentationFormat>
  <Paragraphs>90</Paragraphs>
  <Slides>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Symbol</vt:lpstr>
      <vt:lpstr>Office Theme</vt:lpstr>
      <vt:lpstr>Building Control (Amendment) Regulations 2014</vt:lpstr>
      <vt:lpstr>Summary-BCAR-SI 9 of 2014</vt:lpstr>
      <vt:lpstr>Building Regulations, Responsibility for Enforcement</vt:lpstr>
      <vt:lpstr>Building Regulations, Responsibility for Compliance</vt:lpstr>
      <vt:lpstr>Slide 5</vt:lpstr>
      <vt:lpstr>Mandatory Certification</vt:lpstr>
      <vt:lpstr>Mandatory Certification</vt:lpstr>
      <vt:lpstr>Slide 8</vt:lpstr>
      <vt:lpstr>FAQ’s on BCAR 2014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Mairead Phelan</dc:creator>
  <cp:lastModifiedBy>fnevin</cp:lastModifiedBy>
  <cp:revision>33</cp:revision>
  <dcterms:created xsi:type="dcterms:W3CDTF">2014-01-30T18:38:55Z</dcterms:created>
  <dcterms:modified xsi:type="dcterms:W3CDTF">2014-02-06T12:50:23Z</dcterms:modified>
</cp:coreProperties>
</file>