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Lst>
  <p:notesMasterIdLst>
    <p:notesMasterId r:id="rId19"/>
  </p:notesMasterIdLst>
  <p:handoutMasterIdLst>
    <p:handoutMasterId r:id="rId20"/>
  </p:handoutMasterIdLst>
  <p:sldIdLst>
    <p:sldId id="256" r:id="rId2"/>
    <p:sldId id="268" r:id="rId3"/>
    <p:sldId id="269" r:id="rId4"/>
    <p:sldId id="267" r:id="rId5"/>
    <p:sldId id="257" r:id="rId6"/>
    <p:sldId id="258" r:id="rId7"/>
    <p:sldId id="259" r:id="rId8"/>
    <p:sldId id="273" r:id="rId9"/>
    <p:sldId id="274" r:id="rId10"/>
    <p:sldId id="275" r:id="rId11"/>
    <p:sldId id="276" r:id="rId12"/>
    <p:sldId id="277" r:id="rId13"/>
    <p:sldId id="278" r:id="rId14"/>
    <p:sldId id="279" r:id="rId15"/>
    <p:sldId id="271" r:id="rId16"/>
    <p:sldId id="270" r:id="rId17"/>
    <p:sldId id="272" r:id="rId18"/>
  </p:sldIdLst>
  <p:sldSz cx="9144000" cy="6858000" type="screen4x3"/>
  <p:notesSz cx="6735763" cy="9866313"/>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88" autoAdjust="0"/>
    <p:restoredTop sz="68208" autoAdjust="0"/>
  </p:normalViewPr>
  <p:slideViewPr>
    <p:cSldViewPr>
      <p:cViewPr varScale="1">
        <p:scale>
          <a:sx n="52" d="100"/>
          <a:sy n="52" d="100"/>
        </p:scale>
        <p:origin x="-185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IE"/>
          </a:p>
        </p:txBody>
      </p:sp>
      <p:sp>
        <p:nvSpPr>
          <p:cNvPr id="3" name="Date Placeholder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668DBA7-76D8-4431-AC7F-F90667F2604C}" type="datetimeFigureOut">
              <a:rPr lang="en-IE"/>
              <a:pPr>
                <a:defRPr/>
              </a:pPr>
              <a:t>06/09/2013</a:t>
            </a:fld>
            <a:endParaRPr lang="en-IE"/>
          </a:p>
        </p:txBody>
      </p:sp>
      <p:sp>
        <p:nvSpPr>
          <p:cNvPr id="4" name="Footer Placeholder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IE"/>
          </a:p>
        </p:txBody>
      </p:sp>
      <p:sp>
        <p:nvSpPr>
          <p:cNvPr id="5" name="Slide Number Placeholder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0AFF46A-8177-46FE-9BD3-0639761E1AE7}" type="slidenum">
              <a:rPr lang="en-IE"/>
              <a:pPr>
                <a:defRPr/>
              </a:pPr>
              <a:t>‹#›</a:t>
            </a:fld>
            <a:endParaRPr lang="en-I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IE"/>
          </a:p>
        </p:txBody>
      </p:sp>
      <p:sp>
        <p:nvSpPr>
          <p:cNvPr id="3" name="Date Placeholder 2"/>
          <p:cNvSpPr>
            <a:spLocks noGrp="1"/>
          </p:cNvSpPr>
          <p:nvPr>
            <p:ph type="dt" idx="1"/>
          </p:nvPr>
        </p:nvSpPr>
        <p:spPr>
          <a:xfrm>
            <a:off x="3814763" y="0"/>
            <a:ext cx="2919412" cy="493713"/>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2B542A2-742B-411C-9EA7-C12274F04150}" type="datetimeFigureOut">
              <a:rPr lang="en-IE"/>
              <a:pPr>
                <a:defRPr/>
              </a:pPr>
              <a:t>06/09/2013</a:t>
            </a:fld>
            <a:endParaRPr lang="en-IE"/>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en-IE" noProof="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IE" noProof="0"/>
          </a:p>
        </p:txBody>
      </p:sp>
      <p:sp>
        <p:nvSpPr>
          <p:cNvPr id="6" name="Footer Placeholder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IE"/>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1917A79-B850-4037-8292-49DA253BE37F}" type="slidenum">
              <a:rPr lang="en-IE"/>
              <a:pPr>
                <a:defRPr/>
              </a:pPr>
              <a:t>‹#›</a:t>
            </a:fld>
            <a:endParaRPr lang="en-I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Arial" charset="0"/>
      </a:defRPr>
    </a:lvl1pPr>
    <a:lvl2pPr marL="457200" algn="l" rtl="0" eaLnBrk="0" fontAlgn="base" hangingPunct="0">
      <a:spcBef>
        <a:spcPct val="30000"/>
      </a:spcBef>
      <a:spcAft>
        <a:spcPct val="0"/>
      </a:spcAft>
      <a:defRPr sz="1200" kern="1200">
        <a:solidFill>
          <a:schemeClr val="tx1"/>
        </a:solidFill>
        <a:latin typeface="+mn-lt"/>
        <a:ea typeface="+mn-ea"/>
        <a:cs typeface="Arial" charset="0"/>
      </a:defRPr>
    </a:lvl2pPr>
    <a:lvl3pPr marL="914400" algn="l" rtl="0" eaLnBrk="0" fontAlgn="base" hangingPunct="0">
      <a:spcBef>
        <a:spcPct val="30000"/>
      </a:spcBef>
      <a:spcAft>
        <a:spcPct val="0"/>
      </a:spcAft>
      <a:defRPr sz="1200" kern="1200">
        <a:solidFill>
          <a:schemeClr val="tx1"/>
        </a:solidFill>
        <a:latin typeface="+mn-lt"/>
        <a:ea typeface="+mn-ea"/>
        <a:cs typeface="Arial" charset="0"/>
      </a:defRPr>
    </a:lvl3pPr>
    <a:lvl4pPr marL="1371600" algn="l" rtl="0" eaLnBrk="0" fontAlgn="base" hangingPunct="0">
      <a:spcBef>
        <a:spcPct val="30000"/>
      </a:spcBef>
      <a:spcAft>
        <a:spcPct val="0"/>
      </a:spcAft>
      <a:defRPr sz="1200" kern="1200">
        <a:solidFill>
          <a:schemeClr val="tx1"/>
        </a:solidFill>
        <a:latin typeface="+mn-lt"/>
        <a:ea typeface="+mn-ea"/>
        <a:cs typeface="Arial" charset="0"/>
      </a:defRPr>
    </a:lvl4pPr>
    <a:lvl5pPr marL="1828800" algn="l" rtl="0" eaLnBrk="0" fontAlgn="base" hangingPunct="0">
      <a:spcBef>
        <a:spcPct val="30000"/>
      </a:spcBef>
      <a:spcAft>
        <a:spcPct val="0"/>
      </a:spcAft>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marL="609600" indent="-609600" eaLnBrk="1" fontAlgn="auto" hangingPunct="1">
              <a:lnSpc>
                <a:spcPts val="3000"/>
              </a:lnSpc>
              <a:spcBef>
                <a:spcPts val="0"/>
              </a:spcBef>
              <a:spcAft>
                <a:spcPts val="0"/>
              </a:spcAft>
              <a:defRPr/>
            </a:pPr>
            <a:r>
              <a:rPr lang="en-GB" b="1" dirty="0" smtClean="0">
                <a:cs typeface="+mn-cs"/>
              </a:rPr>
              <a:t>Strengths:</a:t>
            </a:r>
            <a:r>
              <a:rPr lang="en-GB" dirty="0" smtClean="0">
                <a:cs typeface="+mn-cs"/>
              </a:rPr>
              <a:t> Tradition. Trusted. Respected. New buildings &amp; achievements from recent investment. </a:t>
            </a:r>
          </a:p>
          <a:p>
            <a:pPr marL="609600" indent="-609600" eaLnBrk="1" fontAlgn="auto" hangingPunct="1">
              <a:lnSpc>
                <a:spcPts val="3000"/>
              </a:lnSpc>
              <a:spcBef>
                <a:spcPts val="0"/>
              </a:spcBef>
              <a:spcAft>
                <a:spcPts val="0"/>
              </a:spcAft>
              <a:defRPr/>
            </a:pPr>
            <a:r>
              <a:rPr lang="en-GB" b="1" dirty="0" smtClean="0">
                <a:cs typeface="+mn-cs"/>
              </a:rPr>
              <a:t>Weaknesses: </a:t>
            </a:r>
            <a:r>
              <a:rPr lang="en-GB" dirty="0" smtClean="0">
                <a:cs typeface="+mn-cs"/>
              </a:rPr>
              <a:t>Image. Many dated buildings. Inconsistent provision. Traditional working practices. Associated only with books and print. </a:t>
            </a:r>
          </a:p>
          <a:p>
            <a:pPr marL="609600" indent="-609600" eaLnBrk="1" fontAlgn="auto" hangingPunct="1">
              <a:lnSpc>
                <a:spcPts val="3000"/>
              </a:lnSpc>
              <a:spcBef>
                <a:spcPts val="0"/>
              </a:spcBef>
              <a:spcAft>
                <a:spcPts val="0"/>
              </a:spcAft>
              <a:defRPr/>
            </a:pPr>
            <a:r>
              <a:rPr lang="en-GB" b="1" dirty="0" smtClean="0">
                <a:cs typeface="+mn-cs"/>
              </a:rPr>
              <a:t>Opportunities:</a:t>
            </a:r>
            <a:r>
              <a:rPr lang="en-GB" dirty="0" smtClean="0">
                <a:cs typeface="+mn-cs"/>
              </a:rPr>
              <a:t> Government support for strategy. Digital technologies. Staff skills in information management. Open to all community.</a:t>
            </a:r>
          </a:p>
          <a:p>
            <a:pPr marL="609600" indent="-609600" eaLnBrk="1" fontAlgn="auto" hangingPunct="1">
              <a:lnSpc>
                <a:spcPts val="3000"/>
              </a:lnSpc>
              <a:spcBef>
                <a:spcPts val="0"/>
              </a:spcBef>
              <a:spcAft>
                <a:spcPts val="0"/>
              </a:spcAft>
              <a:defRPr/>
            </a:pPr>
            <a:r>
              <a:rPr lang="en-GB" b="1" dirty="0" smtClean="0">
                <a:cs typeface="+mn-cs"/>
              </a:rPr>
              <a:t>Threats:</a:t>
            </a:r>
            <a:r>
              <a:rPr lang="en-GB" dirty="0" smtClean="0">
                <a:cs typeface="+mn-cs"/>
              </a:rPr>
              <a:t> Failure to continue buildings modernisation. Failure to fully grasp the digital opportunity. Limited adoption of strategic change.</a:t>
            </a:r>
          </a:p>
          <a:p>
            <a:pPr eaLnBrk="1" fontAlgn="auto" hangingPunct="1">
              <a:spcBef>
                <a:spcPts val="0"/>
              </a:spcBef>
              <a:spcAft>
                <a:spcPts val="0"/>
              </a:spcAft>
              <a:defRPr/>
            </a:pPr>
            <a:endParaRPr lang="en-IE" dirty="0">
              <a:cs typeface="+mn-cs"/>
            </a:endParaRPr>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AA0F25-B623-4D0A-8DA7-965BBB95783B}" type="slidenum">
              <a:rPr lang="en-IE">
                <a:cs typeface="Arial" charset="0"/>
              </a:rPr>
              <a:pPr fontAlgn="base">
                <a:spcBef>
                  <a:spcPct val="0"/>
                </a:spcBef>
                <a:spcAft>
                  <a:spcPct val="0"/>
                </a:spcAft>
                <a:defRPr/>
              </a:pPr>
              <a:t>2</a:t>
            </a:fld>
            <a:endParaRPr lang="en-IE">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77500" lnSpcReduction="20000"/>
          </a:bodyPr>
          <a:lstStyle/>
          <a:p>
            <a:pPr marL="609600" indent="-609600" eaLnBrk="1" fontAlgn="auto" hangingPunct="1">
              <a:lnSpc>
                <a:spcPts val="3000"/>
              </a:lnSpc>
              <a:spcBef>
                <a:spcPts val="0"/>
              </a:spcBef>
              <a:spcAft>
                <a:spcPts val="0"/>
              </a:spcAft>
              <a:defRPr/>
            </a:pPr>
            <a:r>
              <a:rPr lang="en-GB" dirty="0" smtClean="0">
                <a:cs typeface="+mn-cs"/>
              </a:rPr>
              <a:t>The </a:t>
            </a:r>
            <a:r>
              <a:rPr lang="en-GB" i="1" dirty="0" smtClean="0">
                <a:cs typeface="+mn-cs"/>
              </a:rPr>
              <a:t>Branching Out</a:t>
            </a:r>
            <a:r>
              <a:rPr lang="en-GB" dirty="0" smtClean="0">
                <a:cs typeface="+mn-cs"/>
              </a:rPr>
              <a:t> strategies and capital funding programmes delivered improved library buildings, opening hours, ICT, stock, staffing</a:t>
            </a:r>
          </a:p>
          <a:p>
            <a:pPr marL="609600" indent="-609600" eaLnBrk="1" fontAlgn="auto" hangingPunct="1">
              <a:lnSpc>
                <a:spcPts val="3000"/>
              </a:lnSpc>
              <a:spcBef>
                <a:spcPts val="0"/>
              </a:spcBef>
              <a:spcAft>
                <a:spcPts val="0"/>
              </a:spcAft>
              <a:defRPr/>
            </a:pPr>
            <a:r>
              <a:rPr lang="en-GB" dirty="0" smtClean="0">
                <a:cs typeface="+mn-cs"/>
              </a:rPr>
              <a:t>and staff training. They provided the mechanism for stakeholder co-operation to realise a uniformly agreed vision for public libraries and</a:t>
            </a:r>
          </a:p>
          <a:p>
            <a:pPr marL="609600" indent="-609600" eaLnBrk="1" fontAlgn="auto" hangingPunct="1">
              <a:lnSpc>
                <a:spcPts val="3000"/>
              </a:lnSpc>
              <a:spcBef>
                <a:spcPts val="0"/>
              </a:spcBef>
              <a:spcAft>
                <a:spcPts val="0"/>
              </a:spcAft>
              <a:defRPr/>
            </a:pPr>
            <a:r>
              <a:rPr lang="en-GB" dirty="0" smtClean="0">
                <a:cs typeface="+mn-cs"/>
              </a:rPr>
              <a:t>for planned and co-ordinated development and enhancement of the service. In light of a very different economic climate and the</a:t>
            </a:r>
          </a:p>
          <a:p>
            <a:pPr marL="609600" indent="-609600" eaLnBrk="1" fontAlgn="auto" hangingPunct="1">
              <a:lnSpc>
                <a:spcPts val="3000"/>
              </a:lnSpc>
              <a:spcBef>
                <a:spcPts val="0"/>
              </a:spcBef>
              <a:spcAft>
                <a:spcPts val="0"/>
              </a:spcAft>
              <a:defRPr/>
            </a:pPr>
            <a:r>
              <a:rPr lang="en-GB" dirty="0" smtClean="0">
                <a:cs typeface="+mn-cs"/>
              </a:rPr>
              <a:t>changing face of local government, a new strategy is required to meet new challenges and opportunities. </a:t>
            </a:r>
            <a:endParaRPr lang="en-IE" dirty="0" smtClean="0">
              <a:cs typeface="+mn-cs"/>
            </a:endParaRPr>
          </a:p>
          <a:p>
            <a:pPr marL="609600" indent="-609600" eaLnBrk="1" fontAlgn="auto" hangingPunct="1">
              <a:lnSpc>
                <a:spcPts val="3000"/>
              </a:lnSpc>
              <a:spcBef>
                <a:spcPts val="0"/>
              </a:spcBef>
              <a:spcAft>
                <a:spcPts val="0"/>
              </a:spcAft>
              <a:defRPr/>
            </a:pPr>
            <a:endParaRPr lang="en-GB" b="1" dirty="0" smtClean="0">
              <a:cs typeface="+mn-cs"/>
            </a:endParaRPr>
          </a:p>
          <a:p>
            <a:pPr marL="609600" indent="-609600" eaLnBrk="1" fontAlgn="auto" hangingPunct="1">
              <a:lnSpc>
                <a:spcPts val="3000"/>
              </a:lnSpc>
              <a:spcBef>
                <a:spcPts val="0"/>
              </a:spcBef>
              <a:spcAft>
                <a:spcPts val="0"/>
              </a:spcAft>
              <a:defRPr/>
            </a:pPr>
            <a:r>
              <a:rPr lang="en-GB" dirty="0" smtClean="0">
                <a:cs typeface="+mn-cs"/>
              </a:rPr>
              <a:t>New Strategy: engaging with government policy of shared services, economic growth and stability and digital primacy, is required to achieve a framework for the future</a:t>
            </a:r>
          </a:p>
          <a:p>
            <a:pPr marL="609600" indent="-609600" eaLnBrk="1" fontAlgn="auto" hangingPunct="1">
              <a:lnSpc>
                <a:spcPts val="3000"/>
              </a:lnSpc>
              <a:spcBef>
                <a:spcPts val="0"/>
              </a:spcBef>
              <a:spcAft>
                <a:spcPts val="0"/>
              </a:spcAft>
              <a:defRPr/>
            </a:pPr>
            <a:endParaRPr lang="en-GB" b="1" dirty="0" smtClean="0">
              <a:cs typeface="+mn-cs"/>
            </a:endParaRPr>
          </a:p>
          <a:p>
            <a:pPr marL="609600" indent="-609600" eaLnBrk="1" fontAlgn="auto" hangingPunct="1">
              <a:lnSpc>
                <a:spcPts val="3000"/>
              </a:lnSpc>
              <a:spcBef>
                <a:spcPts val="0"/>
              </a:spcBef>
              <a:spcAft>
                <a:spcPts val="0"/>
              </a:spcAft>
              <a:defRPr/>
            </a:pPr>
            <a:endParaRPr lang="en-GB" dirty="0" smtClean="0">
              <a:cs typeface="+mn-cs"/>
            </a:endParaRPr>
          </a:p>
          <a:p>
            <a:pPr marL="609600" indent="-609600" eaLnBrk="1" fontAlgn="auto" hangingPunct="1">
              <a:lnSpc>
                <a:spcPts val="3000"/>
              </a:lnSpc>
              <a:spcBef>
                <a:spcPts val="0"/>
              </a:spcBef>
              <a:spcAft>
                <a:spcPts val="0"/>
              </a:spcAft>
              <a:defRPr/>
            </a:pPr>
            <a:r>
              <a:rPr lang="en-GB" dirty="0" smtClean="0">
                <a:cs typeface="+mn-cs"/>
              </a:rPr>
              <a:t>The public library network is particularly well placed to engage with shared service delivery. Reform of local government offers a significant opportunity for new and strengthened functions. </a:t>
            </a:r>
          </a:p>
          <a:p>
            <a:pPr marL="609600" indent="-609600" eaLnBrk="1" fontAlgn="auto" hangingPunct="1">
              <a:lnSpc>
                <a:spcPts val="3000"/>
              </a:lnSpc>
              <a:spcBef>
                <a:spcPts val="0"/>
              </a:spcBef>
              <a:spcAft>
                <a:spcPts val="0"/>
              </a:spcAft>
              <a:defRPr/>
            </a:pPr>
            <a:endParaRPr lang="en-GB" dirty="0" smtClean="0">
              <a:cs typeface="+mn-cs"/>
            </a:endParaRPr>
          </a:p>
          <a:p>
            <a:pPr marL="609600" indent="-609600" eaLnBrk="1" fontAlgn="auto" hangingPunct="1">
              <a:lnSpc>
                <a:spcPts val="3000"/>
              </a:lnSpc>
              <a:spcBef>
                <a:spcPts val="0"/>
              </a:spcBef>
              <a:spcAft>
                <a:spcPts val="0"/>
              </a:spcAft>
              <a:defRPr/>
            </a:pPr>
            <a:r>
              <a:rPr lang="en-GB" dirty="0" smtClean="0">
                <a:cs typeface="+mn-cs"/>
              </a:rPr>
              <a:t>A new strategy addresses the positioning of the library service for the local authority as a focal point in the community and as a leader in community engagement</a:t>
            </a:r>
            <a:endParaRPr lang="en-IE" dirty="0" smtClean="0">
              <a:cs typeface="+mn-cs"/>
            </a:endParaRPr>
          </a:p>
          <a:p>
            <a:pPr marL="609600" indent="-609600" eaLnBrk="1" fontAlgn="auto" hangingPunct="1">
              <a:lnSpc>
                <a:spcPts val="3000"/>
              </a:lnSpc>
              <a:spcBef>
                <a:spcPts val="0"/>
              </a:spcBef>
              <a:spcAft>
                <a:spcPts val="0"/>
              </a:spcAft>
              <a:defRPr/>
            </a:pPr>
            <a:endParaRPr lang="en-GB" dirty="0" smtClean="0">
              <a:cs typeface="+mn-cs"/>
            </a:endParaRPr>
          </a:p>
          <a:p>
            <a:pPr marL="609600" indent="-609600" eaLnBrk="1" fontAlgn="auto" hangingPunct="1">
              <a:lnSpc>
                <a:spcPts val="3000"/>
              </a:lnSpc>
              <a:spcBef>
                <a:spcPts val="0"/>
              </a:spcBef>
              <a:spcAft>
                <a:spcPts val="0"/>
              </a:spcAft>
              <a:defRPr/>
            </a:pPr>
            <a:endParaRPr lang="en-GB" dirty="0" smtClean="0">
              <a:cs typeface="+mn-cs"/>
            </a:endParaRPr>
          </a:p>
          <a:p>
            <a:pPr eaLnBrk="1" fontAlgn="auto" hangingPunct="1">
              <a:spcBef>
                <a:spcPts val="0"/>
              </a:spcBef>
              <a:spcAft>
                <a:spcPts val="0"/>
              </a:spcAft>
              <a:defRPr/>
            </a:pPr>
            <a:endParaRPr lang="en-IE" dirty="0">
              <a:cs typeface="+mn-cs"/>
            </a:endParaRPr>
          </a:p>
        </p:txBody>
      </p:sp>
      <p:sp>
        <p:nvSpPr>
          <p:cNvPr id="204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C9667D3-067B-43A8-8008-A974848972A7}" type="slidenum">
              <a:rPr lang="en-IE">
                <a:cs typeface="Arial" charset="0"/>
              </a:rPr>
              <a:pPr fontAlgn="base">
                <a:spcBef>
                  <a:spcPct val="0"/>
                </a:spcBef>
                <a:spcAft>
                  <a:spcPct val="0"/>
                </a:spcAft>
                <a:defRPr/>
              </a:pPr>
              <a:t>4</a:t>
            </a:fld>
            <a:endParaRPr lang="en-IE">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smtClean="0"/>
              <a:t>Leadership at national and local levels is critical to the full realisation of beneficial outcomes and impacts of this strategy</a:t>
            </a:r>
          </a:p>
          <a:p>
            <a:pPr eaLnBrk="1" hangingPunct="1">
              <a:spcBef>
                <a:spcPct val="0"/>
              </a:spcBef>
            </a:pPr>
            <a:endParaRPr lang="en-IE" smtClean="0"/>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F145A8-FB99-444F-ADFB-9E1A76CDFED2}" type="slidenum">
              <a:rPr lang="en-IE">
                <a:cs typeface="Arial" charset="0"/>
              </a:rPr>
              <a:pPr fontAlgn="base">
                <a:spcBef>
                  <a:spcPct val="0"/>
                </a:spcBef>
                <a:spcAft>
                  <a:spcPct val="0"/>
                </a:spcAft>
                <a:defRPr/>
              </a:pPr>
              <a:t>6</a:t>
            </a:fld>
            <a:endParaRPr lang="en-IE">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smtClean="0"/>
              <a:t>. Seven programmes of activity are proposed.</a:t>
            </a:r>
            <a:endParaRPr lang="en-IE" smtClean="0"/>
          </a:p>
        </p:txBody>
      </p:sp>
      <p:sp>
        <p:nvSpPr>
          <p:cNvPr id="256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2379B95-3F34-4C0E-9826-9EA9B3D02859}" type="slidenum">
              <a:rPr lang="en-IE">
                <a:cs typeface="Arial" charset="0"/>
              </a:rPr>
              <a:pPr fontAlgn="base">
                <a:spcBef>
                  <a:spcPct val="0"/>
                </a:spcBef>
                <a:spcAft>
                  <a:spcPct val="0"/>
                </a:spcAft>
                <a:defRPr/>
              </a:pPr>
              <a:t>7</a:t>
            </a:fld>
            <a:endParaRPr lang="en-IE">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20000"/>
          </a:bodyPr>
          <a:lstStyle/>
          <a:p>
            <a:pPr eaLnBrk="1" fontAlgn="auto" hangingPunct="1">
              <a:spcBef>
                <a:spcPts val="0"/>
              </a:spcBef>
              <a:spcAft>
                <a:spcPts val="0"/>
              </a:spcAft>
              <a:defRPr/>
            </a:pPr>
            <a:r>
              <a:rPr lang="en-GB" dirty="0" smtClean="0">
                <a:cs typeface="+mn-cs"/>
              </a:rPr>
              <a:t>The Department has €5 million allocated for capital funding in 2013. It proposes to complete the current programme commitments with €1 million in 2014 and in 2015. The Department has included in the strategy their commitment to try to secure funding for a new capital building programme. They also recommend looking for additional sources of funding, including philanthropy, sponsorship and public private partnerships.</a:t>
            </a:r>
            <a:endParaRPr lang="en-IE" sz="1100" dirty="0" smtClean="0">
              <a:cs typeface="+mn-cs"/>
            </a:endParaRPr>
          </a:p>
          <a:p>
            <a:pPr eaLnBrk="1" fontAlgn="auto" hangingPunct="1">
              <a:spcBef>
                <a:spcPts val="0"/>
              </a:spcBef>
              <a:spcAft>
                <a:spcPts val="0"/>
              </a:spcAft>
              <a:defRPr/>
            </a:pPr>
            <a:endParaRPr lang="en-GB" dirty="0" smtClean="0">
              <a:cs typeface="+mn-cs"/>
            </a:endParaRPr>
          </a:p>
          <a:p>
            <a:pPr eaLnBrk="1" fontAlgn="auto" hangingPunct="1">
              <a:spcBef>
                <a:spcPts val="0"/>
              </a:spcBef>
              <a:spcAft>
                <a:spcPts val="0"/>
              </a:spcAft>
              <a:defRPr/>
            </a:pPr>
            <a:r>
              <a:rPr lang="en-GB" dirty="0" smtClean="0">
                <a:cs typeface="+mn-cs"/>
              </a:rPr>
              <a:t>9 new libraries opened in the last 12 months. 12 new and refurbished buildings are in progress. 97 new libraries opened in the last 10 years. There is a need for continued development with an estimated 50% of the 344 public libraries in need of replacement or upgrading and areas across the country without access to a library service.</a:t>
            </a:r>
            <a:endParaRPr lang="en-IE" sz="1100" dirty="0" smtClean="0">
              <a:cs typeface="+mn-cs"/>
            </a:endParaRPr>
          </a:p>
          <a:p>
            <a:pPr eaLnBrk="1" fontAlgn="auto" hangingPunct="1">
              <a:spcBef>
                <a:spcPts val="0"/>
              </a:spcBef>
              <a:spcAft>
                <a:spcPts val="0"/>
              </a:spcAft>
              <a:defRPr/>
            </a:pPr>
            <a:r>
              <a:rPr lang="en-IE" dirty="0" smtClean="0">
                <a:cs typeface="+mn-cs"/>
              </a:rPr>
              <a:t> </a:t>
            </a:r>
            <a:endParaRPr lang="en-IE" sz="1100" dirty="0" smtClean="0">
              <a:cs typeface="+mn-cs"/>
            </a:endParaRPr>
          </a:p>
          <a:p>
            <a:pPr eaLnBrk="1" fontAlgn="auto" hangingPunct="1">
              <a:spcBef>
                <a:spcPts val="0"/>
              </a:spcBef>
              <a:spcAft>
                <a:spcPts val="0"/>
              </a:spcAft>
              <a:defRPr/>
            </a:pPr>
            <a:r>
              <a:rPr lang="en-GB" dirty="0" smtClean="0">
                <a:cs typeface="+mn-cs"/>
              </a:rPr>
              <a:t>Library Services</a:t>
            </a:r>
            <a:endParaRPr lang="en-IE" sz="1100" dirty="0" smtClean="0">
              <a:cs typeface="+mn-cs"/>
            </a:endParaRPr>
          </a:p>
          <a:p>
            <a:pPr eaLnBrk="1" fontAlgn="auto" hangingPunct="1">
              <a:spcBef>
                <a:spcPts val="0"/>
              </a:spcBef>
              <a:spcAft>
                <a:spcPts val="0"/>
              </a:spcAft>
              <a:defRPr/>
            </a:pPr>
            <a:r>
              <a:rPr lang="en-GB" dirty="0" smtClean="0">
                <a:cs typeface="+mn-cs"/>
              </a:rPr>
              <a:t>In the context of Irish society where 25%  of adults lack basic skills in literacy compared with 3% in Germany and other EU countries, the strategy recommends that public libraries further develop their functions as information, literacy, learning and job-seeking  support centres in the community as well as their traditional roles of  promoting, literature, reading and culture.</a:t>
            </a:r>
            <a:endParaRPr lang="en-IE" sz="1100" dirty="0" smtClean="0">
              <a:cs typeface="+mn-cs"/>
            </a:endParaRPr>
          </a:p>
          <a:p>
            <a:pPr eaLnBrk="1" fontAlgn="auto" hangingPunct="1">
              <a:spcBef>
                <a:spcPts val="0"/>
              </a:spcBef>
              <a:spcAft>
                <a:spcPts val="0"/>
              </a:spcAft>
              <a:defRPr/>
            </a:pPr>
            <a:r>
              <a:rPr lang="en-IE" dirty="0" smtClean="0">
                <a:cs typeface="+mn-cs"/>
              </a:rPr>
              <a:t> </a:t>
            </a:r>
            <a:endParaRPr lang="en-IE" sz="1100" dirty="0" smtClean="0">
              <a:cs typeface="+mn-cs"/>
            </a:endParaRPr>
          </a:p>
          <a:p>
            <a:pPr eaLnBrk="1" fontAlgn="auto" hangingPunct="1">
              <a:spcBef>
                <a:spcPts val="0"/>
              </a:spcBef>
              <a:spcAft>
                <a:spcPts val="0"/>
              </a:spcAft>
              <a:defRPr/>
            </a:pPr>
            <a:r>
              <a:rPr lang="en-GB" dirty="0" smtClean="0">
                <a:cs typeface="+mn-cs"/>
              </a:rPr>
              <a:t>Universal Membership</a:t>
            </a:r>
            <a:endParaRPr lang="en-IE" sz="1100" dirty="0" smtClean="0">
              <a:cs typeface="+mn-cs"/>
            </a:endParaRPr>
          </a:p>
          <a:p>
            <a:pPr eaLnBrk="1" fontAlgn="auto" hangingPunct="1">
              <a:spcBef>
                <a:spcPts val="0"/>
              </a:spcBef>
              <a:spcAft>
                <a:spcPts val="0"/>
              </a:spcAft>
              <a:defRPr/>
            </a:pPr>
            <a:r>
              <a:rPr lang="en-GB" dirty="0" smtClean="0">
                <a:cs typeface="+mn-cs"/>
              </a:rPr>
              <a:t>12 authorities do not charge a membership fee. </a:t>
            </a:r>
            <a:endParaRPr lang="en-IE" dirty="0" smtClean="0">
              <a:cs typeface="+mn-cs"/>
            </a:endParaRPr>
          </a:p>
          <a:p>
            <a:pPr eaLnBrk="1" fontAlgn="auto" hangingPunct="1">
              <a:spcBef>
                <a:spcPts val="0"/>
              </a:spcBef>
              <a:spcAft>
                <a:spcPts val="0"/>
              </a:spcAft>
              <a:defRPr/>
            </a:pPr>
            <a:r>
              <a:rPr lang="en-GB" dirty="0" smtClean="0">
                <a:cs typeface="+mn-cs"/>
              </a:rPr>
              <a:t>The largest income generation and highest memberships are for non charging authorities throughout the country. Libraries generate income from printing, photocopying, fines traditionally. New income sources will be investigated including wireless printing and third party printing services whereby a commercial company manage the service and the library gets a percentage of the income, sponsorship and tax free donations.</a:t>
            </a:r>
            <a:br>
              <a:rPr lang="en-GB" dirty="0" smtClean="0">
                <a:cs typeface="+mn-cs"/>
              </a:rPr>
            </a:br>
            <a:r>
              <a:rPr lang="en-GB" dirty="0" smtClean="0">
                <a:cs typeface="+mn-cs"/>
              </a:rPr>
              <a:t>The introduction of free universal library membership would deliver value for money in terms of the overall financial investment in public libraries meeting the needs of a wider population.</a:t>
            </a:r>
            <a:endParaRPr lang="en-IE" dirty="0" smtClean="0">
              <a:cs typeface="+mn-cs"/>
            </a:endParaRPr>
          </a:p>
          <a:p>
            <a:pPr eaLnBrk="1" fontAlgn="auto" hangingPunct="1">
              <a:spcBef>
                <a:spcPts val="0"/>
              </a:spcBef>
              <a:spcAft>
                <a:spcPts val="0"/>
              </a:spcAft>
              <a:defRPr/>
            </a:pPr>
            <a:endParaRPr lang="en-IE" dirty="0">
              <a:cs typeface="+mn-cs"/>
            </a:endParaRPr>
          </a:p>
        </p:txBody>
      </p:sp>
      <p:sp>
        <p:nvSpPr>
          <p:cNvPr id="276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4CB6C33-BFF0-4264-A020-A67060CE3EC9}" type="slidenum">
              <a:rPr lang="en-IE">
                <a:cs typeface="Arial" charset="0"/>
              </a:rPr>
              <a:pPr fontAlgn="base">
                <a:spcBef>
                  <a:spcPct val="0"/>
                </a:spcBef>
                <a:spcAft>
                  <a:spcPct val="0"/>
                </a:spcAft>
                <a:defRPr/>
              </a:pPr>
              <a:t>15</a:t>
            </a:fld>
            <a:endParaRPr lang="en-IE">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smtClean="0"/>
              <a:t>A single national library management system will underpin and is essential for the development of a modern library service. Library authorities will develop a single national library management system, a shared library catalogue and database, enabling a single national library membership card. This process is underway, led by  the four Dublin authorities. </a:t>
            </a:r>
            <a:endParaRPr lang="en-IE" sz="1100" smtClean="0"/>
          </a:p>
          <a:p>
            <a:pPr eaLnBrk="1" hangingPunct="1">
              <a:spcBef>
                <a:spcPct val="0"/>
              </a:spcBef>
            </a:pPr>
            <a:r>
              <a:rPr lang="en-IE" smtClean="0"/>
              <a:t> </a:t>
            </a:r>
            <a:endParaRPr lang="en-IE" sz="1100" smtClean="0"/>
          </a:p>
          <a:p>
            <a:pPr eaLnBrk="1" hangingPunct="1">
              <a:spcBef>
                <a:spcPct val="0"/>
              </a:spcBef>
            </a:pPr>
            <a:r>
              <a:rPr lang="en-GB" smtClean="0"/>
              <a:t>Library Service Organisation and Delivery</a:t>
            </a:r>
            <a:endParaRPr lang="en-IE" sz="1100" smtClean="0"/>
          </a:p>
          <a:p>
            <a:pPr eaLnBrk="1" hangingPunct="1">
              <a:spcBef>
                <a:spcPct val="0"/>
              </a:spcBef>
            </a:pPr>
            <a:r>
              <a:rPr lang="en-GB" smtClean="0"/>
              <a:t>A Working Group has been set up to investigate all aspects of shared services in the context of the new strategy, the broader local authority and the ICT shared services strategy. </a:t>
            </a:r>
            <a:endParaRPr lang="en-IE" sz="1100" smtClean="0"/>
          </a:p>
          <a:p>
            <a:pPr eaLnBrk="1" hangingPunct="1">
              <a:spcBef>
                <a:spcPct val="0"/>
              </a:spcBef>
            </a:pPr>
            <a:r>
              <a:rPr lang="en-IE" smtClean="0"/>
              <a:t> </a:t>
            </a:r>
            <a:endParaRPr lang="en-IE" sz="1100" smtClean="0"/>
          </a:p>
          <a:p>
            <a:pPr eaLnBrk="1" hangingPunct="1">
              <a:spcBef>
                <a:spcPct val="0"/>
              </a:spcBef>
            </a:pPr>
            <a:r>
              <a:rPr lang="en-GB" smtClean="0"/>
              <a:t>Shared Procurement</a:t>
            </a:r>
            <a:endParaRPr lang="en-IE" sz="1100" smtClean="0"/>
          </a:p>
          <a:p>
            <a:pPr eaLnBrk="1" hangingPunct="1">
              <a:spcBef>
                <a:spcPct val="0"/>
              </a:spcBef>
            </a:pPr>
            <a:r>
              <a:rPr lang="en-GB" smtClean="0"/>
              <a:t>It is proposed that opportunities for shared procurement will be investigated in line with Government policy  </a:t>
            </a:r>
            <a:endParaRPr lang="en-IE" sz="1100" smtClean="0"/>
          </a:p>
          <a:p>
            <a:pPr eaLnBrk="1" hangingPunct="1">
              <a:spcBef>
                <a:spcPct val="0"/>
              </a:spcBef>
            </a:pPr>
            <a:endParaRPr lang="en-IE" smtClean="0"/>
          </a:p>
        </p:txBody>
      </p:sp>
      <p:sp>
        <p:nvSpPr>
          <p:cNvPr id="296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40CEFE-3006-41E2-8C6D-848855302D01}" type="slidenum">
              <a:rPr lang="en-IE">
                <a:cs typeface="Arial" charset="0"/>
              </a:rPr>
              <a:pPr fontAlgn="base">
                <a:spcBef>
                  <a:spcPct val="0"/>
                </a:spcBef>
                <a:spcAft>
                  <a:spcPct val="0"/>
                </a:spcAft>
                <a:defRPr/>
              </a:pPr>
              <a:t>16</a:t>
            </a:fld>
            <a:endParaRPr lang="en-IE">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1422400"/>
            <a:ext cx="9147175" cy="5435600"/>
            <a:chOff x="0" y="896"/>
            <a:chExt cx="5762" cy="3424"/>
          </a:xfrm>
        </p:grpSpPr>
        <p:grpSp>
          <p:nvGrpSpPr>
            <p:cNvPr id="5" name="Group 3"/>
            <p:cNvGrpSpPr>
              <a:grpSpLocks/>
            </p:cNvGrpSpPr>
            <p:nvPr userDrawn="1"/>
          </p:nvGrpSpPr>
          <p:grpSpPr bwMode="auto">
            <a:xfrm>
              <a:off x="20" y="896"/>
              <a:ext cx="5742" cy="3424"/>
              <a:chOff x="20" y="896"/>
              <a:chExt cx="5742" cy="3424"/>
            </a:xfrm>
          </p:grpSpPr>
          <p:sp>
            <p:nvSpPr>
              <p:cNvPr id="142"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143"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144"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145"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146"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147"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148"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149"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150"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151"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152"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153"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154"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grpSp>
        <p:grpSp>
          <p:nvGrpSpPr>
            <p:cNvPr id="6" name="Group 17"/>
            <p:cNvGrpSpPr>
              <a:grpSpLocks/>
            </p:cNvGrpSpPr>
            <p:nvPr userDrawn="1"/>
          </p:nvGrpSpPr>
          <p:grpSpPr bwMode="auto">
            <a:xfrm>
              <a:off x="0" y="2291"/>
              <a:ext cx="1385" cy="1702"/>
              <a:chOff x="0" y="2291"/>
              <a:chExt cx="1385" cy="1702"/>
            </a:xfrm>
          </p:grpSpPr>
          <p:sp>
            <p:nvSpPr>
              <p:cNvPr id="7" name="Rectangle 18"/>
              <p:cNvSpPr>
                <a:spLocks noChangeArrowheads="1"/>
              </p:cNvSpPr>
              <p:nvPr userDrawn="1"/>
            </p:nvSpPr>
            <p:spPr bwMode="ltGray">
              <a:xfrm rot="6798887">
                <a:off x="63" y="3882"/>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8"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9" name="Rectangle 20"/>
              <p:cNvSpPr>
                <a:spLocks noChangeArrowheads="1"/>
              </p:cNvSpPr>
              <p:nvPr userDrawn="1"/>
            </p:nvSpPr>
            <p:spPr bwMode="ltGray">
              <a:xfrm rot="6798887">
                <a:off x="7" y="3874"/>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0"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1" name="Rectangle 22"/>
              <p:cNvSpPr>
                <a:spLocks noChangeArrowheads="1"/>
              </p:cNvSpPr>
              <p:nvPr userDrawn="1"/>
            </p:nvSpPr>
            <p:spPr bwMode="ltGray">
              <a:xfrm rot="5999912">
                <a:off x="183" y="3888"/>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2" name="Rectangle 23"/>
              <p:cNvSpPr>
                <a:spLocks noChangeArrowheads="1"/>
              </p:cNvSpPr>
              <p:nvPr userDrawn="1"/>
            </p:nvSpPr>
            <p:spPr bwMode="ltGray">
              <a:xfrm rot="6250138">
                <a:off x="153" y="3888"/>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3"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4" name="Rectangle 25"/>
              <p:cNvSpPr>
                <a:spLocks noChangeArrowheads="1"/>
              </p:cNvSpPr>
              <p:nvPr userDrawn="1"/>
            </p:nvSpPr>
            <p:spPr bwMode="ltGray">
              <a:xfrm rot="5380717">
                <a:off x="363" y="3868"/>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5" name="Rectangle 26"/>
              <p:cNvSpPr>
                <a:spLocks noChangeArrowheads="1"/>
              </p:cNvSpPr>
              <p:nvPr userDrawn="1"/>
            </p:nvSpPr>
            <p:spPr bwMode="ltGray">
              <a:xfrm rot="5380717">
                <a:off x="333" y="3872"/>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6" name="Rectangle 27"/>
              <p:cNvSpPr>
                <a:spLocks noChangeArrowheads="1"/>
              </p:cNvSpPr>
              <p:nvPr userDrawn="1"/>
            </p:nvSpPr>
            <p:spPr bwMode="ltGray">
              <a:xfrm rot="5583200">
                <a:off x="303" y="3876"/>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7" name="Rectangle 28"/>
              <p:cNvSpPr>
                <a:spLocks noChangeArrowheads="1"/>
              </p:cNvSpPr>
              <p:nvPr userDrawn="1"/>
            </p:nvSpPr>
            <p:spPr bwMode="ltGray">
              <a:xfrm rot="5737625">
                <a:off x="271" y="3882"/>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8" name="Rectangle 29"/>
              <p:cNvSpPr>
                <a:spLocks noChangeArrowheads="1"/>
              </p:cNvSpPr>
              <p:nvPr userDrawn="1"/>
            </p:nvSpPr>
            <p:spPr bwMode="ltGray">
              <a:xfrm rot="4715477">
                <a:off x="517" y="3828"/>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9"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20"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21" name="Rectangle 32"/>
              <p:cNvSpPr>
                <a:spLocks noChangeArrowheads="1"/>
              </p:cNvSpPr>
              <p:nvPr userDrawn="1"/>
            </p:nvSpPr>
            <p:spPr bwMode="ltGray">
              <a:xfrm rot="5041352">
                <a:off x="427" y="3850"/>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22"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23"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24" name="Rectangle 35"/>
              <p:cNvSpPr>
                <a:spLocks noChangeArrowheads="1"/>
              </p:cNvSpPr>
              <p:nvPr userDrawn="1"/>
            </p:nvSpPr>
            <p:spPr bwMode="ltGray">
              <a:xfrm rot="4104184">
                <a:off x="606" y="3790"/>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25"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26" name="Rectangle 37"/>
              <p:cNvSpPr>
                <a:spLocks noChangeArrowheads="1"/>
              </p:cNvSpPr>
              <p:nvPr userDrawn="1"/>
            </p:nvSpPr>
            <p:spPr bwMode="ltGray">
              <a:xfrm rot="3368036">
                <a:off x="800" y="3682"/>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27" name="Rectangle 38"/>
              <p:cNvSpPr>
                <a:spLocks noChangeArrowheads="1"/>
              </p:cNvSpPr>
              <p:nvPr userDrawn="1"/>
            </p:nvSpPr>
            <p:spPr bwMode="ltGray">
              <a:xfrm rot="3368036">
                <a:off x="772" y="3698"/>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28" name="Rectangle 39"/>
              <p:cNvSpPr>
                <a:spLocks noChangeArrowheads="1"/>
              </p:cNvSpPr>
              <p:nvPr userDrawn="1"/>
            </p:nvSpPr>
            <p:spPr bwMode="ltGray">
              <a:xfrm rot="3368036">
                <a:off x="746" y="3716"/>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29"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30"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31"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32"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33"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34"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35"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36"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37"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38"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39"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40"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41"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42"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43"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44"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45"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46"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47"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48"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49"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50"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51"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52"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53"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54"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55"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56"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57"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58"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59"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0"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1"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2"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4"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5"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6"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7"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8"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9"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70"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pPr>
                  <a:defRPr/>
                </a:pPr>
                <a:endParaRPr lang="en-US">
                  <a:latin typeface="Tahoma" charset="0"/>
                </a:endParaRPr>
              </a:p>
            </p:txBody>
          </p:sp>
          <p:sp>
            <p:nvSpPr>
              <p:cNvPr id="71"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72"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73" name="Rectangle 84"/>
              <p:cNvSpPr>
                <a:spLocks noChangeArrowheads="1"/>
              </p:cNvSpPr>
              <p:nvPr userDrawn="1"/>
            </p:nvSpPr>
            <p:spPr bwMode="ltGray">
              <a:xfrm rot="-2957028">
                <a:off x="907" y="2472"/>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74"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75"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76"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77"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78"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79" name="Rectangle 90"/>
              <p:cNvSpPr>
                <a:spLocks noChangeArrowheads="1"/>
              </p:cNvSpPr>
              <p:nvPr userDrawn="1"/>
            </p:nvSpPr>
            <p:spPr bwMode="ltGray">
              <a:xfrm rot="-3514633">
                <a:off x="837" y="2440"/>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80" name="Rectangle 91"/>
              <p:cNvSpPr>
                <a:spLocks noChangeArrowheads="1"/>
              </p:cNvSpPr>
              <p:nvPr userDrawn="1"/>
            </p:nvSpPr>
            <p:spPr bwMode="ltGray">
              <a:xfrm rot="-3220799">
                <a:off x="862" y="2452"/>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81"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82"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83" name="Rectangle 94"/>
              <p:cNvSpPr>
                <a:spLocks noChangeArrowheads="1"/>
              </p:cNvSpPr>
              <p:nvPr userDrawn="1"/>
            </p:nvSpPr>
            <p:spPr bwMode="ltGray">
              <a:xfrm rot="-4250359">
                <a:off x="708" y="2406"/>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84" name="Rectangle 95"/>
              <p:cNvSpPr>
                <a:spLocks noChangeArrowheads="1"/>
              </p:cNvSpPr>
              <p:nvPr userDrawn="1"/>
            </p:nvSpPr>
            <p:spPr bwMode="ltGray">
              <a:xfrm rot="-3989246">
                <a:off x="738" y="2410"/>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85" name="Rectangle 96"/>
              <p:cNvSpPr>
                <a:spLocks noChangeArrowheads="1"/>
              </p:cNvSpPr>
              <p:nvPr userDrawn="1"/>
            </p:nvSpPr>
            <p:spPr bwMode="ltGray">
              <a:xfrm rot="-4862215">
                <a:off x="503" y="2394"/>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86" name="Rectangle 97"/>
              <p:cNvSpPr>
                <a:spLocks noChangeArrowheads="1"/>
              </p:cNvSpPr>
              <p:nvPr userDrawn="1"/>
            </p:nvSpPr>
            <p:spPr bwMode="ltGray">
              <a:xfrm rot="-4673370">
                <a:off x="534" y="2392"/>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87"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88" name="Rectangle 99"/>
              <p:cNvSpPr>
                <a:spLocks noChangeArrowheads="1"/>
              </p:cNvSpPr>
              <p:nvPr userDrawn="1"/>
            </p:nvSpPr>
            <p:spPr bwMode="ltGray">
              <a:xfrm rot="-4580623">
                <a:off x="595" y="2390"/>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89"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90" name="Rectangle 101"/>
              <p:cNvSpPr>
                <a:spLocks noChangeArrowheads="1"/>
              </p:cNvSpPr>
              <p:nvPr userDrawn="1"/>
            </p:nvSpPr>
            <p:spPr bwMode="ltGray">
              <a:xfrm rot="-5360484">
                <a:off x="385" y="2408"/>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91" name="Rectangle 102"/>
              <p:cNvSpPr>
                <a:spLocks noChangeArrowheads="1"/>
              </p:cNvSpPr>
              <p:nvPr userDrawn="1"/>
            </p:nvSpPr>
            <p:spPr bwMode="ltGray">
              <a:xfrm rot="-5288939">
                <a:off x="419" y="2404"/>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92"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93"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94"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95"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96" name="Rectangle 107"/>
              <p:cNvSpPr>
                <a:spLocks noChangeArrowheads="1"/>
              </p:cNvSpPr>
              <p:nvPr userDrawn="1"/>
            </p:nvSpPr>
            <p:spPr bwMode="ltGray">
              <a:xfrm rot="-5919570">
                <a:off x="293" y="2426"/>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97" name="Rectangle 108"/>
              <p:cNvSpPr>
                <a:spLocks noChangeArrowheads="1"/>
              </p:cNvSpPr>
              <p:nvPr userDrawn="1"/>
            </p:nvSpPr>
            <p:spPr bwMode="ltGray">
              <a:xfrm rot="-7376291">
                <a:off x="6" y="2548"/>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98" name="Rectangle 109"/>
              <p:cNvSpPr>
                <a:spLocks noChangeArrowheads="1"/>
              </p:cNvSpPr>
              <p:nvPr userDrawn="1"/>
            </p:nvSpPr>
            <p:spPr bwMode="ltGray">
              <a:xfrm rot="-7168347">
                <a:off x="65" y="2516"/>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99"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00"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01"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02"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03"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04"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05"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06"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07"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08"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09"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10"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11"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12"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13"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14"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15"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16"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17"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18"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19"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20"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21"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22"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23"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24"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25"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26"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27"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a:defRPr/>
                </a:pPr>
                <a:endParaRPr lang="en-US">
                  <a:latin typeface="Tahoma" charset="0"/>
                </a:endParaRPr>
              </a:p>
            </p:txBody>
          </p:sp>
          <p:sp>
            <p:nvSpPr>
              <p:cNvPr id="128"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a:defRPr/>
                </a:pPr>
                <a:endParaRPr lang="en-US">
                  <a:latin typeface="Tahoma" charset="0"/>
                </a:endParaRPr>
              </a:p>
            </p:txBody>
          </p:sp>
          <p:sp>
            <p:nvSpPr>
              <p:cNvPr id="129"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a:defRPr/>
                </a:pPr>
                <a:endParaRPr lang="en-US">
                  <a:latin typeface="Tahoma" charset="0"/>
                </a:endParaRPr>
              </a:p>
            </p:txBody>
          </p:sp>
          <p:sp>
            <p:nvSpPr>
              <p:cNvPr id="130"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a:defRPr/>
                </a:pPr>
                <a:endParaRPr lang="en-US">
                  <a:latin typeface="Tahoma" charset="0"/>
                </a:endParaRPr>
              </a:p>
            </p:txBody>
          </p:sp>
          <p:sp>
            <p:nvSpPr>
              <p:cNvPr id="131"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a:defRPr/>
                </a:pPr>
                <a:endParaRPr lang="en-US">
                  <a:latin typeface="Tahoma" charset="0"/>
                </a:endParaRPr>
              </a:p>
            </p:txBody>
          </p:sp>
          <p:sp>
            <p:nvSpPr>
              <p:cNvPr id="132"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a:defRPr/>
                </a:pPr>
                <a:endParaRPr lang="en-US">
                  <a:latin typeface="Tahoma" charset="0"/>
                </a:endParaRPr>
              </a:p>
            </p:txBody>
          </p:sp>
          <p:sp>
            <p:nvSpPr>
              <p:cNvPr id="133"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pPr>
                  <a:defRPr/>
                </a:pPr>
                <a:endParaRPr lang="en-US">
                  <a:latin typeface="Tahoma" charset="0"/>
                </a:endParaRPr>
              </a:p>
            </p:txBody>
          </p:sp>
          <p:sp>
            <p:nvSpPr>
              <p:cNvPr id="134"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pPr>
                  <a:defRPr/>
                </a:pPr>
                <a:endParaRPr lang="en-US">
                  <a:latin typeface="Tahoma" charset="0"/>
                </a:endParaRPr>
              </a:p>
            </p:txBody>
          </p:sp>
          <p:sp>
            <p:nvSpPr>
              <p:cNvPr id="135"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pPr>
                  <a:defRPr/>
                </a:pPr>
                <a:endParaRPr lang="en-US">
                  <a:latin typeface="Tahoma" charset="0"/>
                </a:endParaRPr>
              </a:p>
            </p:txBody>
          </p:sp>
          <p:sp>
            <p:nvSpPr>
              <p:cNvPr id="136"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37"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138"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en-US">
                  <a:latin typeface="Tahoma" charset="0"/>
                </a:endParaRPr>
              </a:p>
            </p:txBody>
          </p:sp>
          <p:sp>
            <p:nvSpPr>
              <p:cNvPr id="139"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en-US">
                  <a:latin typeface="Tahoma" charset="0"/>
                </a:endParaRPr>
              </a:p>
            </p:txBody>
          </p:sp>
          <p:sp>
            <p:nvSpPr>
              <p:cNvPr id="140"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pPr>
                  <a:defRPr/>
                </a:pPr>
                <a:endParaRPr lang="en-US">
                  <a:latin typeface="Tahoma" charset="0"/>
                </a:endParaRPr>
              </a:p>
            </p:txBody>
          </p:sp>
          <p:sp>
            <p:nvSpPr>
              <p:cNvPr id="141"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pPr>
                  <a:defRPr/>
                </a:pPr>
                <a:endParaRPr lang="en-US">
                  <a:latin typeface="Tahoma" charset="0"/>
                </a:endParaRPr>
              </a:p>
            </p:txBody>
          </p:sp>
        </p:grpSp>
      </p:grpSp>
      <p:sp>
        <p:nvSpPr>
          <p:cNvPr id="64665" name="Rectangle 153"/>
          <p:cNvSpPr>
            <a:spLocks noGrp="1" noChangeArrowheads="1"/>
          </p:cNvSpPr>
          <p:nvPr>
            <p:ph type="ctrTitle" sz="quarter"/>
          </p:nvPr>
        </p:nvSpPr>
        <p:spPr>
          <a:xfrm>
            <a:off x="685800" y="1768475"/>
            <a:ext cx="7772400" cy="1736725"/>
          </a:xfrm>
        </p:spPr>
        <p:txBody>
          <a:bodyPr anchor="b" anchorCtr="1"/>
          <a:lstStyle>
            <a:lvl1pPr>
              <a:defRPr sz="5400"/>
            </a:lvl1pPr>
          </a:lstStyle>
          <a:p>
            <a:r>
              <a:rPr lang="en-GB"/>
              <a:t>Click to edit Master title style</a:t>
            </a:r>
          </a:p>
        </p:txBody>
      </p:sp>
      <p:sp>
        <p:nvSpPr>
          <p:cNvPr id="64666" name="Rectangle 154"/>
          <p:cNvSpPr>
            <a:spLocks noGrp="1" noChangeArrowheads="1"/>
          </p:cNvSpPr>
          <p:nvPr>
            <p:ph type="subTitle" sz="quarter" idx="1"/>
          </p:nvPr>
        </p:nvSpPr>
        <p:spPr>
          <a:xfrm>
            <a:off x="1371600" y="3886200"/>
            <a:ext cx="6400800" cy="1752600"/>
          </a:xfrm>
        </p:spPr>
        <p:txBody>
          <a:bodyPr/>
          <a:lstStyle>
            <a:lvl1pPr marL="0" indent="0" algn="ctr">
              <a:buFont typeface="Arial" charset="0"/>
              <a:buNone/>
              <a:defRPr/>
            </a:lvl1pPr>
          </a:lstStyle>
          <a:p>
            <a:r>
              <a:rPr lang="en-GB"/>
              <a:t>Click to edit Master subtitle style</a:t>
            </a:r>
          </a:p>
        </p:txBody>
      </p:sp>
      <p:sp>
        <p:nvSpPr>
          <p:cNvPr id="155" name="Rectangle 155"/>
          <p:cNvSpPr>
            <a:spLocks noGrp="1" noChangeArrowheads="1"/>
          </p:cNvSpPr>
          <p:nvPr>
            <p:ph type="dt" sz="quarter" idx="10"/>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pPr>
              <a:defRPr/>
            </a:pPr>
            <a:fld id="{AC5F4780-42CE-482E-AF77-9B192624BE7C}" type="datetimeFigureOut">
              <a:rPr lang="en-IE"/>
              <a:pPr>
                <a:defRPr/>
              </a:pPr>
              <a:t>06/09/2013</a:t>
            </a:fld>
            <a:endParaRPr lang="en-GB"/>
          </a:p>
        </p:txBody>
      </p:sp>
      <p:sp>
        <p:nvSpPr>
          <p:cNvPr id="156" name="Rectangle 156"/>
          <p:cNvSpPr>
            <a:spLocks noGrp="1" noChangeArrowheads="1"/>
          </p:cNvSpPr>
          <p:nvPr>
            <p:ph type="ftr" sz="quarter" idx="11"/>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pPr>
              <a:defRPr/>
            </a:pPr>
            <a:endParaRPr lang="en-GB"/>
          </a:p>
        </p:txBody>
      </p:sp>
      <p:sp>
        <p:nvSpPr>
          <p:cNvPr id="157" name="Rectangle 157"/>
          <p:cNvSpPr>
            <a:spLocks noGrp="1" noChangeArrowheads="1"/>
          </p:cNvSpPr>
          <p:nvPr>
            <p:ph type="sldNum" sz="quarter" idx="12"/>
          </p:nvPr>
        </p:nvSpPr>
        <p:spPr>
          <a:xfrm>
            <a:off x="6553200" y="6248400"/>
            <a:ext cx="2286000" cy="457200"/>
          </a:xfrm>
        </p:spPr>
        <p:txBody>
          <a:bodyPr/>
          <a:lstStyle>
            <a:lvl1pPr>
              <a:defRPr>
                <a:effectLst>
                  <a:outerShdw blurRad="38100" dist="38100" dir="2700000" algn="tl">
                    <a:srgbClr val="000000"/>
                  </a:outerShdw>
                </a:effectLst>
                <a:latin typeface="+mn-lt"/>
              </a:defRPr>
            </a:lvl1pPr>
          </a:lstStyle>
          <a:p>
            <a:pPr>
              <a:defRPr/>
            </a:pPr>
            <a:fld id="{784D72FD-C76F-4E04-95FA-1BA098676A90}"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54"/>
          <p:cNvSpPr>
            <a:spLocks noGrp="1" noChangeArrowheads="1"/>
          </p:cNvSpPr>
          <p:nvPr>
            <p:ph type="dt" sz="half" idx="10"/>
          </p:nvPr>
        </p:nvSpPr>
        <p:spPr>
          <a:ln/>
        </p:spPr>
        <p:txBody>
          <a:bodyPr/>
          <a:lstStyle>
            <a:lvl1pPr>
              <a:defRPr/>
            </a:lvl1pPr>
          </a:lstStyle>
          <a:p>
            <a:pPr>
              <a:defRPr/>
            </a:pPr>
            <a:fld id="{776AF709-2303-4D69-97E8-4EF0026D0761}" type="datetimeFigureOut">
              <a:rPr lang="en-IE"/>
              <a:pPr>
                <a:defRPr/>
              </a:pPr>
              <a:t>06/09/2013</a:t>
            </a:fld>
            <a:endParaRPr lang="en-GB"/>
          </a:p>
        </p:txBody>
      </p:sp>
      <p:sp>
        <p:nvSpPr>
          <p:cNvPr id="5" name="Rectangle 155"/>
          <p:cNvSpPr>
            <a:spLocks noGrp="1" noChangeArrowheads="1"/>
          </p:cNvSpPr>
          <p:nvPr>
            <p:ph type="ftr" sz="quarter" idx="11"/>
          </p:nvPr>
        </p:nvSpPr>
        <p:spPr>
          <a:ln/>
        </p:spPr>
        <p:txBody>
          <a:bodyPr/>
          <a:lstStyle>
            <a:lvl1pPr>
              <a:defRPr/>
            </a:lvl1pPr>
          </a:lstStyle>
          <a:p>
            <a:pPr>
              <a:defRPr/>
            </a:pPr>
            <a:endParaRPr lang="en-GB"/>
          </a:p>
        </p:txBody>
      </p:sp>
      <p:sp>
        <p:nvSpPr>
          <p:cNvPr id="6" name="Rectangle 156"/>
          <p:cNvSpPr>
            <a:spLocks noGrp="1" noChangeArrowheads="1"/>
          </p:cNvSpPr>
          <p:nvPr>
            <p:ph type="sldNum" sz="quarter" idx="12"/>
          </p:nvPr>
        </p:nvSpPr>
        <p:spPr>
          <a:ln/>
        </p:spPr>
        <p:txBody>
          <a:bodyPr/>
          <a:lstStyle>
            <a:lvl1pPr>
              <a:defRPr/>
            </a:lvl1pPr>
          </a:lstStyle>
          <a:p>
            <a:pPr>
              <a:defRPr/>
            </a:pPr>
            <a:fld id="{FECA2315-22D7-4832-AF7F-CECFCCBA219D}"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54"/>
          <p:cNvSpPr>
            <a:spLocks noGrp="1" noChangeArrowheads="1"/>
          </p:cNvSpPr>
          <p:nvPr>
            <p:ph type="dt" sz="half" idx="10"/>
          </p:nvPr>
        </p:nvSpPr>
        <p:spPr>
          <a:ln/>
        </p:spPr>
        <p:txBody>
          <a:bodyPr/>
          <a:lstStyle>
            <a:lvl1pPr>
              <a:defRPr/>
            </a:lvl1pPr>
          </a:lstStyle>
          <a:p>
            <a:pPr>
              <a:defRPr/>
            </a:pPr>
            <a:fld id="{90ED8755-56B0-44C3-9064-A5BE410CEEC0}" type="datetimeFigureOut">
              <a:rPr lang="en-IE"/>
              <a:pPr>
                <a:defRPr/>
              </a:pPr>
              <a:t>06/09/2013</a:t>
            </a:fld>
            <a:endParaRPr lang="en-GB"/>
          </a:p>
        </p:txBody>
      </p:sp>
      <p:sp>
        <p:nvSpPr>
          <p:cNvPr id="5" name="Rectangle 155"/>
          <p:cNvSpPr>
            <a:spLocks noGrp="1" noChangeArrowheads="1"/>
          </p:cNvSpPr>
          <p:nvPr>
            <p:ph type="ftr" sz="quarter" idx="11"/>
          </p:nvPr>
        </p:nvSpPr>
        <p:spPr>
          <a:ln/>
        </p:spPr>
        <p:txBody>
          <a:bodyPr/>
          <a:lstStyle>
            <a:lvl1pPr>
              <a:defRPr/>
            </a:lvl1pPr>
          </a:lstStyle>
          <a:p>
            <a:pPr>
              <a:defRPr/>
            </a:pPr>
            <a:endParaRPr lang="en-GB"/>
          </a:p>
        </p:txBody>
      </p:sp>
      <p:sp>
        <p:nvSpPr>
          <p:cNvPr id="6" name="Rectangle 156"/>
          <p:cNvSpPr>
            <a:spLocks noGrp="1" noChangeArrowheads="1"/>
          </p:cNvSpPr>
          <p:nvPr>
            <p:ph type="sldNum" sz="quarter" idx="12"/>
          </p:nvPr>
        </p:nvSpPr>
        <p:spPr>
          <a:ln/>
        </p:spPr>
        <p:txBody>
          <a:bodyPr/>
          <a:lstStyle>
            <a:lvl1pPr>
              <a:defRPr/>
            </a:lvl1pPr>
          </a:lstStyle>
          <a:p>
            <a:pPr>
              <a:defRPr/>
            </a:pPr>
            <a:fld id="{74B423C3-AA38-496F-8517-9EF033B38AE9}"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54"/>
          <p:cNvSpPr>
            <a:spLocks noGrp="1" noChangeArrowheads="1"/>
          </p:cNvSpPr>
          <p:nvPr>
            <p:ph type="dt" sz="half" idx="10"/>
          </p:nvPr>
        </p:nvSpPr>
        <p:spPr>
          <a:ln/>
        </p:spPr>
        <p:txBody>
          <a:bodyPr/>
          <a:lstStyle>
            <a:lvl1pPr>
              <a:defRPr/>
            </a:lvl1pPr>
          </a:lstStyle>
          <a:p>
            <a:pPr>
              <a:defRPr/>
            </a:pPr>
            <a:fld id="{234A26CC-D5F0-4257-AF17-38FBFA8885C4}" type="datetimeFigureOut">
              <a:rPr lang="en-IE"/>
              <a:pPr>
                <a:defRPr/>
              </a:pPr>
              <a:t>06/09/2013</a:t>
            </a:fld>
            <a:endParaRPr lang="en-GB"/>
          </a:p>
        </p:txBody>
      </p:sp>
      <p:sp>
        <p:nvSpPr>
          <p:cNvPr id="5" name="Rectangle 155"/>
          <p:cNvSpPr>
            <a:spLocks noGrp="1" noChangeArrowheads="1"/>
          </p:cNvSpPr>
          <p:nvPr>
            <p:ph type="ftr" sz="quarter" idx="11"/>
          </p:nvPr>
        </p:nvSpPr>
        <p:spPr>
          <a:ln/>
        </p:spPr>
        <p:txBody>
          <a:bodyPr/>
          <a:lstStyle>
            <a:lvl1pPr>
              <a:defRPr/>
            </a:lvl1pPr>
          </a:lstStyle>
          <a:p>
            <a:pPr>
              <a:defRPr/>
            </a:pPr>
            <a:endParaRPr lang="en-GB"/>
          </a:p>
        </p:txBody>
      </p:sp>
      <p:sp>
        <p:nvSpPr>
          <p:cNvPr id="6" name="Rectangle 156"/>
          <p:cNvSpPr>
            <a:spLocks noGrp="1" noChangeArrowheads="1"/>
          </p:cNvSpPr>
          <p:nvPr>
            <p:ph type="sldNum" sz="quarter" idx="12"/>
          </p:nvPr>
        </p:nvSpPr>
        <p:spPr>
          <a:ln/>
        </p:spPr>
        <p:txBody>
          <a:bodyPr/>
          <a:lstStyle>
            <a:lvl1pPr>
              <a:defRPr/>
            </a:lvl1pPr>
          </a:lstStyle>
          <a:p>
            <a:pPr>
              <a:defRPr/>
            </a:pPr>
            <a:fld id="{09BC749F-DBE8-4E1D-A44F-D8196D87A881}"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54"/>
          <p:cNvSpPr>
            <a:spLocks noGrp="1" noChangeArrowheads="1"/>
          </p:cNvSpPr>
          <p:nvPr>
            <p:ph type="dt" sz="half" idx="10"/>
          </p:nvPr>
        </p:nvSpPr>
        <p:spPr>
          <a:ln/>
        </p:spPr>
        <p:txBody>
          <a:bodyPr/>
          <a:lstStyle>
            <a:lvl1pPr>
              <a:defRPr/>
            </a:lvl1pPr>
          </a:lstStyle>
          <a:p>
            <a:pPr>
              <a:defRPr/>
            </a:pPr>
            <a:fld id="{8F1FEAF8-AB39-4267-B888-84B7503BD195}" type="datetimeFigureOut">
              <a:rPr lang="en-IE"/>
              <a:pPr>
                <a:defRPr/>
              </a:pPr>
              <a:t>06/09/2013</a:t>
            </a:fld>
            <a:endParaRPr lang="en-GB"/>
          </a:p>
        </p:txBody>
      </p:sp>
      <p:sp>
        <p:nvSpPr>
          <p:cNvPr id="5" name="Rectangle 155"/>
          <p:cNvSpPr>
            <a:spLocks noGrp="1" noChangeArrowheads="1"/>
          </p:cNvSpPr>
          <p:nvPr>
            <p:ph type="ftr" sz="quarter" idx="11"/>
          </p:nvPr>
        </p:nvSpPr>
        <p:spPr>
          <a:ln/>
        </p:spPr>
        <p:txBody>
          <a:bodyPr/>
          <a:lstStyle>
            <a:lvl1pPr>
              <a:defRPr/>
            </a:lvl1pPr>
          </a:lstStyle>
          <a:p>
            <a:pPr>
              <a:defRPr/>
            </a:pPr>
            <a:endParaRPr lang="en-GB"/>
          </a:p>
        </p:txBody>
      </p:sp>
      <p:sp>
        <p:nvSpPr>
          <p:cNvPr id="6" name="Rectangle 156"/>
          <p:cNvSpPr>
            <a:spLocks noGrp="1" noChangeArrowheads="1"/>
          </p:cNvSpPr>
          <p:nvPr>
            <p:ph type="sldNum" sz="quarter" idx="12"/>
          </p:nvPr>
        </p:nvSpPr>
        <p:spPr>
          <a:ln/>
        </p:spPr>
        <p:txBody>
          <a:bodyPr/>
          <a:lstStyle>
            <a:lvl1pPr>
              <a:defRPr/>
            </a:lvl1pPr>
          </a:lstStyle>
          <a:p>
            <a:pPr>
              <a:defRPr/>
            </a:pPr>
            <a:fld id="{9DBA72BA-08E9-49D0-8D98-54A63B8A5051}"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54"/>
          <p:cNvSpPr>
            <a:spLocks noGrp="1" noChangeArrowheads="1"/>
          </p:cNvSpPr>
          <p:nvPr>
            <p:ph type="dt" sz="half" idx="10"/>
          </p:nvPr>
        </p:nvSpPr>
        <p:spPr>
          <a:ln/>
        </p:spPr>
        <p:txBody>
          <a:bodyPr/>
          <a:lstStyle>
            <a:lvl1pPr>
              <a:defRPr/>
            </a:lvl1pPr>
          </a:lstStyle>
          <a:p>
            <a:pPr>
              <a:defRPr/>
            </a:pPr>
            <a:fld id="{60666027-6857-4975-938E-7AE0C815FCC0}" type="datetimeFigureOut">
              <a:rPr lang="en-IE"/>
              <a:pPr>
                <a:defRPr/>
              </a:pPr>
              <a:t>06/09/2013</a:t>
            </a:fld>
            <a:endParaRPr lang="en-GB"/>
          </a:p>
        </p:txBody>
      </p:sp>
      <p:sp>
        <p:nvSpPr>
          <p:cNvPr id="6" name="Rectangle 155"/>
          <p:cNvSpPr>
            <a:spLocks noGrp="1" noChangeArrowheads="1"/>
          </p:cNvSpPr>
          <p:nvPr>
            <p:ph type="ftr" sz="quarter" idx="11"/>
          </p:nvPr>
        </p:nvSpPr>
        <p:spPr>
          <a:ln/>
        </p:spPr>
        <p:txBody>
          <a:bodyPr/>
          <a:lstStyle>
            <a:lvl1pPr>
              <a:defRPr/>
            </a:lvl1pPr>
          </a:lstStyle>
          <a:p>
            <a:pPr>
              <a:defRPr/>
            </a:pPr>
            <a:endParaRPr lang="en-GB"/>
          </a:p>
        </p:txBody>
      </p:sp>
      <p:sp>
        <p:nvSpPr>
          <p:cNvPr id="7" name="Rectangle 156"/>
          <p:cNvSpPr>
            <a:spLocks noGrp="1" noChangeArrowheads="1"/>
          </p:cNvSpPr>
          <p:nvPr>
            <p:ph type="sldNum" sz="quarter" idx="12"/>
          </p:nvPr>
        </p:nvSpPr>
        <p:spPr>
          <a:ln/>
        </p:spPr>
        <p:txBody>
          <a:bodyPr/>
          <a:lstStyle>
            <a:lvl1pPr>
              <a:defRPr/>
            </a:lvl1pPr>
          </a:lstStyle>
          <a:p>
            <a:pPr>
              <a:defRPr/>
            </a:pPr>
            <a:fld id="{0D3672F7-0E32-4322-BE07-65F7B6E6D99E}"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54"/>
          <p:cNvSpPr>
            <a:spLocks noGrp="1" noChangeArrowheads="1"/>
          </p:cNvSpPr>
          <p:nvPr>
            <p:ph type="dt" sz="half" idx="10"/>
          </p:nvPr>
        </p:nvSpPr>
        <p:spPr>
          <a:ln/>
        </p:spPr>
        <p:txBody>
          <a:bodyPr/>
          <a:lstStyle>
            <a:lvl1pPr>
              <a:defRPr/>
            </a:lvl1pPr>
          </a:lstStyle>
          <a:p>
            <a:pPr>
              <a:defRPr/>
            </a:pPr>
            <a:fld id="{58BC57C5-C6E3-4724-8C72-BD81368F2921}" type="datetimeFigureOut">
              <a:rPr lang="en-IE"/>
              <a:pPr>
                <a:defRPr/>
              </a:pPr>
              <a:t>06/09/2013</a:t>
            </a:fld>
            <a:endParaRPr lang="en-GB"/>
          </a:p>
        </p:txBody>
      </p:sp>
      <p:sp>
        <p:nvSpPr>
          <p:cNvPr id="8" name="Rectangle 155"/>
          <p:cNvSpPr>
            <a:spLocks noGrp="1" noChangeArrowheads="1"/>
          </p:cNvSpPr>
          <p:nvPr>
            <p:ph type="ftr" sz="quarter" idx="11"/>
          </p:nvPr>
        </p:nvSpPr>
        <p:spPr>
          <a:ln/>
        </p:spPr>
        <p:txBody>
          <a:bodyPr/>
          <a:lstStyle>
            <a:lvl1pPr>
              <a:defRPr/>
            </a:lvl1pPr>
          </a:lstStyle>
          <a:p>
            <a:pPr>
              <a:defRPr/>
            </a:pPr>
            <a:endParaRPr lang="en-GB"/>
          </a:p>
        </p:txBody>
      </p:sp>
      <p:sp>
        <p:nvSpPr>
          <p:cNvPr id="9" name="Rectangle 156"/>
          <p:cNvSpPr>
            <a:spLocks noGrp="1" noChangeArrowheads="1"/>
          </p:cNvSpPr>
          <p:nvPr>
            <p:ph type="sldNum" sz="quarter" idx="12"/>
          </p:nvPr>
        </p:nvSpPr>
        <p:spPr>
          <a:ln/>
        </p:spPr>
        <p:txBody>
          <a:bodyPr/>
          <a:lstStyle>
            <a:lvl1pPr>
              <a:defRPr/>
            </a:lvl1pPr>
          </a:lstStyle>
          <a:p>
            <a:pPr>
              <a:defRPr/>
            </a:pPr>
            <a:fld id="{55B67B61-7C8F-44D0-B8DE-3675529BBEF4}"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54"/>
          <p:cNvSpPr>
            <a:spLocks noGrp="1" noChangeArrowheads="1"/>
          </p:cNvSpPr>
          <p:nvPr>
            <p:ph type="dt" sz="half" idx="10"/>
          </p:nvPr>
        </p:nvSpPr>
        <p:spPr>
          <a:ln/>
        </p:spPr>
        <p:txBody>
          <a:bodyPr/>
          <a:lstStyle>
            <a:lvl1pPr>
              <a:defRPr/>
            </a:lvl1pPr>
          </a:lstStyle>
          <a:p>
            <a:pPr>
              <a:defRPr/>
            </a:pPr>
            <a:fld id="{8D27A662-3E97-4D16-8220-D7B50E5E983C}" type="datetimeFigureOut">
              <a:rPr lang="en-IE"/>
              <a:pPr>
                <a:defRPr/>
              </a:pPr>
              <a:t>06/09/2013</a:t>
            </a:fld>
            <a:endParaRPr lang="en-GB"/>
          </a:p>
        </p:txBody>
      </p:sp>
      <p:sp>
        <p:nvSpPr>
          <p:cNvPr id="4" name="Rectangle 155"/>
          <p:cNvSpPr>
            <a:spLocks noGrp="1" noChangeArrowheads="1"/>
          </p:cNvSpPr>
          <p:nvPr>
            <p:ph type="ftr" sz="quarter" idx="11"/>
          </p:nvPr>
        </p:nvSpPr>
        <p:spPr>
          <a:ln/>
        </p:spPr>
        <p:txBody>
          <a:bodyPr/>
          <a:lstStyle>
            <a:lvl1pPr>
              <a:defRPr/>
            </a:lvl1pPr>
          </a:lstStyle>
          <a:p>
            <a:pPr>
              <a:defRPr/>
            </a:pPr>
            <a:endParaRPr lang="en-GB"/>
          </a:p>
        </p:txBody>
      </p:sp>
      <p:sp>
        <p:nvSpPr>
          <p:cNvPr id="5" name="Rectangle 156"/>
          <p:cNvSpPr>
            <a:spLocks noGrp="1" noChangeArrowheads="1"/>
          </p:cNvSpPr>
          <p:nvPr>
            <p:ph type="sldNum" sz="quarter" idx="12"/>
          </p:nvPr>
        </p:nvSpPr>
        <p:spPr>
          <a:ln/>
        </p:spPr>
        <p:txBody>
          <a:bodyPr/>
          <a:lstStyle>
            <a:lvl1pPr>
              <a:defRPr/>
            </a:lvl1pPr>
          </a:lstStyle>
          <a:p>
            <a:pPr>
              <a:defRPr/>
            </a:pPr>
            <a:fld id="{8D2977A1-0870-4527-8E84-9102EB401F91}"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54"/>
          <p:cNvSpPr>
            <a:spLocks noGrp="1" noChangeArrowheads="1"/>
          </p:cNvSpPr>
          <p:nvPr>
            <p:ph type="dt" sz="half" idx="10"/>
          </p:nvPr>
        </p:nvSpPr>
        <p:spPr>
          <a:ln/>
        </p:spPr>
        <p:txBody>
          <a:bodyPr/>
          <a:lstStyle>
            <a:lvl1pPr>
              <a:defRPr/>
            </a:lvl1pPr>
          </a:lstStyle>
          <a:p>
            <a:pPr>
              <a:defRPr/>
            </a:pPr>
            <a:fld id="{966AC34C-E6CE-415A-9A91-C4F791BB1A5D}" type="datetimeFigureOut">
              <a:rPr lang="en-IE"/>
              <a:pPr>
                <a:defRPr/>
              </a:pPr>
              <a:t>06/09/2013</a:t>
            </a:fld>
            <a:endParaRPr lang="en-GB"/>
          </a:p>
        </p:txBody>
      </p:sp>
      <p:sp>
        <p:nvSpPr>
          <p:cNvPr id="3" name="Rectangle 155"/>
          <p:cNvSpPr>
            <a:spLocks noGrp="1" noChangeArrowheads="1"/>
          </p:cNvSpPr>
          <p:nvPr>
            <p:ph type="ftr" sz="quarter" idx="11"/>
          </p:nvPr>
        </p:nvSpPr>
        <p:spPr>
          <a:ln/>
        </p:spPr>
        <p:txBody>
          <a:bodyPr/>
          <a:lstStyle>
            <a:lvl1pPr>
              <a:defRPr/>
            </a:lvl1pPr>
          </a:lstStyle>
          <a:p>
            <a:pPr>
              <a:defRPr/>
            </a:pPr>
            <a:endParaRPr lang="en-GB"/>
          </a:p>
        </p:txBody>
      </p:sp>
      <p:sp>
        <p:nvSpPr>
          <p:cNvPr id="4" name="Rectangle 156"/>
          <p:cNvSpPr>
            <a:spLocks noGrp="1" noChangeArrowheads="1"/>
          </p:cNvSpPr>
          <p:nvPr>
            <p:ph type="sldNum" sz="quarter" idx="12"/>
          </p:nvPr>
        </p:nvSpPr>
        <p:spPr>
          <a:ln/>
        </p:spPr>
        <p:txBody>
          <a:bodyPr/>
          <a:lstStyle>
            <a:lvl1pPr>
              <a:defRPr/>
            </a:lvl1pPr>
          </a:lstStyle>
          <a:p>
            <a:pPr>
              <a:defRPr/>
            </a:pPr>
            <a:fld id="{E08AE8DB-1D15-4FE9-A364-2F8773328E9E}"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54"/>
          <p:cNvSpPr>
            <a:spLocks noGrp="1" noChangeArrowheads="1"/>
          </p:cNvSpPr>
          <p:nvPr>
            <p:ph type="dt" sz="half" idx="10"/>
          </p:nvPr>
        </p:nvSpPr>
        <p:spPr>
          <a:ln/>
        </p:spPr>
        <p:txBody>
          <a:bodyPr/>
          <a:lstStyle>
            <a:lvl1pPr>
              <a:defRPr/>
            </a:lvl1pPr>
          </a:lstStyle>
          <a:p>
            <a:pPr>
              <a:defRPr/>
            </a:pPr>
            <a:fld id="{F435B538-1E41-4506-90A2-304DFAFC70D3}" type="datetimeFigureOut">
              <a:rPr lang="en-IE"/>
              <a:pPr>
                <a:defRPr/>
              </a:pPr>
              <a:t>06/09/2013</a:t>
            </a:fld>
            <a:endParaRPr lang="en-GB"/>
          </a:p>
        </p:txBody>
      </p:sp>
      <p:sp>
        <p:nvSpPr>
          <p:cNvPr id="6" name="Rectangle 155"/>
          <p:cNvSpPr>
            <a:spLocks noGrp="1" noChangeArrowheads="1"/>
          </p:cNvSpPr>
          <p:nvPr>
            <p:ph type="ftr" sz="quarter" idx="11"/>
          </p:nvPr>
        </p:nvSpPr>
        <p:spPr>
          <a:ln/>
        </p:spPr>
        <p:txBody>
          <a:bodyPr/>
          <a:lstStyle>
            <a:lvl1pPr>
              <a:defRPr/>
            </a:lvl1pPr>
          </a:lstStyle>
          <a:p>
            <a:pPr>
              <a:defRPr/>
            </a:pPr>
            <a:endParaRPr lang="en-GB"/>
          </a:p>
        </p:txBody>
      </p:sp>
      <p:sp>
        <p:nvSpPr>
          <p:cNvPr id="7" name="Rectangle 156"/>
          <p:cNvSpPr>
            <a:spLocks noGrp="1" noChangeArrowheads="1"/>
          </p:cNvSpPr>
          <p:nvPr>
            <p:ph type="sldNum" sz="quarter" idx="12"/>
          </p:nvPr>
        </p:nvSpPr>
        <p:spPr>
          <a:ln/>
        </p:spPr>
        <p:txBody>
          <a:bodyPr/>
          <a:lstStyle>
            <a:lvl1pPr>
              <a:defRPr/>
            </a:lvl1pPr>
          </a:lstStyle>
          <a:p>
            <a:pPr>
              <a:defRPr/>
            </a:pPr>
            <a:fld id="{FBAF3E17-BD47-43B1-A502-F2B0E5ADB88A}"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54"/>
          <p:cNvSpPr>
            <a:spLocks noGrp="1" noChangeArrowheads="1"/>
          </p:cNvSpPr>
          <p:nvPr>
            <p:ph type="dt" sz="half" idx="10"/>
          </p:nvPr>
        </p:nvSpPr>
        <p:spPr>
          <a:ln/>
        </p:spPr>
        <p:txBody>
          <a:bodyPr/>
          <a:lstStyle>
            <a:lvl1pPr>
              <a:defRPr/>
            </a:lvl1pPr>
          </a:lstStyle>
          <a:p>
            <a:pPr>
              <a:defRPr/>
            </a:pPr>
            <a:fld id="{9A9A9AED-3764-4B85-ADF8-3441629985B8}" type="datetimeFigureOut">
              <a:rPr lang="en-IE"/>
              <a:pPr>
                <a:defRPr/>
              </a:pPr>
              <a:t>06/09/2013</a:t>
            </a:fld>
            <a:endParaRPr lang="en-GB"/>
          </a:p>
        </p:txBody>
      </p:sp>
      <p:sp>
        <p:nvSpPr>
          <p:cNvPr id="6" name="Rectangle 155"/>
          <p:cNvSpPr>
            <a:spLocks noGrp="1" noChangeArrowheads="1"/>
          </p:cNvSpPr>
          <p:nvPr>
            <p:ph type="ftr" sz="quarter" idx="11"/>
          </p:nvPr>
        </p:nvSpPr>
        <p:spPr>
          <a:ln/>
        </p:spPr>
        <p:txBody>
          <a:bodyPr/>
          <a:lstStyle>
            <a:lvl1pPr>
              <a:defRPr/>
            </a:lvl1pPr>
          </a:lstStyle>
          <a:p>
            <a:pPr>
              <a:defRPr/>
            </a:pPr>
            <a:endParaRPr lang="en-GB"/>
          </a:p>
        </p:txBody>
      </p:sp>
      <p:sp>
        <p:nvSpPr>
          <p:cNvPr id="7" name="Rectangle 156"/>
          <p:cNvSpPr>
            <a:spLocks noGrp="1" noChangeArrowheads="1"/>
          </p:cNvSpPr>
          <p:nvPr>
            <p:ph type="sldNum" sz="quarter" idx="12"/>
          </p:nvPr>
        </p:nvSpPr>
        <p:spPr>
          <a:ln/>
        </p:spPr>
        <p:txBody>
          <a:bodyPr/>
          <a:lstStyle>
            <a:lvl1pPr>
              <a:defRPr/>
            </a:lvl1pPr>
          </a:lstStyle>
          <a:p>
            <a:pPr>
              <a:defRPr/>
            </a:pPr>
            <a:fld id="{A9E94BFC-2DB0-46CC-B5AA-870C95EF9688}"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422400"/>
            <a:ext cx="9147175" cy="5435600"/>
            <a:chOff x="0" y="896"/>
            <a:chExt cx="5762" cy="3424"/>
          </a:xfrm>
        </p:grpSpPr>
        <p:grpSp>
          <p:nvGrpSpPr>
            <p:cNvPr id="1032" name="Group 3"/>
            <p:cNvGrpSpPr>
              <a:grpSpLocks/>
            </p:cNvGrpSpPr>
            <p:nvPr userDrawn="1"/>
          </p:nvGrpSpPr>
          <p:grpSpPr bwMode="auto">
            <a:xfrm>
              <a:off x="20" y="896"/>
              <a:ext cx="5742" cy="3424"/>
              <a:chOff x="20" y="896"/>
              <a:chExt cx="5742" cy="3424"/>
            </a:xfrm>
          </p:grpSpPr>
          <p:sp>
            <p:nvSpPr>
              <p:cNvPr id="63492"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63493"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63494"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63495"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63496"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63497"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63498"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63499"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63500"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63501"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63502"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63503"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sp>
            <p:nvSpPr>
              <p:cNvPr id="63504"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pPr>
                  <a:defRPr/>
                </a:pPr>
                <a:endParaRPr lang="en-US">
                  <a:latin typeface="Tahoma" charset="0"/>
                </a:endParaRPr>
              </a:p>
            </p:txBody>
          </p:sp>
        </p:grpSp>
        <p:grpSp>
          <p:nvGrpSpPr>
            <p:cNvPr id="1033" name="Group 17"/>
            <p:cNvGrpSpPr>
              <a:grpSpLocks/>
            </p:cNvGrpSpPr>
            <p:nvPr userDrawn="1"/>
          </p:nvGrpSpPr>
          <p:grpSpPr bwMode="auto">
            <a:xfrm>
              <a:off x="0" y="2291"/>
              <a:ext cx="1385" cy="1702"/>
              <a:chOff x="0" y="2291"/>
              <a:chExt cx="1385" cy="1702"/>
            </a:xfrm>
          </p:grpSpPr>
          <p:sp>
            <p:nvSpPr>
              <p:cNvPr id="63506" name="Rectangle 18"/>
              <p:cNvSpPr>
                <a:spLocks noChangeArrowheads="1"/>
              </p:cNvSpPr>
              <p:nvPr userDrawn="1"/>
            </p:nvSpPr>
            <p:spPr bwMode="ltGray">
              <a:xfrm rot="6798887">
                <a:off x="63" y="3882"/>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07"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08" name="Rectangle 20"/>
              <p:cNvSpPr>
                <a:spLocks noChangeArrowheads="1"/>
              </p:cNvSpPr>
              <p:nvPr userDrawn="1"/>
            </p:nvSpPr>
            <p:spPr bwMode="ltGray">
              <a:xfrm rot="6798887">
                <a:off x="7" y="3874"/>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09"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10" name="Rectangle 22"/>
              <p:cNvSpPr>
                <a:spLocks noChangeArrowheads="1"/>
              </p:cNvSpPr>
              <p:nvPr userDrawn="1"/>
            </p:nvSpPr>
            <p:spPr bwMode="ltGray">
              <a:xfrm rot="5999912">
                <a:off x="183" y="3888"/>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11" name="Rectangle 23"/>
              <p:cNvSpPr>
                <a:spLocks noChangeArrowheads="1"/>
              </p:cNvSpPr>
              <p:nvPr userDrawn="1"/>
            </p:nvSpPr>
            <p:spPr bwMode="ltGray">
              <a:xfrm rot="6250138">
                <a:off x="153" y="3888"/>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12"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13" name="Rectangle 25"/>
              <p:cNvSpPr>
                <a:spLocks noChangeArrowheads="1"/>
              </p:cNvSpPr>
              <p:nvPr userDrawn="1"/>
            </p:nvSpPr>
            <p:spPr bwMode="ltGray">
              <a:xfrm rot="5380717">
                <a:off x="363" y="3868"/>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14" name="Rectangle 26"/>
              <p:cNvSpPr>
                <a:spLocks noChangeArrowheads="1"/>
              </p:cNvSpPr>
              <p:nvPr userDrawn="1"/>
            </p:nvSpPr>
            <p:spPr bwMode="ltGray">
              <a:xfrm rot="5380717">
                <a:off x="333" y="3872"/>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15" name="Rectangle 27"/>
              <p:cNvSpPr>
                <a:spLocks noChangeArrowheads="1"/>
              </p:cNvSpPr>
              <p:nvPr userDrawn="1"/>
            </p:nvSpPr>
            <p:spPr bwMode="ltGray">
              <a:xfrm rot="5583200">
                <a:off x="303" y="3876"/>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16" name="Rectangle 28"/>
              <p:cNvSpPr>
                <a:spLocks noChangeArrowheads="1"/>
              </p:cNvSpPr>
              <p:nvPr userDrawn="1"/>
            </p:nvSpPr>
            <p:spPr bwMode="ltGray">
              <a:xfrm rot="5737625">
                <a:off x="271" y="3882"/>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17" name="Rectangle 29"/>
              <p:cNvSpPr>
                <a:spLocks noChangeArrowheads="1"/>
              </p:cNvSpPr>
              <p:nvPr userDrawn="1"/>
            </p:nvSpPr>
            <p:spPr bwMode="ltGray">
              <a:xfrm rot="4715477">
                <a:off x="517" y="3828"/>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18"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19"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20" name="Rectangle 32"/>
              <p:cNvSpPr>
                <a:spLocks noChangeArrowheads="1"/>
              </p:cNvSpPr>
              <p:nvPr userDrawn="1"/>
            </p:nvSpPr>
            <p:spPr bwMode="ltGray">
              <a:xfrm rot="5041352">
                <a:off x="427" y="3850"/>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21"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22"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23" name="Rectangle 35"/>
              <p:cNvSpPr>
                <a:spLocks noChangeArrowheads="1"/>
              </p:cNvSpPr>
              <p:nvPr userDrawn="1"/>
            </p:nvSpPr>
            <p:spPr bwMode="ltGray">
              <a:xfrm rot="4104184">
                <a:off x="606" y="3790"/>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24"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25" name="Rectangle 37"/>
              <p:cNvSpPr>
                <a:spLocks noChangeArrowheads="1"/>
              </p:cNvSpPr>
              <p:nvPr userDrawn="1"/>
            </p:nvSpPr>
            <p:spPr bwMode="ltGray">
              <a:xfrm rot="3368036">
                <a:off x="800" y="3682"/>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26" name="Rectangle 38"/>
              <p:cNvSpPr>
                <a:spLocks noChangeArrowheads="1"/>
              </p:cNvSpPr>
              <p:nvPr userDrawn="1"/>
            </p:nvSpPr>
            <p:spPr bwMode="ltGray">
              <a:xfrm rot="3368036">
                <a:off x="772" y="3698"/>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27" name="Rectangle 39"/>
              <p:cNvSpPr>
                <a:spLocks noChangeArrowheads="1"/>
              </p:cNvSpPr>
              <p:nvPr userDrawn="1"/>
            </p:nvSpPr>
            <p:spPr bwMode="ltGray">
              <a:xfrm rot="3368036">
                <a:off x="746" y="3716"/>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28"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29"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30"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31"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32"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33"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34"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35"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36"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37"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38"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39"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40"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41"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42"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43"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44"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45"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46"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47"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48"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49"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50"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51"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52"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53"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54"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55"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56"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57"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58"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59"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60"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61"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62"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63"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64"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65"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66"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67"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68"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69"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pPr>
                  <a:defRPr/>
                </a:pPr>
                <a:endParaRPr lang="en-US">
                  <a:latin typeface="Tahoma" charset="0"/>
                </a:endParaRPr>
              </a:p>
            </p:txBody>
          </p:sp>
          <p:sp>
            <p:nvSpPr>
              <p:cNvPr id="63570"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71"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72" name="Rectangle 84"/>
              <p:cNvSpPr>
                <a:spLocks noChangeArrowheads="1"/>
              </p:cNvSpPr>
              <p:nvPr userDrawn="1"/>
            </p:nvSpPr>
            <p:spPr bwMode="ltGray">
              <a:xfrm rot="-2957028">
                <a:off x="907" y="2472"/>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73"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74"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75"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76"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77"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78" name="Rectangle 90"/>
              <p:cNvSpPr>
                <a:spLocks noChangeArrowheads="1"/>
              </p:cNvSpPr>
              <p:nvPr userDrawn="1"/>
            </p:nvSpPr>
            <p:spPr bwMode="ltGray">
              <a:xfrm rot="-3514633">
                <a:off x="837" y="2440"/>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79" name="Rectangle 91"/>
              <p:cNvSpPr>
                <a:spLocks noChangeArrowheads="1"/>
              </p:cNvSpPr>
              <p:nvPr userDrawn="1"/>
            </p:nvSpPr>
            <p:spPr bwMode="ltGray">
              <a:xfrm rot="-3220799">
                <a:off x="862" y="2452"/>
                <a:ext cx="8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80"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81"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82" name="Rectangle 94"/>
              <p:cNvSpPr>
                <a:spLocks noChangeArrowheads="1"/>
              </p:cNvSpPr>
              <p:nvPr userDrawn="1"/>
            </p:nvSpPr>
            <p:spPr bwMode="ltGray">
              <a:xfrm rot="-4250359">
                <a:off x="708" y="2406"/>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83" name="Rectangle 95"/>
              <p:cNvSpPr>
                <a:spLocks noChangeArrowheads="1"/>
              </p:cNvSpPr>
              <p:nvPr userDrawn="1"/>
            </p:nvSpPr>
            <p:spPr bwMode="ltGray">
              <a:xfrm rot="-3989246">
                <a:off x="738" y="2410"/>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84" name="Rectangle 96"/>
              <p:cNvSpPr>
                <a:spLocks noChangeArrowheads="1"/>
              </p:cNvSpPr>
              <p:nvPr userDrawn="1"/>
            </p:nvSpPr>
            <p:spPr bwMode="ltGray">
              <a:xfrm rot="-4862215">
                <a:off x="503" y="2394"/>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85" name="Rectangle 97"/>
              <p:cNvSpPr>
                <a:spLocks noChangeArrowheads="1"/>
              </p:cNvSpPr>
              <p:nvPr userDrawn="1"/>
            </p:nvSpPr>
            <p:spPr bwMode="ltGray">
              <a:xfrm rot="-4673370">
                <a:off x="534" y="2392"/>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86"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87" name="Rectangle 99"/>
              <p:cNvSpPr>
                <a:spLocks noChangeArrowheads="1"/>
              </p:cNvSpPr>
              <p:nvPr userDrawn="1"/>
            </p:nvSpPr>
            <p:spPr bwMode="ltGray">
              <a:xfrm rot="-4580623">
                <a:off x="595" y="2390"/>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88"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89" name="Rectangle 101"/>
              <p:cNvSpPr>
                <a:spLocks noChangeArrowheads="1"/>
              </p:cNvSpPr>
              <p:nvPr userDrawn="1"/>
            </p:nvSpPr>
            <p:spPr bwMode="ltGray">
              <a:xfrm rot="-5360484">
                <a:off x="385" y="2408"/>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90" name="Rectangle 102"/>
              <p:cNvSpPr>
                <a:spLocks noChangeArrowheads="1"/>
              </p:cNvSpPr>
              <p:nvPr userDrawn="1"/>
            </p:nvSpPr>
            <p:spPr bwMode="ltGray">
              <a:xfrm rot="-5288939">
                <a:off x="419" y="2404"/>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91"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92"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93"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94"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95" name="Rectangle 107"/>
              <p:cNvSpPr>
                <a:spLocks noChangeArrowheads="1"/>
              </p:cNvSpPr>
              <p:nvPr userDrawn="1"/>
            </p:nvSpPr>
            <p:spPr bwMode="ltGray">
              <a:xfrm rot="-5919570">
                <a:off x="293" y="2426"/>
                <a:ext cx="69"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96" name="Rectangle 108"/>
              <p:cNvSpPr>
                <a:spLocks noChangeArrowheads="1"/>
              </p:cNvSpPr>
              <p:nvPr userDrawn="1"/>
            </p:nvSpPr>
            <p:spPr bwMode="ltGray">
              <a:xfrm rot="-7376291">
                <a:off x="6" y="2548"/>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97" name="Rectangle 109"/>
              <p:cNvSpPr>
                <a:spLocks noChangeArrowheads="1"/>
              </p:cNvSpPr>
              <p:nvPr userDrawn="1"/>
            </p:nvSpPr>
            <p:spPr bwMode="ltGray">
              <a:xfrm rot="-7168347">
                <a:off x="65" y="2516"/>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98"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599"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00"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01"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02"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03"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04"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05"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06"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07"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08"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09"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10"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11"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12"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13"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14"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15"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16"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17"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18"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19"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20"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21"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22"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23"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24"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25"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26"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a:defRPr/>
                </a:pPr>
                <a:endParaRPr lang="en-US">
                  <a:latin typeface="Tahoma" charset="0"/>
                </a:endParaRPr>
              </a:p>
            </p:txBody>
          </p:sp>
          <p:sp>
            <p:nvSpPr>
              <p:cNvPr id="63627"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a:defRPr/>
                </a:pPr>
                <a:endParaRPr lang="en-US">
                  <a:latin typeface="Tahoma" charset="0"/>
                </a:endParaRPr>
              </a:p>
            </p:txBody>
          </p:sp>
          <p:sp>
            <p:nvSpPr>
              <p:cNvPr id="63628"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a:defRPr/>
                </a:pPr>
                <a:endParaRPr lang="en-US">
                  <a:latin typeface="Tahoma" charset="0"/>
                </a:endParaRPr>
              </a:p>
            </p:txBody>
          </p:sp>
          <p:sp>
            <p:nvSpPr>
              <p:cNvPr id="63629"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a:defRPr/>
                </a:pPr>
                <a:endParaRPr lang="en-US">
                  <a:latin typeface="Tahoma" charset="0"/>
                </a:endParaRPr>
              </a:p>
            </p:txBody>
          </p:sp>
          <p:sp>
            <p:nvSpPr>
              <p:cNvPr id="63630"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a:defRPr/>
                </a:pPr>
                <a:endParaRPr lang="en-US">
                  <a:latin typeface="Tahoma" charset="0"/>
                </a:endParaRPr>
              </a:p>
            </p:txBody>
          </p:sp>
          <p:sp>
            <p:nvSpPr>
              <p:cNvPr id="63631"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a:defRPr/>
                </a:pPr>
                <a:endParaRPr lang="en-US">
                  <a:latin typeface="Tahoma" charset="0"/>
                </a:endParaRPr>
              </a:p>
            </p:txBody>
          </p:sp>
          <p:sp>
            <p:nvSpPr>
              <p:cNvPr id="63632"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pPr>
                  <a:defRPr/>
                </a:pPr>
                <a:endParaRPr lang="en-US">
                  <a:latin typeface="Tahoma" charset="0"/>
                </a:endParaRPr>
              </a:p>
            </p:txBody>
          </p:sp>
          <p:sp>
            <p:nvSpPr>
              <p:cNvPr id="63633"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pPr>
                  <a:defRPr/>
                </a:pPr>
                <a:endParaRPr lang="en-US">
                  <a:latin typeface="Tahoma" charset="0"/>
                </a:endParaRPr>
              </a:p>
            </p:txBody>
          </p:sp>
          <p:sp>
            <p:nvSpPr>
              <p:cNvPr id="63634"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pPr>
                  <a:defRPr/>
                </a:pPr>
                <a:endParaRPr lang="en-US">
                  <a:latin typeface="Tahoma" charset="0"/>
                </a:endParaRPr>
              </a:p>
            </p:txBody>
          </p:sp>
          <p:sp>
            <p:nvSpPr>
              <p:cNvPr id="63635"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36"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63637"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en-US">
                  <a:latin typeface="Tahoma" charset="0"/>
                </a:endParaRPr>
              </a:p>
            </p:txBody>
          </p:sp>
          <p:sp>
            <p:nvSpPr>
              <p:cNvPr id="63638"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en-US">
                  <a:latin typeface="Tahoma" charset="0"/>
                </a:endParaRPr>
              </a:p>
            </p:txBody>
          </p:sp>
          <p:sp>
            <p:nvSpPr>
              <p:cNvPr id="63639"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pPr>
                  <a:defRPr/>
                </a:pPr>
                <a:endParaRPr lang="en-US">
                  <a:latin typeface="Tahoma" charset="0"/>
                </a:endParaRPr>
              </a:p>
            </p:txBody>
          </p:sp>
          <p:sp>
            <p:nvSpPr>
              <p:cNvPr id="63640"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pPr>
                  <a:defRPr/>
                </a:pPr>
                <a:endParaRPr lang="en-US">
                  <a:latin typeface="Tahoma" charset="0"/>
                </a:endParaRPr>
              </a:p>
            </p:txBody>
          </p:sp>
        </p:grpSp>
      </p:grpSp>
      <p:sp>
        <p:nvSpPr>
          <p:cNvPr id="63641" name="Rectangle 153"/>
          <p:cNvSpPr>
            <a:spLocks noGrp="1" noRot="1" noChangeArrowheads="1"/>
          </p:cNvSpPr>
          <p:nvPr>
            <p:ph type="title"/>
          </p:nvPr>
        </p:nvSpPr>
        <p:spPr bwMode="auto">
          <a:xfrm>
            <a:off x="301625" y="228600"/>
            <a:ext cx="854075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63642" name="Rectangle 154"/>
          <p:cNvSpPr>
            <a:spLocks noGrp="1" noChangeArrowheads="1"/>
          </p:cNvSpPr>
          <p:nvPr>
            <p:ph type="dt" sz="half" idx="2"/>
          </p:nvPr>
        </p:nvSpPr>
        <p:spPr bwMode="auto">
          <a:xfrm>
            <a:off x="301625"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9EC0A9C0-D990-457D-A75D-BEB06063D224}" type="datetimeFigureOut">
              <a:rPr lang="en-IE"/>
              <a:pPr>
                <a:defRPr/>
              </a:pPr>
              <a:t>06/09/2013</a:t>
            </a:fld>
            <a:endParaRPr lang="en-GB"/>
          </a:p>
        </p:txBody>
      </p:sp>
      <p:sp>
        <p:nvSpPr>
          <p:cNvPr id="63643" name="Rectangle 15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p>
        </p:txBody>
      </p:sp>
      <p:sp>
        <p:nvSpPr>
          <p:cNvPr id="63644" name="Rectangle 156"/>
          <p:cNvSpPr>
            <a:spLocks noGrp="1" noChangeArrowheads="1"/>
          </p:cNvSpPr>
          <p:nvPr>
            <p:ph type="sldNum" sz="quarter" idx="4"/>
          </p:nvPr>
        </p:nvSpPr>
        <p:spPr bwMode="auto">
          <a:xfrm>
            <a:off x="6553200"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B471BF00-02AC-4A12-BAB9-770CFBBD2D7A}" type="slidenum">
              <a:rPr lang="en-GB"/>
              <a:pPr>
                <a:defRPr/>
              </a:pPr>
              <a:t>‹#›</a:t>
            </a:fld>
            <a:endParaRPr lang="en-GB"/>
          </a:p>
        </p:txBody>
      </p:sp>
      <p:sp>
        <p:nvSpPr>
          <p:cNvPr id="63645" name="Rectangle 157"/>
          <p:cNvSpPr>
            <a:spLocks noGrp="1" noRot="1" noChangeArrowheads="1"/>
          </p:cNvSpPr>
          <p:nvPr>
            <p:ph type="body" idx="1"/>
          </p:nvPr>
        </p:nvSpPr>
        <p:spPr bwMode="auto">
          <a:xfrm>
            <a:off x="301625" y="1600200"/>
            <a:ext cx="8540750" cy="449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Tree>
  </p:cSld>
  <p:clrMap bg1="dk2" tx1="lt1" bg2="dk1" tx2="lt2" accent1="accent1" accent2="accent2" accent3="accent3" accent4="accent4" accent5="accent5" accent6="accent6" hlink="hlink" folHlink="folHlink"/>
  <p:sldLayoutIdLst>
    <p:sldLayoutId id="2147483683" r:id="rId1"/>
    <p:sldLayoutId id="2147483682" r:id="rId2"/>
    <p:sldLayoutId id="2147483681" r:id="rId3"/>
    <p:sldLayoutId id="2147483680" r:id="rId4"/>
    <p:sldLayoutId id="2147483679" r:id="rId5"/>
    <p:sldLayoutId id="2147483678" r:id="rId6"/>
    <p:sldLayoutId id="2147483677" r:id="rId7"/>
    <p:sldLayoutId id="2147483676" r:id="rId8"/>
    <p:sldLayoutId id="2147483675" r:id="rId9"/>
    <p:sldLayoutId id="2147483674" r:id="rId10"/>
    <p:sldLayoutId id="2147483673"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9pPr>
    </p:titleStyle>
    <p:bodyStyle>
      <a:lvl1pPr marL="342900" indent="-342900" algn="l" rtl="0" eaLnBrk="0" fontAlgn="base" hangingPunct="0">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idx="4294967295"/>
          </p:nvPr>
        </p:nvSpPr>
        <p:spPr>
          <a:xfrm>
            <a:off x="684213" y="404813"/>
            <a:ext cx="7772400" cy="3532187"/>
          </a:xfrm>
        </p:spPr>
        <p:txBody>
          <a:bodyPr/>
          <a:lstStyle/>
          <a:p>
            <a:pPr eaLnBrk="1" hangingPunct="1">
              <a:lnSpc>
                <a:spcPct val="150000"/>
              </a:lnSpc>
              <a:defRPr/>
            </a:pPr>
            <a:r>
              <a:rPr lang="en-IE" sz="4800"/>
              <a:t>A National Strategy for Public Libraries</a:t>
            </a:r>
            <a:br>
              <a:rPr lang="en-IE" sz="4800"/>
            </a:br>
            <a:r>
              <a:rPr lang="en-IE" sz="4800"/>
              <a:t>2013-2017</a:t>
            </a:r>
          </a:p>
        </p:txBody>
      </p:sp>
      <p:sp>
        <p:nvSpPr>
          <p:cNvPr id="15362" name="TextBox 3"/>
          <p:cNvSpPr txBox="1">
            <a:spLocks noChangeArrowheads="1"/>
          </p:cNvSpPr>
          <p:nvPr/>
        </p:nvSpPr>
        <p:spPr bwMode="auto">
          <a:xfrm>
            <a:off x="1116013" y="4437063"/>
            <a:ext cx="6911975" cy="1006475"/>
          </a:xfrm>
          <a:prstGeom prst="rect">
            <a:avLst/>
          </a:prstGeom>
          <a:noFill/>
          <a:ln w="9525">
            <a:noFill/>
            <a:miter lim="800000"/>
            <a:headEnd/>
            <a:tailEnd/>
          </a:ln>
        </p:spPr>
        <p:txBody>
          <a:bodyPr>
            <a:spAutoFit/>
          </a:bodyPr>
          <a:lstStyle/>
          <a:p>
            <a:pPr algn="ctr"/>
            <a:r>
              <a:rPr lang="en-IE" sz="3000" b="1" i="1">
                <a:latin typeface="Calibri" pitchFamily="34" charset="0"/>
              </a:rPr>
              <a:t>South Dublin Libraries</a:t>
            </a:r>
          </a:p>
          <a:p>
            <a:pPr algn="ctr"/>
            <a:r>
              <a:rPr lang="en-IE" sz="3000" b="1" i="1">
                <a:latin typeface="Calibri" pitchFamily="34" charset="0"/>
              </a:rPr>
              <a:t>Georgina Byrne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rrowheads="1"/>
          </p:cNvSpPr>
          <p:nvPr>
            <p:ph type="title"/>
          </p:nvPr>
        </p:nvSpPr>
        <p:spPr/>
        <p:txBody>
          <a:bodyPr/>
          <a:lstStyle/>
          <a:p>
            <a:pPr eaLnBrk="1" hangingPunct="1">
              <a:defRPr/>
            </a:pPr>
            <a:r>
              <a:rPr lang="en-IE"/>
              <a:t>Culture and Community</a:t>
            </a:r>
            <a:endParaRPr lang="en-GB"/>
          </a:p>
        </p:txBody>
      </p:sp>
      <p:sp>
        <p:nvSpPr>
          <p:cNvPr id="33795" name="Rectangle 3"/>
          <p:cNvSpPr>
            <a:spLocks noGrp="1" noRot="1" noChangeArrowheads="1"/>
          </p:cNvSpPr>
          <p:nvPr>
            <p:ph type="body" idx="1"/>
          </p:nvPr>
        </p:nvSpPr>
        <p:spPr/>
        <p:txBody>
          <a:bodyPr/>
          <a:lstStyle/>
          <a:p>
            <a:pPr eaLnBrk="1" hangingPunct="1">
              <a:defRPr/>
            </a:pPr>
            <a:r>
              <a:rPr lang="en-IE" smtClean="0"/>
              <a:t>Foster literary appreciation and provide a cultural space for local communities</a:t>
            </a:r>
          </a:p>
          <a:p>
            <a:pPr eaLnBrk="1" hangingPunct="1">
              <a:defRPr/>
            </a:pPr>
            <a:r>
              <a:rPr lang="en-IE" smtClean="0"/>
              <a:t>Develop strategic partnerships with key national cultural agencies</a:t>
            </a:r>
          </a:p>
          <a:p>
            <a:pPr eaLnBrk="1" hangingPunct="1">
              <a:defRPr/>
            </a:pPr>
            <a:r>
              <a:rPr lang="en-IE" smtClean="0"/>
              <a:t>Critically assess services currently on offer and identify gaps in service provision</a:t>
            </a:r>
          </a:p>
          <a:p>
            <a:pPr eaLnBrk="1" hangingPunct="1">
              <a:defRPr/>
            </a:pPr>
            <a:endParaRPr lang="en-GB"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p:txBody>
          <a:bodyPr/>
          <a:lstStyle/>
          <a:p>
            <a:pPr eaLnBrk="1" hangingPunct="1">
              <a:defRPr/>
            </a:pPr>
            <a:r>
              <a:rPr lang="en-IE"/>
              <a:t>The Virtual Library</a:t>
            </a:r>
            <a:endParaRPr lang="en-GB"/>
          </a:p>
        </p:txBody>
      </p:sp>
      <p:sp>
        <p:nvSpPr>
          <p:cNvPr id="34819" name="Rectangle 3"/>
          <p:cNvSpPr>
            <a:spLocks noGrp="1" noRot="1" noChangeArrowheads="1"/>
          </p:cNvSpPr>
          <p:nvPr>
            <p:ph type="body" idx="1"/>
          </p:nvPr>
        </p:nvSpPr>
        <p:spPr/>
        <p:txBody>
          <a:bodyPr/>
          <a:lstStyle/>
          <a:p>
            <a:pPr eaLnBrk="1" hangingPunct="1">
              <a:defRPr/>
            </a:pPr>
            <a:r>
              <a:rPr lang="en-IE" sz="2800" smtClean="0"/>
              <a:t>To maximise the possibilities of technology for </a:t>
            </a:r>
            <a:r>
              <a:rPr lang="en-IE" smtClean="0"/>
              <a:t>access to library services</a:t>
            </a:r>
          </a:p>
          <a:p>
            <a:pPr eaLnBrk="1" hangingPunct="1">
              <a:defRPr/>
            </a:pPr>
            <a:r>
              <a:rPr lang="en-IE" smtClean="0"/>
              <a:t>A national library management system</a:t>
            </a:r>
          </a:p>
          <a:p>
            <a:pPr eaLnBrk="1" hangingPunct="1">
              <a:defRPr/>
            </a:pPr>
            <a:r>
              <a:rPr lang="en-IE" smtClean="0"/>
              <a:t>Wifi in every library</a:t>
            </a:r>
          </a:p>
          <a:p>
            <a:pPr eaLnBrk="1" hangingPunct="1">
              <a:defRPr/>
            </a:pPr>
            <a:r>
              <a:rPr lang="en-IE" smtClean="0"/>
              <a:t>Self service</a:t>
            </a:r>
            <a:r>
              <a:rPr lang="en-IE" sz="2800" smtClean="0"/>
              <a:t> in every library</a:t>
            </a:r>
          </a:p>
          <a:p>
            <a:pPr eaLnBrk="1" hangingPunct="1">
              <a:defRPr/>
            </a:pPr>
            <a:r>
              <a:rPr lang="en-IE" sz="2800" smtClean="0"/>
              <a:t>Expand digital libraries and online cultural heritage</a:t>
            </a:r>
          </a:p>
          <a:p>
            <a:pPr eaLnBrk="1" hangingPunct="1">
              <a:defRPr/>
            </a:pPr>
            <a:r>
              <a:rPr lang="en-IE" sz="2800" smtClean="0"/>
              <a:t>Exploit the opportunities of social media and mobile technologies</a:t>
            </a:r>
          </a:p>
          <a:p>
            <a:pPr eaLnBrk="1" hangingPunct="1">
              <a:defRPr/>
            </a:pPr>
            <a:endParaRPr lang="en-GB" sz="28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rrowheads="1"/>
          </p:cNvSpPr>
          <p:nvPr>
            <p:ph type="title"/>
          </p:nvPr>
        </p:nvSpPr>
        <p:spPr/>
        <p:txBody>
          <a:bodyPr/>
          <a:lstStyle/>
          <a:p>
            <a:pPr eaLnBrk="1" hangingPunct="1">
              <a:defRPr/>
            </a:pPr>
            <a:r>
              <a:rPr lang="en-IE"/>
              <a:t>Workforce Development</a:t>
            </a:r>
            <a:endParaRPr lang="en-GB"/>
          </a:p>
        </p:txBody>
      </p:sp>
      <p:sp>
        <p:nvSpPr>
          <p:cNvPr id="35843" name="Rectangle 3"/>
          <p:cNvSpPr>
            <a:spLocks noGrp="1" noRot="1" noChangeArrowheads="1"/>
          </p:cNvSpPr>
          <p:nvPr>
            <p:ph type="body" idx="1"/>
          </p:nvPr>
        </p:nvSpPr>
        <p:spPr/>
        <p:txBody>
          <a:bodyPr/>
          <a:lstStyle/>
          <a:p>
            <a:pPr eaLnBrk="1" hangingPunct="1">
              <a:defRPr/>
            </a:pPr>
            <a:r>
              <a:rPr lang="en-IE"/>
              <a:t>To equip staff with the skills of 21</a:t>
            </a:r>
            <a:r>
              <a:rPr lang="en-IE" baseline="30000"/>
              <a:t>st</a:t>
            </a:r>
            <a:r>
              <a:rPr lang="en-IE"/>
              <a:t> century library and information professionals</a:t>
            </a:r>
          </a:p>
          <a:p>
            <a:pPr eaLnBrk="1" hangingPunct="1">
              <a:defRPr/>
            </a:pPr>
            <a:r>
              <a:rPr lang="en-IE"/>
              <a:t>Establish a programme of leadership development for library members</a:t>
            </a:r>
          </a:p>
          <a:p>
            <a:pPr eaLnBrk="1" hangingPunct="1">
              <a:defRPr/>
            </a:pPr>
            <a:r>
              <a:rPr lang="en-IE"/>
              <a:t>Review existing organisation structures in context of local government reform and shared services</a:t>
            </a:r>
          </a:p>
          <a:p>
            <a:pPr eaLnBrk="1" hangingPunct="1">
              <a:defRPr/>
            </a:pPr>
            <a:endParaRPr lang="en-GB"/>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p:txBody>
          <a:bodyPr/>
          <a:lstStyle/>
          <a:p>
            <a:pPr eaLnBrk="1" hangingPunct="1">
              <a:defRPr/>
            </a:pPr>
            <a:r>
              <a:rPr lang="en-IE" sz="4000"/>
              <a:t>Cooperation, Partnership and Promotion</a:t>
            </a:r>
            <a:endParaRPr lang="en-GB" sz="4000"/>
          </a:p>
        </p:txBody>
      </p:sp>
      <p:sp>
        <p:nvSpPr>
          <p:cNvPr id="36867" name="Rectangle 3"/>
          <p:cNvSpPr>
            <a:spLocks noGrp="1" noRot="1" noChangeArrowheads="1"/>
          </p:cNvSpPr>
          <p:nvPr>
            <p:ph type="body" idx="1"/>
          </p:nvPr>
        </p:nvSpPr>
        <p:spPr/>
        <p:txBody>
          <a:bodyPr/>
          <a:lstStyle/>
          <a:p>
            <a:pPr eaLnBrk="1" hangingPunct="1">
              <a:defRPr/>
            </a:pPr>
            <a:endParaRPr lang="en-IE" smtClean="0"/>
          </a:p>
          <a:p>
            <a:pPr eaLnBrk="1" hangingPunct="1">
              <a:defRPr/>
            </a:pPr>
            <a:r>
              <a:rPr lang="en-IE" smtClean="0"/>
              <a:t> raise the profile of library services through a promotional strategy for libraries and a universal library brand</a:t>
            </a:r>
          </a:p>
          <a:p>
            <a:pPr eaLnBrk="1" hangingPunct="1">
              <a:defRPr/>
            </a:pPr>
            <a:r>
              <a:rPr lang="en-IE" smtClean="0"/>
              <a:t>Cooperate with libraries across sectors</a:t>
            </a:r>
          </a:p>
          <a:p>
            <a:pPr eaLnBrk="1" hangingPunct="1">
              <a:defRPr/>
            </a:pPr>
            <a:r>
              <a:rPr lang="en-IE" smtClean="0"/>
              <a:t>Participate in innovation and research through EU based initiatives</a:t>
            </a:r>
            <a:endParaRPr lang="en-GB"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rrowheads="1"/>
          </p:cNvSpPr>
          <p:nvPr>
            <p:ph type="title"/>
          </p:nvPr>
        </p:nvSpPr>
        <p:spPr/>
        <p:txBody>
          <a:bodyPr/>
          <a:lstStyle/>
          <a:p>
            <a:pPr eaLnBrk="1" hangingPunct="1">
              <a:defRPr/>
            </a:pPr>
            <a:r>
              <a:rPr lang="en-IE"/>
              <a:t>Research and Innovation</a:t>
            </a:r>
            <a:endParaRPr lang="en-GB"/>
          </a:p>
        </p:txBody>
      </p:sp>
      <p:sp>
        <p:nvSpPr>
          <p:cNvPr id="37891" name="Rectangle 3"/>
          <p:cNvSpPr>
            <a:spLocks noGrp="1" noRot="1" noChangeArrowheads="1"/>
          </p:cNvSpPr>
          <p:nvPr>
            <p:ph type="body" idx="1"/>
          </p:nvPr>
        </p:nvSpPr>
        <p:spPr/>
        <p:txBody>
          <a:bodyPr/>
          <a:lstStyle/>
          <a:p>
            <a:pPr eaLnBrk="1" hangingPunct="1">
              <a:defRPr/>
            </a:pPr>
            <a:r>
              <a:rPr lang="en-IE" smtClean="0"/>
              <a:t>To ensure programmes are achieving economic and social ROI</a:t>
            </a:r>
          </a:p>
          <a:p>
            <a:pPr eaLnBrk="1" hangingPunct="1">
              <a:defRPr/>
            </a:pPr>
            <a:r>
              <a:rPr lang="en-IE" smtClean="0"/>
              <a:t>Undertake impact studies</a:t>
            </a:r>
          </a:p>
          <a:p>
            <a:pPr eaLnBrk="1" hangingPunct="1">
              <a:defRPr/>
            </a:pPr>
            <a:r>
              <a:rPr lang="en-IE" smtClean="0"/>
              <a:t>Analyse the National Audit of Libraries to plan investment in buildings and services</a:t>
            </a:r>
          </a:p>
          <a:p>
            <a:pPr eaLnBrk="1" hangingPunct="1">
              <a:defRPr/>
            </a:pPr>
            <a:r>
              <a:rPr lang="en-IE" smtClean="0"/>
              <a:t>Collaborate with EU and international research for economy, critical mass and best practise</a:t>
            </a:r>
            <a:endParaRPr lang="en-GB"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idx="4294967295"/>
          </p:nvPr>
        </p:nvSpPr>
        <p:spPr/>
        <p:txBody>
          <a:bodyPr/>
          <a:lstStyle/>
          <a:p>
            <a:pPr eaLnBrk="1" hangingPunct="1">
              <a:defRPr/>
            </a:pPr>
            <a:r>
              <a:rPr lang="en-IE"/>
              <a:t>Key Recommendations</a:t>
            </a:r>
          </a:p>
        </p:txBody>
      </p:sp>
      <p:sp>
        <p:nvSpPr>
          <p:cNvPr id="3" name="Content Placeholder 2"/>
          <p:cNvSpPr>
            <a:spLocks noGrp="1"/>
          </p:cNvSpPr>
          <p:nvPr>
            <p:ph idx="4294967295"/>
          </p:nvPr>
        </p:nvSpPr>
        <p:spPr/>
        <p:txBody>
          <a:bodyPr>
            <a:normAutofit/>
          </a:bodyPr>
          <a:lstStyle/>
          <a:p>
            <a:pPr eaLnBrk="1" hangingPunct="1">
              <a:lnSpc>
                <a:spcPct val="80000"/>
              </a:lnSpc>
              <a:defRPr/>
            </a:pPr>
            <a:r>
              <a:rPr lang="en-GB" sz="2700"/>
              <a:t>The Library in the Community</a:t>
            </a:r>
          </a:p>
          <a:p>
            <a:pPr lvl="1" eaLnBrk="1" hangingPunct="1">
              <a:lnSpc>
                <a:spcPct val="80000"/>
              </a:lnSpc>
              <a:defRPr/>
            </a:pPr>
            <a:r>
              <a:rPr lang="en-GB" sz="2400"/>
              <a:t>Buildings and Resources</a:t>
            </a:r>
          </a:p>
          <a:p>
            <a:pPr lvl="1" eaLnBrk="1" hangingPunct="1">
              <a:lnSpc>
                <a:spcPct val="80000"/>
              </a:lnSpc>
              <a:defRPr/>
            </a:pPr>
            <a:r>
              <a:rPr lang="en-GB" sz="2400"/>
              <a:t>Frontline service leading in community engagement and wellbeing</a:t>
            </a:r>
          </a:p>
          <a:p>
            <a:pPr eaLnBrk="1" hangingPunct="1">
              <a:lnSpc>
                <a:spcPct val="80000"/>
              </a:lnSpc>
              <a:defRPr/>
            </a:pPr>
            <a:r>
              <a:rPr lang="en-GB" sz="2700"/>
              <a:t>Library Services</a:t>
            </a:r>
          </a:p>
          <a:p>
            <a:pPr lvl="1" eaLnBrk="1" hangingPunct="1">
              <a:lnSpc>
                <a:spcPct val="80000"/>
              </a:lnSpc>
              <a:defRPr/>
            </a:pPr>
            <a:r>
              <a:rPr lang="en-GB" sz="2400"/>
              <a:t>Literacy Development</a:t>
            </a:r>
          </a:p>
          <a:p>
            <a:pPr lvl="1" eaLnBrk="1" hangingPunct="1">
              <a:lnSpc>
                <a:spcPct val="80000"/>
              </a:lnSpc>
              <a:defRPr/>
            </a:pPr>
            <a:r>
              <a:rPr lang="en-GB" sz="2400"/>
              <a:t>Learning and Skills</a:t>
            </a:r>
          </a:p>
          <a:p>
            <a:pPr lvl="1" eaLnBrk="1" hangingPunct="1">
              <a:lnSpc>
                <a:spcPct val="80000"/>
              </a:lnSpc>
              <a:defRPr/>
            </a:pPr>
            <a:r>
              <a:rPr lang="en-GB" sz="2400"/>
              <a:t>Reading and Culture</a:t>
            </a:r>
          </a:p>
          <a:p>
            <a:pPr eaLnBrk="1" hangingPunct="1">
              <a:lnSpc>
                <a:spcPct val="80000"/>
              </a:lnSpc>
              <a:defRPr/>
            </a:pPr>
            <a:r>
              <a:rPr lang="en-GB" sz="2700"/>
              <a:t>Universal Membership</a:t>
            </a:r>
          </a:p>
          <a:p>
            <a:pPr lvl="1" eaLnBrk="1" hangingPunct="1">
              <a:lnSpc>
                <a:spcPct val="80000"/>
              </a:lnSpc>
              <a:defRPr/>
            </a:pPr>
            <a:r>
              <a:rPr lang="en-GB" sz="2400"/>
              <a:t>Fee Structure Review</a:t>
            </a:r>
          </a:p>
          <a:p>
            <a:pPr lvl="1" eaLnBrk="1" hangingPunct="1">
              <a:lnSpc>
                <a:spcPct val="80000"/>
              </a:lnSpc>
              <a:defRPr/>
            </a:pPr>
            <a:r>
              <a:rPr lang="en-GB" sz="2400"/>
              <a:t>Reach</a:t>
            </a:r>
          </a:p>
          <a:p>
            <a:pPr lvl="1" eaLnBrk="1" hangingPunct="1">
              <a:lnSpc>
                <a:spcPct val="80000"/>
              </a:lnSpc>
              <a:defRPr/>
            </a:pPr>
            <a:r>
              <a:rPr lang="en-GB" sz="2400"/>
              <a:t>Impact</a:t>
            </a:r>
          </a:p>
          <a:p>
            <a:pPr eaLnBrk="1" hangingPunct="1">
              <a:lnSpc>
                <a:spcPct val="80000"/>
              </a:lnSpc>
              <a:defRPr/>
            </a:pPr>
            <a:endParaRPr lang="en-IE" sz="27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idx="4294967295"/>
          </p:nvPr>
        </p:nvSpPr>
        <p:spPr/>
        <p:txBody>
          <a:bodyPr/>
          <a:lstStyle/>
          <a:p>
            <a:pPr eaLnBrk="1" hangingPunct="1">
              <a:defRPr/>
            </a:pPr>
            <a:r>
              <a:rPr lang="en-IE"/>
              <a:t>Key Recommendations</a:t>
            </a:r>
          </a:p>
        </p:txBody>
      </p:sp>
      <p:sp>
        <p:nvSpPr>
          <p:cNvPr id="3" name="Content Placeholder 2"/>
          <p:cNvSpPr>
            <a:spLocks noGrp="1"/>
          </p:cNvSpPr>
          <p:nvPr>
            <p:ph idx="4294967295"/>
          </p:nvPr>
        </p:nvSpPr>
        <p:spPr/>
        <p:txBody>
          <a:bodyPr>
            <a:normAutofit/>
          </a:bodyPr>
          <a:lstStyle/>
          <a:p>
            <a:pPr eaLnBrk="1" hangingPunct="1">
              <a:lnSpc>
                <a:spcPct val="80000"/>
              </a:lnSpc>
              <a:defRPr/>
            </a:pPr>
            <a:r>
              <a:rPr lang="en-GB" sz="2400"/>
              <a:t>Shared ICT</a:t>
            </a:r>
          </a:p>
          <a:p>
            <a:pPr marL="800100" lvl="1" indent="-342900" eaLnBrk="1" hangingPunct="1">
              <a:lnSpc>
                <a:spcPct val="80000"/>
              </a:lnSpc>
              <a:buFontTx/>
              <a:buChar char="-"/>
              <a:defRPr/>
            </a:pPr>
            <a:r>
              <a:rPr lang="en-GB" sz="2400"/>
              <a:t>Library Management System</a:t>
            </a:r>
          </a:p>
          <a:p>
            <a:pPr marL="800100" lvl="1" indent="-342900" eaLnBrk="1" hangingPunct="1">
              <a:lnSpc>
                <a:spcPct val="80000"/>
              </a:lnSpc>
              <a:buFontTx/>
              <a:buChar char="-"/>
              <a:defRPr/>
            </a:pPr>
            <a:r>
              <a:rPr lang="en-GB" sz="2400"/>
              <a:t>National Database</a:t>
            </a:r>
          </a:p>
          <a:p>
            <a:pPr marL="800100" lvl="1" indent="-342900" eaLnBrk="1" hangingPunct="1">
              <a:lnSpc>
                <a:spcPct val="80000"/>
              </a:lnSpc>
              <a:buFontTx/>
              <a:buChar char="-"/>
              <a:defRPr/>
            </a:pPr>
            <a:r>
              <a:rPr lang="en-GB" sz="2400"/>
              <a:t>Single Membership Card</a:t>
            </a:r>
          </a:p>
          <a:p>
            <a:pPr marL="800100" lvl="1" indent="-342900" eaLnBrk="1" hangingPunct="1">
              <a:lnSpc>
                <a:spcPct val="80000"/>
              </a:lnSpc>
              <a:buFontTx/>
              <a:buChar char="-"/>
              <a:defRPr/>
            </a:pPr>
            <a:r>
              <a:rPr lang="en-GB" sz="2400"/>
              <a:t>Online Resources</a:t>
            </a:r>
          </a:p>
          <a:p>
            <a:pPr eaLnBrk="1" hangingPunct="1">
              <a:lnSpc>
                <a:spcPct val="80000"/>
              </a:lnSpc>
              <a:defRPr/>
            </a:pPr>
            <a:r>
              <a:rPr lang="en-GB" sz="2400"/>
              <a:t>Library Service Organisation and Delivery</a:t>
            </a:r>
          </a:p>
          <a:p>
            <a:pPr marL="800100" lvl="1" indent="-342900" eaLnBrk="1" hangingPunct="1">
              <a:lnSpc>
                <a:spcPct val="80000"/>
              </a:lnSpc>
              <a:buFontTx/>
              <a:buChar char="-"/>
              <a:defRPr/>
            </a:pPr>
            <a:r>
              <a:rPr lang="en-GB" sz="2400"/>
              <a:t>Structures Review</a:t>
            </a:r>
          </a:p>
          <a:p>
            <a:pPr marL="800100" lvl="1" indent="-342900" eaLnBrk="1" hangingPunct="1">
              <a:lnSpc>
                <a:spcPct val="80000"/>
              </a:lnSpc>
              <a:buFontTx/>
              <a:buChar char="-"/>
              <a:defRPr/>
            </a:pPr>
            <a:r>
              <a:rPr lang="en-GB" sz="2400"/>
              <a:t>New Strategy Opportunities</a:t>
            </a:r>
          </a:p>
          <a:p>
            <a:pPr marL="800100" lvl="1" indent="-342900" eaLnBrk="1" hangingPunct="1">
              <a:lnSpc>
                <a:spcPct val="80000"/>
              </a:lnSpc>
              <a:buFontTx/>
              <a:buChar char="-"/>
              <a:defRPr/>
            </a:pPr>
            <a:r>
              <a:rPr lang="en-GB" sz="2400"/>
              <a:t>Workforce Planning and Development</a:t>
            </a:r>
          </a:p>
          <a:p>
            <a:pPr eaLnBrk="1" hangingPunct="1">
              <a:lnSpc>
                <a:spcPct val="80000"/>
              </a:lnSpc>
              <a:defRPr/>
            </a:pPr>
            <a:r>
              <a:rPr lang="en-GB" sz="2400"/>
              <a:t>Shared Procurement</a:t>
            </a:r>
          </a:p>
          <a:p>
            <a:pPr marL="800100" lvl="1" indent="-342900" eaLnBrk="1" hangingPunct="1">
              <a:lnSpc>
                <a:spcPct val="80000"/>
              </a:lnSpc>
              <a:buFontTx/>
              <a:buChar char="-"/>
              <a:defRPr/>
            </a:pPr>
            <a:r>
              <a:rPr lang="en-GB" sz="2400"/>
              <a:t>Bookstock, eBooks, eResources</a:t>
            </a:r>
          </a:p>
          <a:p>
            <a:pPr marL="800100" lvl="1" indent="-342900" eaLnBrk="1" hangingPunct="1">
              <a:lnSpc>
                <a:spcPct val="80000"/>
              </a:lnSpc>
              <a:buFontTx/>
              <a:buChar char="-"/>
              <a:defRPr/>
            </a:pPr>
            <a:r>
              <a:rPr lang="en-GB" sz="2400"/>
              <a:t>LMS, RFID, Digitisation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idx="4294967295"/>
          </p:nvPr>
        </p:nvSpPr>
        <p:spPr/>
        <p:txBody>
          <a:bodyPr/>
          <a:lstStyle/>
          <a:p>
            <a:pPr eaLnBrk="1" hangingPunct="1">
              <a:defRPr/>
            </a:pPr>
            <a:r>
              <a:rPr lang="en-IE"/>
              <a:t>Conclusion</a:t>
            </a:r>
          </a:p>
        </p:txBody>
      </p:sp>
      <p:sp>
        <p:nvSpPr>
          <p:cNvPr id="30722" name="Content Placeholder 2"/>
          <p:cNvSpPr>
            <a:spLocks noGrp="1"/>
          </p:cNvSpPr>
          <p:nvPr>
            <p:ph idx="4294967295"/>
          </p:nvPr>
        </p:nvSpPr>
        <p:spPr/>
        <p:txBody>
          <a:bodyPr/>
          <a:lstStyle/>
          <a:p>
            <a:pPr eaLnBrk="1" hangingPunct="1">
              <a:defRPr/>
            </a:pPr>
            <a:endParaRPr lang="en-IE"/>
          </a:p>
          <a:p>
            <a:pPr eaLnBrk="1" hangingPunct="1">
              <a:defRPr/>
            </a:pPr>
            <a:r>
              <a:rPr lang="en-IE"/>
              <a:t>Public Consultation: September – mid October 2013</a:t>
            </a:r>
          </a:p>
          <a:p>
            <a:pPr eaLnBrk="1" hangingPunct="1">
              <a:defRPr/>
            </a:pPr>
            <a:r>
              <a:rPr lang="en-IE"/>
              <a:t>National Advisory Forum for Public Libraries</a:t>
            </a:r>
          </a:p>
          <a:p>
            <a:pPr eaLnBrk="1" hangingPunct="1">
              <a:defRPr/>
            </a:pPr>
            <a:r>
              <a:rPr lang="en-IE"/>
              <a:t>Published by CCMA, DECLG, LGMA</a:t>
            </a:r>
          </a:p>
          <a:p>
            <a:pPr eaLnBrk="1" hangingPunct="1">
              <a:defRPr/>
            </a:pPr>
            <a:r>
              <a:rPr lang="en-IE"/>
              <a:t>Launched by Minister October 2013</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idx="4294967295"/>
          </p:nvPr>
        </p:nvSpPr>
        <p:spPr>
          <a:xfrm>
            <a:off x="301625" y="228600"/>
            <a:ext cx="8540750" cy="823913"/>
          </a:xfrm>
        </p:spPr>
        <p:txBody>
          <a:bodyPr/>
          <a:lstStyle/>
          <a:p>
            <a:pPr eaLnBrk="1" hangingPunct="1">
              <a:defRPr/>
            </a:pPr>
            <a:r>
              <a:rPr lang="en-IE"/>
              <a:t>Public Libraries Overview</a:t>
            </a:r>
          </a:p>
        </p:txBody>
      </p:sp>
      <p:sp>
        <p:nvSpPr>
          <p:cNvPr id="16386" name="Content Placeholder 2"/>
          <p:cNvSpPr>
            <a:spLocks noGrp="1"/>
          </p:cNvSpPr>
          <p:nvPr>
            <p:ph idx="4294967295"/>
          </p:nvPr>
        </p:nvSpPr>
        <p:spPr>
          <a:xfrm>
            <a:off x="301625" y="1341438"/>
            <a:ext cx="8540750" cy="4757737"/>
          </a:xfrm>
        </p:spPr>
        <p:txBody>
          <a:bodyPr/>
          <a:lstStyle/>
          <a:p>
            <a:pPr eaLnBrk="1" hangingPunct="1">
              <a:defRPr/>
            </a:pPr>
            <a:r>
              <a:rPr lang="en-IE"/>
              <a:t>344 branch libraries and 32 mobile libraries</a:t>
            </a:r>
          </a:p>
          <a:p>
            <a:pPr eaLnBrk="1" hangingPunct="1">
              <a:defRPr/>
            </a:pPr>
            <a:endParaRPr lang="en-IE"/>
          </a:p>
          <a:p>
            <a:pPr eaLnBrk="1" hangingPunct="1">
              <a:defRPr/>
            </a:pPr>
            <a:r>
              <a:rPr lang="en-IE"/>
              <a:t>16.3 million visits made to public libraries in 2011</a:t>
            </a:r>
          </a:p>
          <a:p>
            <a:pPr eaLnBrk="1" hangingPunct="1">
              <a:defRPr/>
            </a:pPr>
            <a:endParaRPr lang="en-IE"/>
          </a:p>
          <a:p>
            <a:pPr eaLnBrk="1" hangingPunct="1">
              <a:defRPr/>
            </a:pPr>
            <a:r>
              <a:rPr lang="en-IE"/>
              <a:t>16.4 million books borrowed from public libraries in 2011</a:t>
            </a:r>
          </a:p>
          <a:p>
            <a:pPr eaLnBrk="1" hangingPunct="1">
              <a:defRPr/>
            </a:pPr>
            <a:endParaRPr lang="en-IE"/>
          </a:p>
          <a:p>
            <a:pPr eaLnBrk="1" hangingPunct="1">
              <a:defRPr/>
            </a:pPr>
            <a:r>
              <a:rPr lang="en-IE"/>
              <a:t>2.9 million audio books, CDs and DVDs borrowed</a:t>
            </a:r>
          </a:p>
          <a:p>
            <a:pPr eaLnBrk="1" hangingPunct="1">
              <a:defRPr/>
            </a:pPr>
            <a:endParaRPr lang="en-IE"/>
          </a:p>
          <a:p>
            <a:pPr eaLnBrk="1" hangingPunct="1">
              <a:defRPr/>
            </a:pPr>
            <a:r>
              <a:rPr lang="en-IE"/>
              <a:t>1.9 million Internet sessions provided on 2,100 Internet access PCs and via free Wi-Fi in 2011</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p:txBody>
          <a:bodyPr/>
          <a:lstStyle/>
          <a:p>
            <a:pPr eaLnBrk="1" hangingPunct="1">
              <a:defRPr/>
            </a:pPr>
            <a:r>
              <a:rPr lang="en-IE"/>
              <a:t>Profile of South Dublin Libraries</a:t>
            </a:r>
          </a:p>
        </p:txBody>
      </p:sp>
      <p:sp>
        <p:nvSpPr>
          <p:cNvPr id="18434" name="Content Placeholder 2"/>
          <p:cNvSpPr>
            <a:spLocks noGrp="1"/>
          </p:cNvSpPr>
          <p:nvPr>
            <p:ph idx="4294967295"/>
          </p:nvPr>
        </p:nvSpPr>
        <p:spPr>
          <a:xfrm>
            <a:off x="301625" y="1268413"/>
            <a:ext cx="8540750" cy="4830762"/>
          </a:xfrm>
          <a:noFill/>
        </p:spPr>
        <p:txBody>
          <a:bodyPr/>
          <a:lstStyle/>
          <a:p>
            <a:pPr>
              <a:buFont typeface="Arial" charset="0"/>
              <a:buNone/>
            </a:pPr>
            <a:r>
              <a:rPr lang="en-IE" smtClean="0">
                <a:effectLst/>
              </a:rPr>
              <a:t>7 Branch Libraries</a:t>
            </a:r>
          </a:p>
          <a:p>
            <a:pPr>
              <a:buFont typeface="Arial" charset="0"/>
              <a:buNone/>
            </a:pPr>
            <a:r>
              <a:rPr lang="en-IE" smtClean="0">
                <a:effectLst/>
              </a:rPr>
              <a:t>4 Mobile Libraries</a:t>
            </a:r>
          </a:p>
          <a:p>
            <a:pPr>
              <a:buFont typeface="Arial" charset="0"/>
              <a:buNone/>
            </a:pPr>
            <a:r>
              <a:rPr lang="en-IE" smtClean="0">
                <a:effectLst/>
              </a:rPr>
              <a:t>1.5 Million Visitors 2012</a:t>
            </a:r>
          </a:p>
          <a:p>
            <a:pPr>
              <a:buFont typeface="Arial" charset="0"/>
              <a:buNone/>
            </a:pPr>
            <a:r>
              <a:rPr lang="en-IE" smtClean="0">
                <a:effectLst/>
              </a:rPr>
              <a:t>1.2 million Items borrowed 2012 </a:t>
            </a:r>
          </a:p>
          <a:p>
            <a:pPr>
              <a:buFont typeface="Arial" charset="0"/>
              <a:buNone/>
            </a:pPr>
            <a:r>
              <a:rPr lang="en-IE" smtClean="0">
                <a:effectLst/>
              </a:rPr>
              <a:t>3,500 Programmed Events 2012</a:t>
            </a:r>
          </a:p>
          <a:p>
            <a:pPr>
              <a:buFont typeface="Arial" charset="0"/>
              <a:buNone/>
            </a:pPr>
            <a:r>
              <a:rPr lang="en-IE" smtClean="0">
                <a:effectLst/>
              </a:rPr>
              <a:t>250,000 Internet Sessions 2012 </a:t>
            </a:r>
          </a:p>
          <a:p>
            <a:pPr>
              <a:buFont typeface="Arial" charset="0"/>
              <a:buNone/>
            </a:pPr>
            <a:r>
              <a:rPr lang="en-IE" smtClean="0">
                <a:effectLst/>
              </a:rPr>
              <a:t>2.7 million Page Views 2012</a:t>
            </a:r>
          </a:p>
          <a:p>
            <a:pPr>
              <a:buFont typeface="Arial" charset="0"/>
              <a:buNone/>
            </a:pPr>
            <a:r>
              <a:rPr lang="en-IE" smtClean="0">
                <a:effectLst/>
              </a:rPr>
              <a:t>3,000 Facebook Followers</a:t>
            </a:r>
          </a:p>
          <a:p>
            <a:pPr>
              <a:buFont typeface="Arial" charset="0"/>
              <a:buNone/>
            </a:pPr>
            <a:r>
              <a:rPr lang="en-IE" smtClean="0">
                <a:effectLst/>
              </a:rPr>
              <a:t>1,800 Twitter Followers</a:t>
            </a:r>
          </a:p>
        </p:txBody>
      </p:sp>
      <p:pic>
        <p:nvPicPr>
          <p:cNvPr id="18435" name="Picture 6" descr="shutterstock_60790246"/>
          <p:cNvPicPr>
            <a:picLocks noChangeAspect="1" noChangeArrowheads="1"/>
          </p:cNvPicPr>
          <p:nvPr/>
        </p:nvPicPr>
        <p:blipFill>
          <a:blip r:embed="rId2"/>
          <a:srcRect/>
          <a:stretch>
            <a:fillRect/>
          </a:stretch>
        </p:blipFill>
        <p:spPr bwMode="auto">
          <a:xfrm>
            <a:off x="7092950" y="3716338"/>
            <a:ext cx="2051050" cy="1409700"/>
          </a:xfrm>
          <a:prstGeom prst="rect">
            <a:avLst/>
          </a:prstGeom>
          <a:noFill/>
          <a:ln w="9525">
            <a:noFill/>
            <a:miter lim="800000"/>
            <a:headEnd/>
            <a:tailEnd/>
          </a:ln>
        </p:spPr>
      </p:pic>
      <p:pic>
        <p:nvPicPr>
          <p:cNvPr id="18436" name="Picture 7" descr="ipad01"/>
          <p:cNvPicPr>
            <a:picLocks noChangeAspect="1" noChangeArrowheads="1"/>
          </p:cNvPicPr>
          <p:nvPr/>
        </p:nvPicPr>
        <p:blipFill>
          <a:blip r:embed="rId3"/>
          <a:srcRect/>
          <a:stretch>
            <a:fillRect/>
          </a:stretch>
        </p:blipFill>
        <p:spPr bwMode="auto">
          <a:xfrm>
            <a:off x="7019925" y="1916113"/>
            <a:ext cx="2124075" cy="1366837"/>
          </a:xfrm>
          <a:prstGeom prst="rect">
            <a:avLst/>
          </a:prstGeom>
          <a:noFill/>
          <a:ln w="9525">
            <a:noFill/>
            <a:miter lim="800000"/>
            <a:headEnd/>
            <a:tailEnd/>
          </a:ln>
        </p:spPr>
      </p:pic>
      <p:pic>
        <p:nvPicPr>
          <p:cNvPr id="18437" name="Picture 8" descr="tallaght_people"/>
          <p:cNvPicPr>
            <a:picLocks noChangeAspect="1" noChangeArrowheads="1"/>
          </p:cNvPicPr>
          <p:nvPr/>
        </p:nvPicPr>
        <p:blipFill>
          <a:blip r:embed="rId4"/>
          <a:srcRect/>
          <a:stretch>
            <a:fillRect/>
          </a:stretch>
        </p:blipFill>
        <p:spPr bwMode="auto">
          <a:xfrm>
            <a:off x="7019925" y="5602288"/>
            <a:ext cx="2124075" cy="12557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idx="4294967295"/>
          </p:nvPr>
        </p:nvSpPr>
        <p:spPr/>
        <p:txBody>
          <a:bodyPr/>
          <a:lstStyle/>
          <a:p>
            <a:pPr eaLnBrk="1" hangingPunct="1">
              <a:defRPr/>
            </a:pPr>
            <a:r>
              <a:rPr lang="en-IE"/>
              <a:t>Public Library Strategy</a:t>
            </a:r>
          </a:p>
        </p:txBody>
      </p:sp>
      <p:sp>
        <p:nvSpPr>
          <p:cNvPr id="19458" name="Content Placeholder 2"/>
          <p:cNvSpPr>
            <a:spLocks noGrp="1"/>
          </p:cNvSpPr>
          <p:nvPr>
            <p:ph idx="4294967295"/>
          </p:nvPr>
        </p:nvSpPr>
        <p:spPr>
          <a:xfrm>
            <a:off x="457200" y="1524000"/>
            <a:ext cx="8229600" cy="4784725"/>
          </a:xfrm>
        </p:spPr>
        <p:txBody>
          <a:bodyPr/>
          <a:lstStyle/>
          <a:p>
            <a:pPr eaLnBrk="1" hangingPunct="1">
              <a:defRPr/>
            </a:pPr>
            <a:endParaRPr lang="en-GB" sz="2000"/>
          </a:p>
          <a:p>
            <a:pPr eaLnBrk="1" hangingPunct="1">
              <a:defRPr/>
            </a:pPr>
            <a:r>
              <a:rPr lang="en-GB"/>
              <a:t>1998  - 2007: </a:t>
            </a:r>
            <a:r>
              <a:rPr lang="en-GB" i="1"/>
              <a:t>Branching Out: A New Public Library Service</a:t>
            </a:r>
            <a:r>
              <a:rPr lang="en-GB"/>
              <a:t>  (first national strategy for public libraries)</a:t>
            </a:r>
            <a:br>
              <a:rPr lang="en-GB"/>
            </a:br>
            <a:endParaRPr lang="en-GB"/>
          </a:p>
          <a:p>
            <a:pPr eaLnBrk="1" hangingPunct="1">
              <a:defRPr/>
            </a:pPr>
            <a:r>
              <a:rPr lang="en-GB"/>
              <a:t>2008 – 2012: </a:t>
            </a:r>
            <a:r>
              <a:rPr lang="en-GB" i="1"/>
              <a:t>Branching Out – Future Directions</a:t>
            </a:r>
            <a:r>
              <a:rPr lang="en-IE" i="1"/>
              <a:t/>
            </a:r>
            <a:br>
              <a:rPr lang="en-IE" i="1"/>
            </a:br>
            <a:endParaRPr lang="en-IE" i="1"/>
          </a:p>
          <a:p>
            <a:pPr eaLnBrk="1" hangingPunct="1">
              <a:defRPr/>
            </a:pPr>
            <a:r>
              <a:rPr lang="en-GB"/>
              <a:t>2013 – 2017: New strategy for public libraries </a:t>
            </a:r>
            <a:endParaRPr lang="en-IE"/>
          </a:p>
          <a:p>
            <a:pPr eaLnBrk="1" hangingPunct="1">
              <a:defRPr/>
            </a:pPr>
            <a:endParaRPr lang="en-IE"/>
          </a:p>
          <a:p>
            <a:pPr eaLnBrk="1" hangingPunct="1">
              <a:defRPr/>
            </a:pPr>
            <a:r>
              <a:rPr lang="en-GB"/>
              <a:t>Positioning the library service in the broader local authority strategy</a:t>
            </a:r>
          </a:p>
          <a:p>
            <a:pPr eaLnBrk="1" hangingPunct="1">
              <a:buFont typeface="Arial" charset="0"/>
              <a:buNone/>
              <a:defRPr/>
            </a:pPr>
            <a:endParaRPr lang="en-IE"/>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idx="4294967295"/>
          </p:nvPr>
        </p:nvSpPr>
        <p:spPr>
          <a:xfrm>
            <a:off x="2051050" y="228600"/>
            <a:ext cx="4968875" cy="463550"/>
          </a:xfrm>
        </p:spPr>
        <p:txBody>
          <a:bodyPr/>
          <a:lstStyle/>
          <a:p>
            <a:pPr eaLnBrk="1" hangingPunct="1">
              <a:defRPr/>
            </a:pPr>
            <a:r>
              <a:rPr lang="en-IE" sz="4000"/>
              <a:t>Vision</a:t>
            </a:r>
          </a:p>
        </p:txBody>
      </p:sp>
      <p:sp>
        <p:nvSpPr>
          <p:cNvPr id="21506" name="Content Placeholder 2"/>
          <p:cNvSpPr>
            <a:spLocks noGrp="1"/>
          </p:cNvSpPr>
          <p:nvPr>
            <p:ph idx="4294967295"/>
          </p:nvPr>
        </p:nvSpPr>
        <p:spPr>
          <a:xfrm>
            <a:off x="0" y="692150"/>
            <a:ext cx="8697913" cy="6165850"/>
          </a:xfrm>
        </p:spPr>
        <p:txBody>
          <a:bodyPr/>
          <a:lstStyle/>
          <a:p>
            <a:pPr eaLnBrk="1" hangingPunct="1">
              <a:lnSpc>
                <a:spcPct val="150000"/>
              </a:lnSpc>
              <a:buFont typeface="Arial" charset="0"/>
              <a:buNone/>
              <a:defRPr/>
            </a:pPr>
            <a:r>
              <a:rPr lang="en-GB" sz="2800"/>
              <a:t>    Ireland’s public libraries promote community cohesion and well-being, economic growth, stability and cultural identity. They will enhance  self-worth and confidence. Ireland’s public libraries will enable learning, deliver information and skills and animate culture, both in the community and online, with a skilled workforce working with citizens and partners, locally and nationally.</a:t>
            </a:r>
            <a:endParaRPr lang="en-IE" sz="2800"/>
          </a:p>
          <a:p>
            <a:pPr eaLnBrk="1" hangingPunct="1">
              <a:buFont typeface="Arial" charset="0"/>
              <a:buNone/>
              <a:defRPr/>
            </a:pPr>
            <a:endParaRPr lang="en-IE" sz="28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idx="4294967295"/>
          </p:nvPr>
        </p:nvSpPr>
        <p:spPr/>
        <p:txBody>
          <a:bodyPr/>
          <a:lstStyle/>
          <a:p>
            <a:pPr eaLnBrk="1" hangingPunct="1">
              <a:defRPr/>
            </a:pPr>
            <a:r>
              <a:rPr lang="en-IE" sz="4000"/>
              <a:t>Delivering the Strategy</a:t>
            </a:r>
          </a:p>
        </p:txBody>
      </p:sp>
      <p:sp>
        <p:nvSpPr>
          <p:cNvPr id="22530" name="Content Placeholder 2"/>
          <p:cNvSpPr>
            <a:spLocks noGrp="1"/>
          </p:cNvSpPr>
          <p:nvPr>
            <p:ph idx="4294967295"/>
          </p:nvPr>
        </p:nvSpPr>
        <p:spPr/>
        <p:txBody>
          <a:bodyPr/>
          <a:lstStyle/>
          <a:p>
            <a:pPr eaLnBrk="1" hangingPunct="1">
              <a:lnSpc>
                <a:spcPct val="150000"/>
              </a:lnSpc>
              <a:defRPr/>
            </a:pPr>
            <a:r>
              <a:rPr lang="en-IE" sz="2400"/>
              <a:t>Key players: </a:t>
            </a:r>
          </a:p>
          <a:p>
            <a:pPr lvl="1" eaLnBrk="1" hangingPunct="1">
              <a:lnSpc>
                <a:spcPct val="150000"/>
              </a:lnSpc>
              <a:defRPr/>
            </a:pPr>
            <a:r>
              <a:rPr lang="en-IE" sz="2400"/>
              <a:t>Local Authorities, </a:t>
            </a:r>
          </a:p>
          <a:p>
            <a:pPr lvl="1" eaLnBrk="1" hangingPunct="1">
              <a:lnSpc>
                <a:spcPct val="150000"/>
              </a:lnSpc>
              <a:defRPr/>
            </a:pPr>
            <a:r>
              <a:rPr lang="en-IE" sz="2400"/>
              <a:t>the Department of the Environment, Community and Local Government </a:t>
            </a:r>
          </a:p>
          <a:p>
            <a:pPr lvl="1" eaLnBrk="1" hangingPunct="1">
              <a:lnSpc>
                <a:spcPct val="150000"/>
              </a:lnSpc>
              <a:defRPr/>
            </a:pPr>
            <a:r>
              <a:rPr lang="en-IE" sz="2400"/>
              <a:t>Libraries Development LGMA </a:t>
            </a:r>
            <a:br>
              <a:rPr lang="en-IE" sz="2400"/>
            </a:br>
            <a:endParaRPr lang="en-IE" sz="2400"/>
          </a:p>
          <a:p>
            <a:pPr eaLnBrk="1" hangingPunct="1">
              <a:lnSpc>
                <a:spcPct val="150000"/>
              </a:lnSpc>
              <a:defRPr/>
            </a:pPr>
            <a:r>
              <a:rPr lang="en-IE" sz="2400"/>
              <a:t>Full implementation of the strategy is predicated on Ireland’s economic performance during the period 2013-2017</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idx="4294967295"/>
          </p:nvPr>
        </p:nvSpPr>
        <p:spPr/>
        <p:txBody>
          <a:bodyPr/>
          <a:lstStyle/>
          <a:p>
            <a:pPr eaLnBrk="1" hangingPunct="1">
              <a:defRPr/>
            </a:pPr>
            <a:r>
              <a:rPr lang="en-IE" smtClean="0"/>
              <a:t>Strategic Programmes</a:t>
            </a:r>
          </a:p>
        </p:txBody>
      </p:sp>
      <p:sp>
        <p:nvSpPr>
          <p:cNvPr id="3" name="Content Placeholder 2"/>
          <p:cNvSpPr>
            <a:spLocks noGrp="1"/>
          </p:cNvSpPr>
          <p:nvPr>
            <p:ph idx="4294967295"/>
          </p:nvPr>
        </p:nvSpPr>
        <p:spPr/>
        <p:txBody>
          <a:bodyPr>
            <a:normAutofit/>
          </a:bodyPr>
          <a:lstStyle/>
          <a:p>
            <a:pPr marL="514350" indent="-514350" algn="ctr" eaLnBrk="1" hangingPunct="1">
              <a:lnSpc>
                <a:spcPct val="90000"/>
              </a:lnSpc>
              <a:buFont typeface="Calibri" pitchFamily="34" charset="0"/>
              <a:buAutoNum type="arabicPeriod"/>
              <a:defRPr/>
            </a:pPr>
            <a:r>
              <a:rPr lang="en-IE" sz="2800" smtClean="0"/>
              <a:t>Physical Space &amp; Service Provision</a:t>
            </a:r>
          </a:p>
          <a:p>
            <a:pPr marL="514350" indent="-514350" eaLnBrk="1" hangingPunct="1">
              <a:lnSpc>
                <a:spcPct val="90000"/>
              </a:lnSpc>
              <a:buFont typeface="Calibri" pitchFamily="34" charset="0"/>
              <a:buAutoNum type="arabicPeriod"/>
              <a:defRPr/>
            </a:pPr>
            <a:endParaRPr lang="en-IE" sz="2800" smtClean="0"/>
          </a:p>
          <a:p>
            <a:pPr marL="514350" indent="-514350" algn="ctr" eaLnBrk="1" hangingPunct="1">
              <a:lnSpc>
                <a:spcPct val="90000"/>
              </a:lnSpc>
              <a:buFont typeface="Calibri" pitchFamily="34" charset="0"/>
              <a:buAutoNum type="arabicPeriod"/>
              <a:defRPr/>
            </a:pPr>
            <a:r>
              <a:rPr lang="en-IE" sz="2800" smtClean="0"/>
              <a:t>Learning Skills &amp; Enterprise</a:t>
            </a:r>
          </a:p>
          <a:p>
            <a:pPr marL="514350" indent="-514350" algn="ctr" eaLnBrk="1" hangingPunct="1">
              <a:lnSpc>
                <a:spcPct val="90000"/>
              </a:lnSpc>
              <a:buFont typeface="Calibri" pitchFamily="34" charset="0"/>
              <a:buAutoNum type="arabicPeriod"/>
              <a:defRPr/>
            </a:pPr>
            <a:endParaRPr lang="en-IE" sz="2800" smtClean="0"/>
          </a:p>
          <a:p>
            <a:pPr marL="514350" indent="-514350" algn="ctr" eaLnBrk="1" hangingPunct="1">
              <a:lnSpc>
                <a:spcPct val="90000"/>
              </a:lnSpc>
              <a:buFont typeface="Calibri" pitchFamily="34" charset="0"/>
              <a:buAutoNum type="arabicPeriod"/>
              <a:defRPr/>
            </a:pPr>
            <a:r>
              <a:rPr lang="en-IE" sz="2800" smtClean="0"/>
              <a:t>Culture &amp; Community</a:t>
            </a:r>
          </a:p>
          <a:p>
            <a:pPr marL="514350" indent="-514350" algn="ctr" eaLnBrk="1" hangingPunct="1">
              <a:lnSpc>
                <a:spcPct val="90000"/>
              </a:lnSpc>
              <a:buFont typeface="Calibri" pitchFamily="34" charset="0"/>
              <a:buAutoNum type="arabicPeriod"/>
              <a:defRPr/>
            </a:pPr>
            <a:endParaRPr lang="en-IE" sz="2800" smtClean="0"/>
          </a:p>
          <a:p>
            <a:pPr marL="514350" indent="-514350" algn="ctr" eaLnBrk="1" hangingPunct="1">
              <a:lnSpc>
                <a:spcPct val="90000"/>
              </a:lnSpc>
              <a:buFont typeface="Calibri" pitchFamily="34" charset="0"/>
              <a:buAutoNum type="arabicPeriod"/>
              <a:defRPr/>
            </a:pPr>
            <a:r>
              <a:rPr lang="en-IE" sz="2800" smtClean="0"/>
              <a:t>The Virtual Library</a:t>
            </a:r>
          </a:p>
          <a:p>
            <a:pPr marL="514350" indent="-514350" algn="ctr" eaLnBrk="1" hangingPunct="1">
              <a:lnSpc>
                <a:spcPct val="90000"/>
              </a:lnSpc>
              <a:buFont typeface="Calibri" pitchFamily="34" charset="0"/>
              <a:buAutoNum type="arabicPeriod"/>
              <a:defRPr/>
            </a:pPr>
            <a:endParaRPr lang="en-IE" sz="2400" smtClean="0"/>
          </a:p>
          <a:p>
            <a:pPr marL="514350" indent="-514350" algn="ctr" eaLnBrk="1" hangingPunct="1">
              <a:lnSpc>
                <a:spcPct val="90000"/>
              </a:lnSpc>
              <a:buFont typeface="Calibri" pitchFamily="34" charset="0"/>
              <a:buAutoNum type="arabicPeriod"/>
              <a:defRPr/>
            </a:pPr>
            <a:r>
              <a:rPr lang="en-IE" sz="2800" smtClean="0"/>
              <a:t>Workforce Development</a:t>
            </a:r>
          </a:p>
          <a:p>
            <a:pPr marL="514350" indent="-514350" algn="ctr" eaLnBrk="1" hangingPunct="1">
              <a:lnSpc>
                <a:spcPct val="90000"/>
              </a:lnSpc>
              <a:buFont typeface="Calibri" pitchFamily="34" charset="0"/>
              <a:buAutoNum type="arabicPeriod"/>
              <a:defRPr/>
            </a:pPr>
            <a:endParaRPr lang="en-IE" sz="2800" smtClean="0"/>
          </a:p>
          <a:p>
            <a:pPr marL="514350" indent="-514350" algn="ctr" eaLnBrk="1" hangingPunct="1">
              <a:lnSpc>
                <a:spcPct val="90000"/>
              </a:lnSpc>
              <a:buFont typeface="Calibri" pitchFamily="34" charset="0"/>
              <a:buAutoNum type="arabicPeriod"/>
              <a:defRPr/>
            </a:pPr>
            <a:r>
              <a:rPr lang="en-IE" sz="2800" smtClean="0"/>
              <a:t>Cooperation, Partnership &amp; Promotion</a:t>
            </a:r>
          </a:p>
          <a:p>
            <a:pPr marL="514350" indent="-514350" algn="ctr" eaLnBrk="1" hangingPunct="1">
              <a:lnSpc>
                <a:spcPct val="90000"/>
              </a:lnSpc>
              <a:buFont typeface="Calibri" pitchFamily="34" charset="0"/>
              <a:buAutoNum type="arabicPeriod"/>
              <a:defRPr/>
            </a:pPr>
            <a:endParaRPr lang="en-IE" sz="2800" smtClean="0"/>
          </a:p>
          <a:p>
            <a:pPr marL="514350" indent="-514350" algn="ctr" eaLnBrk="1" hangingPunct="1">
              <a:lnSpc>
                <a:spcPct val="90000"/>
              </a:lnSpc>
              <a:buFont typeface="Calibri" pitchFamily="34" charset="0"/>
              <a:buAutoNum type="arabicPeriod"/>
              <a:defRPr/>
            </a:pPr>
            <a:r>
              <a:rPr lang="en-IE" sz="2800" smtClean="0"/>
              <a:t>Research &amp; Innovation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p:txBody>
          <a:bodyPr/>
          <a:lstStyle/>
          <a:p>
            <a:pPr eaLnBrk="1" hangingPunct="1">
              <a:defRPr/>
            </a:pPr>
            <a:r>
              <a:rPr lang="en-IE"/>
              <a:t>Physical Spaces and Services</a:t>
            </a:r>
            <a:endParaRPr lang="en-GB"/>
          </a:p>
        </p:txBody>
      </p:sp>
      <p:sp>
        <p:nvSpPr>
          <p:cNvPr id="31747" name="Rectangle 3"/>
          <p:cNvSpPr>
            <a:spLocks noGrp="1" noRot="1" noChangeArrowheads="1"/>
          </p:cNvSpPr>
          <p:nvPr>
            <p:ph type="body" idx="1"/>
          </p:nvPr>
        </p:nvSpPr>
        <p:spPr/>
        <p:txBody>
          <a:bodyPr/>
          <a:lstStyle/>
          <a:p>
            <a:pPr eaLnBrk="1" hangingPunct="1">
              <a:defRPr/>
            </a:pPr>
            <a:r>
              <a:rPr lang="en-IE" sz="2800" smtClean="0"/>
              <a:t>Provide a high quality library network delivering free access and consistent service</a:t>
            </a:r>
          </a:p>
          <a:p>
            <a:pPr eaLnBrk="1" hangingPunct="1">
              <a:defRPr/>
            </a:pPr>
            <a:r>
              <a:rPr lang="en-IE" sz="2800" smtClean="0"/>
              <a:t>Department will endeavour to support a new Capital Programme </a:t>
            </a:r>
          </a:p>
          <a:p>
            <a:pPr eaLnBrk="1" hangingPunct="1">
              <a:defRPr/>
            </a:pPr>
            <a:r>
              <a:rPr lang="en-IE" sz="2800" smtClean="0"/>
              <a:t>National audit of Library buildings</a:t>
            </a:r>
          </a:p>
          <a:p>
            <a:pPr eaLnBrk="1" hangingPunct="1">
              <a:defRPr/>
            </a:pPr>
            <a:r>
              <a:rPr lang="en-IE" sz="2800" smtClean="0"/>
              <a:t>Seek new partners for funding – National Advisory Programmes for Libraries</a:t>
            </a:r>
          </a:p>
          <a:p>
            <a:pPr eaLnBrk="1" hangingPunct="1">
              <a:defRPr/>
            </a:pPr>
            <a:r>
              <a:rPr lang="en-IE" sz="2800" smtClean="0"/>
              <a:t>Per capita book spend €3.77 recommendation</a:t>
            </a:r>
          </a:p>
          <a:p>
            <a:pPr eaLnBrk="1" hangingPunct="1">
              <a:defRPr/>
            </a:pPr>
            <a:r>
              <a:rPr lang="en-IE" sz="2800" smtClean="0"/>
              <a:t>Universal Registration mechanism for children</a:t>
            </a:r>
          </a:p>
          <a:p>
            <a:pPr eaLnBrk="1" hangingPunct="1">
              <a:defRPr/>
            </a:pPr>
            <a:endParaRPr lang="en-GB" sz="28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rrowheads="1"/>
          </p:cNvSpPr>
          <p:nvPr>
            <p:ph type="title"/>
          </p:nvPr>
        </p:nvSpPr>
        <p:spPr>
          <a:xfrm>
            <a:off x="395288" y="188913"/>
            <a:ext cx="8229600" cy="1143000"/>
          </a:xfrm>
        </p:spPr>
        <p:txBody>
          <a:bodyPr/>
          <a:lstStyle/>
          <a:p>
            <a:pPr eaLnBrk="1" hangingPunct="1">
              <a:defRPr/>
            </a:pPr>
            <a:r>
              <a:rPr lang="en-IE"/>
              <a:t>Learning Skills and Enterprise</a:t>
            </a:r>
            <a:endParaRPr lang="en-GB"/>
          </a:p>
        </p:txBody>
      </p:sp>
      <p:sp>
        <p:nvSpPr>
          <p:cNvPr id="32771" name="Rectangle 3"/>
          <p:cNvSpPr>
            <a:spLocks noGrp="1" noRot="1" noChangeArrowheads="1"/>
          </p:cNvSpPr>
          <p:nvPr>
            <p:ph type="body" idx="1"/>
          </p:nvPr>
        </p:nvSpPr>
        <p:spPr>
          <a:xfrm>
            <a:off x="395288" y="1600200"/>
            <a:ext cx="8291512" cy="5257800"/>
          </a:xfrm>
        </p:spPr>
        <p:txBody>
          <a:bodyPr/>
          <a:lstStyle/>
          <a:p>
            <a:pPr eaLnBrk="1" hangingPunct="1">
              <a:lnSpc>
                <a:spcPct val="80000"/>
              </a:lnSpc>
              <a:defRPr/>
            </a:pPr>
            <a:r>
              <a:rPr lang="en-IE" sz="2800"/>
              <a:t>Provide opportunities for individuals to develop as literate, informed citizens and to support local economic initiatives and developments</a:t>
            </a:r>
          </a:p>
          <a:p>
            <a:pPr eaLnBrk="1" hangingPunct="1">
              <a:lnSpc>
                <a:spcPct val="80000"/>
              </a:lnSpc>
              <a:defRPr/>
            </a:pPr>
            <a:r>
              <a:rPr lang="en-IE" sz="2800"/>
              <a:t>Collections policy fostering reading as a basic life skill</a:t>
            </a:r>
          </a:p>
          <a:p>
            <a:pPr eaLnBrk="1" hangingPunct="1">
              <a:lnSpc>
                <a:spcPct val="80000"/>
              </a:lnSpc>
              <a:defRPr/>
            </a:pPr>
            <a:r>
              <a:rPr lang="en-IE" sz="2800"/>
              <a:t>Provide online and in library resources and activities to support literacy, numeracy and digital skills for adults and children</a:t>
            </a:r>
          </a:p>
          <a:p>
            <a:pPr eaLnBrk="1" hangingPunct="1">
              <a:lnSpc>
                <a:spcPct val="80000"/>
              </a:lnSpc>
              <a:defRPr/>
            </a:pPr>
            <a:r>
              <a:rPr lang="en-IE" sz="2800"/>
              <a:t>Collaborative approach between schools, pre schools and libraries</a:t>
            </a:r>
          </a:p>
          <a:p>
            <a:pPr eaLnBrk="1" hangingPunct="1">
              <a:lnSpc>
                <a:spcPct val="80000"/>
              </a:lnSpc>
              <a:defRPr/>
            </a:pPr>
            <a:r>
              <a:rPr lang="en-IE" sz="2800"/>
              <a:t>Work with Enterprise Offices and employment organisations to support job seekers and entrepreneurs</a:t>
            </a:r>
          </a:p>
          <a:p>
            <a:pPr eaLnBrk="1" hangingPunct="1">
              <a:lnSpc>
                <a:spcPct val="80000"/>
              </a:lnSpc>
              <a:defRPr/>
            </a:pPr>
            <a:endParaRPr lang="en-IE" sz="2800"/>
          </a:p>
          <a:p>
            <a:pPr eaLnBrk="1" hangingPunct="1">
              <a:lnSpc>
                <a:spcPct val="80000"/>
              </a:lnSpc>
              <a:defRPr/>
            </a:pPr>
            <a:endParaRPr lang="en-IE" sz="2800"/>
          </a:p>
          <a:p>
            <a:pPr eaLnBrk="1" hangingPunct="1">
              <a:lnSpc>
                <a:spcPct val="80000"/>
              </a:lnSpc>
              <a:defRPr/>
            </a:pPr>
            <a:endParaRPr lang="en-GB" sz="28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ompass">
  <a:themeElements>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Compas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Compass</Template>
  <TotalTime>492</TotalTime>
  <Words>1287</Words>
  <Application>Microsoft Office PowerPoint</Application>
  <PresentationFormat>On-screen Show (4:3)</PresentationFormat>
  <Paragraphs>163</Paragraphs>
  <Slides>17</Slides>
  <Notes>6</Notes>
  <HiddenSlides>0</HiddenSlides>
  <MMClips>0</MMClips>
  <ScaleCrop>false</ScaleCrop>
  <HeadingPairs>
    <vt:vector size="6" baseType="variant">
      <vt:variant>
        <vt:lpstr>Fonts Used</vt:lpstr>
      </vt:variant>
      <vt:variant>
        <vt:i4>4</vt:i4>
      </vt:variant>
      <vt:variant>
        <vt:lpstr>Design Template</vt:lpstr>
      </vt:variant>
      <vt:variant>
        <vt:i4>2</vt:i4>
      </vt:variant>
      <vt:variant>
        <vt:lpstr>Slide Titles</vt:lpstr>
      </vt:variant>
      <vt:variant>
        <vt:i4>17</vt:i4>
      </vt:variant>
    </vt:vector>
  </HeadingPairs>
  <TitlesOfParts>
    <vt:vector size="23" baseType="lpstr">
      <vt:lpstr>Tahoma</vt:lpstr>
      <vt:lpstr>Arial</vt:lpstr>
      <vt:lpstr>Wingdings</vt:lpstr>
      <vt:lpstr>Calibri</vt:lpstr>
      <vt:lpstr>Compass</vt:lpstr>
      <vt:lpstr>Compass</vt:lpstr>
      <vt:lpstr>A National Strategy for Public Libraries 2013-2017</vt:lpstr>
      <vt:lpstr>Public Libraries Overview</vt:lpstr>
      <vt:lpstr>Profile of South Dublin Libraries</vt:lpstr>
      <vt:lpstr>Public Library Strategy</vt:lpstr>
      <vt:lpstr>Vision</vt:lpstr>
      <vt:lpstr>Delivering the Strategy</vt:lpstr>
      <vt:lpstr>Strategic Programmes</vt:lpstr>
      <vt:lpstr>Physical Spaces and Services</vt:lpstr>
      <vt:lpstr>Learning Skills and Enterprise</vt:lpstr>
      <vt:lpstr>Culture and Community</vt:lpstr>
      <vt:lpstr>The Virtual Library</vt:lpstr>
      <vt:lpstr>Workforce Development</vt:lpstr>
      <vt:lpstr>Cooperation, Partnership and Promotion</vt:lpstr>
      <vt:lpstr>Research and Innovation</vt:lpstr>
      <vt:lpstr>Key Recommendations</vt:lpstr>
      <vt:lpstr>Key Recommendations</vt:lpstr>
      <vt:lpstr>Conclusion</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Strategy for Public Libraries 2013-2017</dc:title>
  <dc:creator>rcollier</dc:creator>
  <cp:lastModifiedBy>Georgina Byrne</cp:lastModifiedBy>
  <cp:revision>67</cp:revision>
  <dcterms:created xsi:type="dcterms:W3CDTF">2013-05-16T13:02:37Z</dcterms:created>
  <dcterms:modified xsi:type="dcterms:W3CDTF">2013-09-06T07:31:22Z</dcterms:modified>
</cp:coreProperties>
</file>